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handoutMasterIdLst>
    <p:handoutMasterId r:id="rId110"/>
  </p:handoutMasterIdLst>
  <p:sldIdLst>
    <p:sldId id="276" r:id="rId2"/>
    <p:sldId id="304" r:id="rId3"/>
    <p:sldId id="387" r:id="rId4"/>
    <p:sldId id="305" r:id="rId5"/>
    <p:sldId id="306" r:id="rId6"/>
    <p:sldId id="307" r:id="rId7"/>
    <p:sldId id="308" r:id="rId8"/>
    <p:sldId id="309" r:id="rId9"/>
    <p:sldId id="310" r:id="rId10"/>
    <p:sldId id="311" r:id="rId11"/>
    <p:sldId id="312" r:id="rId12"/>
    <p:sldId id="313" r:id="rId13"/>
    <p:sldId id="315" r:id="rId14"/>
    <p:sldId id="416" r:id="rId15"/>
    <p:sldId id="314" r:id="rId16"/>
    <p:sldId id="316" r:id="rId17"/>
    <p:sldId id="317" r:id="rId18"/>
    <p:sldId id="319" r:id="rId19"/>
    <p:sldId id="320" r:id="rId20"/>
    <p:sldId id="321" r:id="rId21"/>
    <p:sldId id="322" r:id="rId22"/>
    <p:sldId id="323" r:id="rId23"/>
    <p:sldId id="324" r:id="rId24"/>
    <p:sldId id="325" r:id="rId25"/>
    <p:sldId id="326" r:id="rId26"/>
    <p:sldId id="327" r:id="rId27"/>
    <p:sldId id="328" r:id="rId28"/>
    <p:sldId id="329" r:id="rId29"/>
    <p:sldId id="318" r:id="rId30"/>
    <p:sldId id="330" r:id="rId31"/>
    <p:sldId id="334" r:id="rId32"/>
    <p:sldId id="331" r:id="rId33"/>
    <p:sldId id="333" r:id="rId34"/>
    <p:sldId id="332" r:id="rId35"/>
    <p:sldId id="335" r:id="rId36"/>
    <p:sldId id="337" r:id="rId37"/>
    <p:sldId id="338" r:id="rId38"/>
    <p:sldId id="339" r:id="rId39"/>
    <p:sldId id="340" r:id="rId40"/>
    <p:sldId id="341" r:id="rId41"/>
    <p:sldId id="342" r:id="rId42"/>
    <p:sldId id="345" r:id="rId43"/>
    <p:sldId id="344" r:id="rId44"/>
    <p:sldId id="348" r:id="rId45"/>
    <p:sldId id="343" r:id="rId46"/>
    <p:sldId id="349" r:id="rId47"/>
    <p:sldId id="336" r:id="rId48"/>
    <p:sldId id="347" r:id="rId49"/>
    <p:sldId id="386" r:id="rId50"/>
    <p:sldId id="358" r:id="rId51"/>
    <p:sldId id="359" r:id="rId52"/>
    <p:sldId id="360" r:id="rId53"/>
    <p:sldId id="361" r:id="rId54"/>
    <p:sldId id="362" r:id="rId55"/>
    <p:sldId id="363" r:id="rId56"/>
    <p:sldId id="364" r:id="rId57"/>
    <p:sldId id="365" r:id="rId58"/>
    <p:sldId id="366" r:id="rId59"/>
    <p:sldId id="257" r:id="rId60"/>
    <p:sldId id="256" r:id="rId61"/>
    <p:sldId id="258" r:id="rId62"/>
    <p:sldId id="352" r:id="rId63"/>
    <p:sldId id="259" r:id="rId64"/>
    <p:sldId id="262" r:id="rId65"/>
    <p:sldId id="353" r:id="rId66"/>
    <p:sldId id="261" r:id="rId67"/>
    <p:sldId id="350" r:id="rId68"/>
    <p:sldId id="263" r:id="rId69"/>
    <p:sldId id="354" r:id="rId70"/>
    <p:sldId id="264" r:id="rId71"/>
    <p:sldId id="265" r:id="rId72"/>
    <p:sldId id="278" r:id="rId73"/>
    <p:sldId id="282" r:id="rId74"/>
    <p:sldId id="267" r:id="rId75"/>
    <p:sldId id="272" r:id="rId76"/>
    <p:sldId id="271" r:id="rId77"/>
    <p:sldId id="273" r:id="rId78"/>
    <p:sldId id="415" r:id="rId79"/>
    <p:sldId id="398" r:id="rId80"/>
    <p:sldId id="399" r:id="rId81"/>
    <p:sldId id="400" r:id="rId82"/>
    <p:sldId id="411" r:id="rId83"/>
    <p:sldId id="405" r:id="rId84"/>
    <p:sldId id="406" r:id="rId85"/>
    <p:sldId id="408" r:id="rId86"/>
    <p:sldId id="409" r:id="rId87"/>
    <p:sldId id="410"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79" r:id="rId101"/>
    <p:sldId id="380" r:id="rId102"/>
    <p:sldId id="381" r:id="rId103"/>
    <p:sldId id="382" r:id="rId104"/>
    <p:sldId id="383" r:id="rId105"/>
    <p:sldId id="384" r:id="rId106"/>
    <p:sldId id="385" r:id="rId107"/>
    <p:sldId id="407" r:id="rId10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DDDDD"/>
    <a:srgbClr val="FF3300"/>
    <a:srgbClr val="BBE0E3"/>
    <a:srgbClr val="E8FDF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48" autoAdjust="0"/>
    <p:restoredTop sz="94617" autoAdjust="0"/>
  </p:normalViewPr>
  <p:slideViewPr>
    <p:cSldViewPr showGuides="1">
      <p:cViewPr varScale="1">
        <p:scale>
          <a:sx n="64" d="100"/>
          <a:sy n="64" d="100"/>
        </p:scale>
        <p:origin x="1084" y="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8A7717C-F4AD-43EC-80FA-C4CA363A7B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r>
              <a:rPr lang="zh-CN" altLang="en-US"/>
              <a:t>数据结构与算法</a:t>
            </a:r>
            <a:r>
              <a:rPr lang="en-US" altLang="zh-CN"/>
              <a:t>---</a:t>
            </a:r>
            <a:r>
              <a:rPr lang="zh-CN" altLang="en-US"/>
              <a:t>总结</a:t>
            </a:r>
          </a:p>
        </p:txBody>
      </p:sp>
      <p:sp>
        <p:nvSpPr>
          <p:cNvPr id="3" name="日期占位符 2">
            <a:extLst>
              <a:ext uri="{FF2B5EF4-FFF2-40B4-BE49-F238E27FC236}">
                <a16:creationId xmlns:a16="http://schemas.microsoft.com/office/drawing/2014/main" id="{841F49FD-DF97-4FD7-ABFB-91BB28EA57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DDCB1BAB-BD3A-4619-B7E3-DD4A03A857C6}" type="datetimeFigureOut">
              <a:rPr lang="zh-CN" altLang="en-US"/>
              <a:pPr>
                <a:defRPr/>
              </a:pPr>
              <a:t>2021/5/18</a:t>
            </a:fld>
            <a:endParaRPr lang="zh-CN" altLang="en-US"/>
          </a:p>
        </p:txBody>
      </p:sp>
      <p:sp>
        <p:nvSpPr>
          <p:cNvPr id="4" name="页脚占位符 3">
            <a:extLst>
              <a:ext uri="{FF2B5EF4-FFF2-40B4-BE49-F238E27FC236}">
                <a16:creationId xmlns:a16="http://schemas.microsoft.com/office/drawing/2014/main" id="{7353DF3D-77DB-4D92-A96D-F996614FAD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n-US" altLang="zh-CN"/>
              <a:t>---</a:t>
            </a:r>
            <a:r>
              <a:rPr lang="zh-CN" altLang="en-US"/>
              <a:t>计算机科学与技术学院</a:t>
            </a:r>
          </a:p>
        </p:txBody>
      </p:sp>
      <p:sp>
        <p:nvSpPr>
          <p:cNvPr id="5" name="灯片编号占位符 4">
            <a:extLst>
              <a:ext uri="{FF2B5EF4-FFF2-40B4-BE49-F238E27FC236}">
                <a16:creationId xmlns:a16="http://schemas.microsoft.com/office/drawing/2014/main" id="{4164FB82-D59C-46A0-8D83-7BDDD234A7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D727B4F4-7085-4736-9D8D-9CE8095D08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113A33C-3632-47B7-A344-E66CAAF0FA9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r>
              <a:rPr lang="zh-CN" altLang="en-US"/>
              <a:t>数据结构与算法</a:t>
            </a:r>
            <a:r>
              <a:rPr lang="en-US" altLang="zh-CN"/>
              <a:t>---</a:t>
            </a:r>
            <a:r>
              <a:rPr lang="zh-CN" altLang="en-US"/>
              <a:t>总结</a:t>
            </a:r>
            <a:endParaRPr lang="en-US" altLang="zh-CN"/>
          </a:p>
        </p:txBody>
      </p:sp>
      <p:sp>
        <p:nvSpPr>
          <p:cNvPr id="4099" name="Rectangle 3">
            <a:extLst>
              <a:ext uri="{FF2B5EF4-FFF2-40B4-BE49-F238E27FC236}">
                <a16:creationId xmlns:a16="http://schemas.microsoft.com/office/drawing/2014/main" id="{44AB66A6-A7DF-43F0-B2BB-A4AB7AD9A93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2052" name="Rectangle 4">
            <a:extLst>
              <a:ext uri="{FF2B5EF4-FFF2-40B4-BE49-F238E27FC236}">
                <a16:creationId xmlns:a16="http://schemas.microsoft.com/office/drawing/2014/main" id="{6D5A5D9F-0E7E-4CCF-A339-30660D49AF7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241C5148-9344-4D3A-B54C-CA81E48C6002}"/>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a:extLst>
              <a:ext uri="{FF2B5EF4-FFF2-40B4-BE49-F238E27FC236}">
                <a16:creationId xmlns:a16="http://schemas.microsoft.com/office/drawing/2014/main" id="{1D0431FA-1E3A-414A-8BA2-E097DF293764}"/>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r>
              <a:rPr lang="en-US" altLang="zh-CN"/>
              <a:t>---</a:t>
            </a:r>
            <a:r>
              <a:rPr lang="zh-CN" altLang="en-US"/>
              <a:t>计算机科学与技术学院</a:t>
            </a:r>
            <a:endParaRPr lang="en-US" altLang="zh-CN"/>
          </a:p>
        </p:txBody>
      </p:sp>
      <p:sp>
        <p:nvSpPr>
          <p:cNvPr id="4103" name="Rectangle 7">
            <a:extLst>
              <a:ext uri="{FF2B5EF4-FFF2-40B4-BE49-F238E27FC236}">
                <a16:creationId xmlns:a16="http://schemas.microsoft.com/office/drawing/2014/main" id="{BF545382-4298-4DF6-98A1-1BE09C98EFB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E416E3-6338-42A7-B2A8-AA79C0CDAB6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zh-CN" altLang="en-US"/>
              <a:t>数据结构与算法</a:t>
            </a:r>
            <a:r>
              <a:rPr lang="en-US" altLang="zh-CN"/>
              <a:t>---</a:t>
            </a:r>
            <a:r>
              <a:rPr lang="zh-CN" altLang="en-US"/>
              <a:t>总结</a:t>
            </a:r>
            <a:endParaRPr lang="en-US" altLang="zh-CN"/>
          </a:p>
        </p:txBody>
      </p:sp>
      <p:sp>
        <p:nvSpPr>
          <p:cNvPr id="5" name="页脚占位符 4"/>
          <p:cNvSpPr>
            <a:spLocks noGrp="1"/>
          </p:cNvSpPr>
          <p:nvPr>
            <p:ph type="ftr" sz="quarter" idx="4"/>
          </p:nvPr>
        </p:nvSpPr>
        <p:spPr/>
        <p:txBody>
          <a:bodyPr/>
          <a:lstStyle/>
          <a:p>
            <a:pPr>
              <a:defRPr/>
            </a:pPr>
            <a:r>
              <a:rPr lang="en-US" altLang="zh-CN"/>
              <a:t>---</a:t>
            </a:r>
            <a:r>
              <a:rPr lang="zh-CN" altLang="en-US"/>
              <a:t>计算机科学与技术学院</a:t>
            </a:r>
            <a:endParaRPr lang="en-US" altLang="zh-CN"/>
          </a:p>
        </p:txBody>
      </p:sp>
      <p:sp>
        <p:nvSpPr>
          <p:cNvPr id="6" name="灯片编号占位符 5"/>
          <p:cNvSpPr>
            <a:spLocks noGrp="1"/>
          </p:cNvSpPr>
          <p:nvPr>
            <p:ph type="sldNum" sz="quarter" idx="5"/>
          </p:nvPr>
        </p:nvSpPr>
        <p:spPr/>
        <p:txBody>
          <a:bodyPr/>
          <a:lstStyle/>
          <a:p>
            <a:pPr>
              <a:defRPr/>
            </a:pPr>
            <a:fld id="{F8E416E3-6338-42A7-B2A8-AA79C0CDAB68}" type="slidenum">
              <a:rPr lang="en-US" altLang="zh-CN" smtClean="0"/>
              <a:pPr>
                <a:defRPr/>
              </a:pPr>
              <a:t>43</a:t>
            </a:fld>
            <a:endParaRPr lang="en-US" altLang="zh-CN"/>
          </a:p>
        </p:txBody>
      </p:sp>
    </p:spTree>
    <p:extLst>
      <p:ext uri="{BB962C8B-B14F-4D97-AF65-F5344CB8AC3E}">
        <p14:creationId xmlns:p14="http://schemas.microsoft.com/office/powerpoint/2010/main" val="81380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9853E588-4F6A-465C-BE77-BF02639AB67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18C94D7-D6DE-40AD-979A-1BFE0D32E22B}" type="slidenum">
              <a:rPr lang="en-US" altLang="zh-CN" smtClean="0"/>
              <a:pPr>
                <a:spcBef>
                  <a:spcPct val="0"/>
                </a:spcBef>
              </a:pPr>
              <a:t>71</a:t>
            </a:fld>
            <a:endParaRPr lang="en-US" altLang="zh-CN"/>
          </a:p>
        </p:txBody>
      </p:sp>
      <p:sp>
        <p:nvSpPr>
          <p:cNvPr id="44035" name="Rectangle 2">
            <a:extLst>
              <a:ext uri="{FF2B5EF4-FFF2-40B4-BE49-F238E27FC236}">
                <a16:creationId xmlns:a16="http://schemas.microsoft.com/office/drawing/2014/main" id="{24A71F64-8690-49CB-B952-57E3CBC04CCC}"/>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C76E2EFF-6CB3-4704-8CB7-4682453B8FA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44037" name="页脚占位符 1">
            <a:extLst>
              <a:ext uri="{FF2B5EF4-FFF2-40B4-BE49-F238E27FC236}">
                <a16:creationId xmlns:a16="http://schemas.microsoft.com/office/drawing/2014/main" id="{0235969B-6847-4528-835D-6FB5BB2E49B4}"/>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44038" name="页眉占位符 2">
            <a:extLst>
              <a:ext uri="{FF2B5EF4-FFF2-40B4-BE49-F238E27FC236}">
                <a16:creationId xmlns:a16="http://schemas.microsoft.com/office/drawing/2014/main" id="{221DF6DA-3A1B-44D3-ACDB-76D43A279142}"/>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2DFD63EF-7C14-4CAA-BAF7-E4B2B885A1C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9CC95E0-7813-4A6D-898A-0F6BE66F27B8}" type="slidenum">
              <a:rPr lang="en-US" altLang="zh-CN" smtClean="0"/>
              <a:pPr>
                <a:spcBef>
                  <a:spcPct val="0"/>
                </a:spcBef>
              </a:pPr>
              <a:t>74</a:t>
            </a:fld>
            <a:endParaRPr lang="en-US" altLang="zh-CN"/>
          </a:p>
        </p:txBody>
      </p:sp>
      <p:sp>
        <p:nvSpPr>
          <p:cNvPr id="49155" name="Rectangle 2">
            <a:extLst>
              <a:ext uri="{FF2B5EF4-FFF2-40B4-BE49-F238E27FC236}">
                <a16:creationId xmlns:a16="http://schemas.microsoft.com/office/drawing/2014/main" id="{2278D263-A2BE-4A1C-905B-FB762FAE12B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EAA67F6A-5B53-412B-AA8F-0033DBDD697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49157" name="页脚占位符 1">
            <a:extLst>
              <a:ext uri="{FF2B5EF4-FFF2-40B4-BE49-F238E27FC236}">
                <a16:creationId xmlns:a16="http://schemas.microsoft.com/office/drawing/2014/main" id="{ADE84AFD-E4B1-47D9-87FB-AB7EADA04442}"/>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49158" name="页眉占位符 2">
            <a:extLst>
              <a:ext uri="{FF2B5EF4-FFF2-40B4-BE49-F238E27FC236}">
                <a16:creationId xmlns:a16="http://schemas.microsoft.com/office/drawing/2014/main" id="{A64444AE-6ABE-4770-8393-DD8F2FEDA8C9}"/>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05F424E9-C7F1-4658-B9F9-C904BBE3854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CBA22B8-A6FA-4C12-B1D7-07D000433299}" type="slidenum">
              <a:rPr lang="en-US" altLang="zh-CN" smtClean="0"/>
              <a:pPr>
                <a:spcBef>
                  <a:spcPct val="0"/>
                </a:spcBef>
              </a:pPr>
              <a:t>75</a:t>
            </a:fld>
            <a:endParaRPr lang="en-US" altLang="zh-CN"/>
          </a:p>
        </p:txBody>
      </p:sp>
      <p:sp>
        <p:nvSpPr>
          <p:cNvPr id="57347" name="Rectangle 2">
            <a:extLst>
              <a:ext uri="{FF2B5EF4-FFF2-40B4-BE49-F238E27FC236}">
                <a16:creationId xmlns:a16="http://schemas.microsoft.com/office/drawing/2014/main" id="{B6757E87-251D-45FC-8C03-9FEED6702E7B}"/>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72A864F2-36E2-4FE2-8EBF-862985BB81D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57349" name="页脚占位符 1">
            <a:extLst>
              <a:ext uri="{FF2B5EF4-FFF2-40B4-BE49-F238E27FC236}">
                <a16:creationId xmlns:a16="http://schemas.microsoft.com/office/drawing/2014/main" id="{5DEEA8FD-38FE-45A9-B996-AC449A0EA078}"/>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57350" name="页眉占位符 2">
            <a:extLst>
              <a:ext uri="{FF2B5EF4-FFF2-40B4-BE49-F238E27FC236}">
                <a16:creationId xmlns:a16="http://schemas.microsoft.com/office/drawing/2014/main" id="{A1AC37E1-B482-4286-8002-32B751386E2A}"/>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D91A335D-FF4D-49AC-83AC-1BD75632236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2A16C85-5C26-40C6-B700-C9E9C29F9641}" type="slidenum">
              <a:rPr lang="en-US" altLang="zh-CN" smtClean="0"/>
              <a:pPr>
                <a:spcBef>
                  <a:spcPct val="0"/>
                </a:spcBef>
              </a:pPr>
              <a:t>76</a:t>
            </a:fld>
            <a:endParaRPr lang="en-US" altLang="zh-CN"/>
          </a:p>
        </p:txBody>
      </p:sp>
      <p:sp>
        <p:nvSpPr>
          <p:cNvPr id="55299" name="Rectangle 2">
            <a:extLst>
              <a:ext uri="{FF2B5EF4-FFF2-40B4-BE49-F238E27FC236}">
                <a16:creationId xmlns:a16="http://schemas.microsoft.com/office/drawing/2014/main" id="{8DB29B22-558B-41B3-88AE-C5C316BA8B0C}"/>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06CA0F58-33F2-4BF0-9304-B194D1CF1FD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55301" name="页脚占位符 1">
            <a:extLst>
              <a:ext uri="{FF2B5EF4-FFF2-40B4-BE49-F238E27FC236}">
                <a16:creationId xmlns:a16="http://schemas.microsoft.com/office/drawing/2014/main" id="{4CDAD17E-50AB-4C77-BC5C-0EA18ABFC3BD}"/>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55302" name="页眉占位符 2">
            <a:extLst>
              <a:ext uri="{FF2B5EF4-FFF2-40B4-BE49-F238E27FC236}">
                <a16:creationId xmlns:a16="http://schemas.microsoft.com/office/drawing/2014/main" id="{DEE85E9E-9F07-4872-A8E1-0918401E817E}"/>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E688CAA1-C3BD-4BBC-9CAC-116DB69A685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1B03B46-9FC6-45E3-84AC-39809005FBBF}" type="slidenum">
              <a:rPr lang="en-US" altLang="zh-CN" smtClean="0"/>
              <a:pPr>
                <a:spcBef>
                  <a:spcPct val="0"/>
                </a:spcBef>
              </a:pPr>
              <a:t>77</a:t>
            </a:fld>
            <a:endParaRPr lang="en-US" altLang="zh-CN"/>
          </a:p>
        </p:txBody>
      </p:sp>
      <p:sp>
        <p:nvSpPr>
          <p:cNvPr id="59395" name="Rectangle 2">
            <a:extLst>
              <a:ext uri="{FF2B5EF4-FFF2-40B4-BE49-F238E27FC236}">
                <a16:creationId xmlns:a16="http://schemas.microsoft.com/office/drawing/2014/main" id="{4BD83325-6789-4FF4-909D-CE962C0B05A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9DD268A3-F4AE-451F-9F62-24AE7CB2557A}"/>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59397" name="页脚占位符 1">
            <a:extLst>
              <a:ext uri="{FF2B5EF4-FFF2-40B4-BE49-F238E27FC236}">
                <a16:creationId xmlns:a16="http://schemas.microsoft.com/office/drawing/2014/main" id="{0C6686C8-8124-4350-B2EF-F5069D9C7D7F}"/>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59398" name="页眉占位符 2">
            <a:extLst>
              <a:ext uri="{FF2B5EF4-FFF2-40B4-BE49-F238E27FC236}">
                <a16:creationId xmlns:a16="http://schemas.microsoft.com/office/drawing/2014/main" id="{22EC6AED-735F-420C-93A3-B6CA95EDA520}"/>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41DD236E-CC93-4299-888D-8ADE4E42B46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872D228-239D-4A36-82F3-540E71118DB2}" type="slidenum">
              <a:rPr lang="en-US" altLang="zh-CN" smtClean="0"/>
              <a:pPr>
                <a:spcBef>
                  <a:spcPct val="0"/>
                </a:spcBef>
              </a:pPr>
              <a:t>59</a:t>
            </a:fld>
            <a:endParaRPr lang="en-US" altLang="zh-CN"/>
          </a:p>
        </p:txBody>
      </p:sp>
      <p:sp>
        <p:nvSpPr>
          <p:cNvPr id="7171" name="Rectangle 2">
            <a:extLst>
              <a:ext uri="{FF2B5EF4-FFF2-40B4-BE49-F238E27FC236}">
                <a16:creationId xmlns:a16="http://schemas.microsoft.com/office/drawing/2014/main" id="{013E1D5C-6EA5-4F4B-979B-BCB6B5539D34}"/>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20B7C180-F678-4F8D-99FF-D1EB7FF2068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7173" name="页脚占位符 1">
            <a:extLst>
              <a:ext uri="{FF2B5EF4-FFF2-40B4-BE49-F238E27FC236}">
                <a16:creationId xmlns:a16="http://schemas.microsoft.com/office/drawing/2014/main" id="{B3402369-BF5A-4586-AAF3-63E4038B9AC0}"/>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7174" name="页眉占位符 2">
            <a:extLst>
              <a:ext uri="{FF2B5EF4-FFF2-40B4-BE49-F238E27FC236}">
                <a16:creationId xmlns:a16="http://schemas.microsoft.com/office/drawing/2014/main" id="{B334B9E3-F112-4F76-880E-824FA7E96B1A}"/>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extLst>
      <p:ext uri="{BB962C8B-B14F-4D97-AF65-F5344CB8AC3E}">
        <p14:creationId xmlns:p14="http://schemas.microsoft.com/office/powerpoint/2010/main" val="2750239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40A4CA6-27AA-42BA-A116-2952FD8E4E6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029D39E-F245-4622-9F63-906F1E7BE318}" type="slidenum">
              <a:rPr lang="en-US" altLang="zh-CN" smtClean="0"/>
              <a:pPr>
                <a:spcBef>
                  <a:spcPct val="0"/>
                </a:spcBef>
              </a:pPr>
              <a:t>60</a:t>
            </a:fld>
            <a:endParaRPr lang="en-US" altLang="zh-CN"/>
          </a:p>
        </p:txBody>
      </p:sp>
      <p:sp>
        <p:nvSpPr>
          <p:cNvPr id="29699" name="Rectangle 2">
            <a:extLst>
              <a:ext uri="{FF2B5EF4-FFF2-40B4-BE49-F238E27FC236}">
                <a16:creationId xmlns:a16="http://schemas.microsoft.com/office/drawing/2014/main" id="{7EED2760-30C5-4C86-BADA-DFDC1D9DD9D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6875A648-8F35-4DE7-B295-27C7E76F03FF}"/>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29701" name="页脚占位符 1">
            <a:extLst>
              <a:ext uri="{FF2B5EF4-FFF2-40B4-BE49-F238E27FC236}">
                <a16:creationId xmlns:a16="http://schemas.microsoft.com/office/drawing/2014/main" id="{D09E66FB-BF8D-4789-B53B-AA50F1F5C81E}"/>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29702" name="页眉占位符 2">
            <a:extLst>
              <a:ext uri="{FF2B5EF4-FFF2-40B4-BE49-F238E27FC236}">
                <a16:creationId xmlns:a16="http://schemas.microsoft.com/office/drawing/2014/main" id="{BD5DB460-FA29-4D1D-B79E-C9A30037FDD1}"/>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26734A65-E91F-4173-8DD8-499530F7E3D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4352E8D-FF18-4A17-BFEB-70A48FDE2A92}" type="slidenum">
              <a:rPr lang="en-US" altLang="zh-CN" smtClean="0"/>
              <a:pPr>
                <a:spcBef>
                  <a:spcPct val="0"/>
                </a:spcBef>
              </a:pPr>
              <a:t>61</a:t>
            </a:fld>
            <a:endParaRPr lang="en-US" altLang="zh-CN"/>
          </a:p>
        </p:txBody>
      </p:sp>
      <p:sp>
        <p:nvSpPr>
          <p:cNvPr id="31747" name="Rectangle 2">
            <a:extLst>
              <a:ext uri="{FF2B5EF4-FFF2-40B4-BE49-F238E27FC236}">
                <a16:creationId xmlns:a16="http://schemas.microsoft.com/office/drawing/2014/main" id="{05160F2B-7C3F-4929-856F-DCD0A16E504B}"/>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AE67A2C4-11F4-499E-ADE0-A6F84768AE22}"/>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1749" name="页脚占位符 1">
            <a:extLst>
              <a:ext uri="{FF2B5EF4-FFF2-40B4-BE49-F238E27FC236}">
                <a16:creationId xmlns:a16="http://schemas.microsoft.com/office/drawing/2014/main" id="{D756E5FD-1FED-4850-8418-C72C28BDDBFC}"/>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1750" name="页眉占位符 2">
            <a:extLst>
              <a:ext uri="{FF2B5EF4-FFF2-40B4-BE49-F238E27FC236}">
                <a16:creationId xmlns:a16="http://schemas.microsoft.com/office/drawing/2014/main" id="{AE021CAA-7DE3-4E33-B460-5CB50D21CD88}"/>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294C230-0146-48DF-8584-B138D3340C0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6316249-235F-4E93-A7F2-3BEBBD3509C5}" type="slidenum">
              <a:rPr lang="en-US" altLang="zh-CN" smtClean="0"/>
              <a:pPr>
                <a:spcBef>
                  <a:spcPct val="0"/>
                </a:spcBef>
              </a:pPr>
              <a:t>63</a:t>
            </a:fld>
            <a:endParaRPr lang="en-US" altLang="zh-CN"/>
          </a:p>
        </p:txBody>
      </p:sp>
      <p:sp>
        <p:nvSpPr>
          <p:cNvPr id="33795" name="Rectangle 2">
            <a:extLst>
              <a:ext uri="{FF2B5EF4-FFF2-40B4-BE49-F238E27FC236}">
                <a16:creationId xmlns:a16="http://schemas.microsoft.com/office/drawing/2014/main" id="{09E01254-9B5A-44EE-AC26-9D10CFDB4DCA}"/>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CB3024FD-4375-4010-9C6D-77D43423AAB1}"/>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3797" name="页脚占位符 1">
            <a:extLst>
              <a:ext uri="{FF2B5EF4-FFF2-40B4-BE49-F238E27FC236}">
                <a16:creationId xmlns:a16="http://schemas.microsoft.com/office/drawing/2014/main" id="{F73BDBCA-8357-49A4-9B2C-DC224E05A482}"/>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3798" name="页眉占位符 2">
            <a:extLst>
              <a:ext uri="{FF2B5EF4-FFF2-40B4-BE49-F238E27FC236}">
                <a16:creationId xmlns:a16="http://schemas.microsoft.com/office/drawing/2014/main" id="{83804DA0-011C-44FA-9F18-495A570FBB19}"/>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6116E436-A9AC-4942-807E-8985340970A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BA62D8A-4B5A-416B-AFB7-39E44C82AA7F}" type="slidenum">
              <a:rPr lang="en-US" altLang="zh-CN" smtClean="0"/>
              <a:pPr>
                <a:spcBef>
                  <a:spcPct val="0"/>
                </a:spcBef>
              </a:pPr>
              <a:t>64</a:t>
            </a:fld>
            <a:endParaRPr lang="en-US" altLang="zh-CN"/>
          </a:p>
        </p:txBody>
      </p:sp>
      <p:sp>
        <p:nvSpPr>
          <p:cNvPr id="35843" name="Rectangle 2">
            <a:extLst>
              <a:ext uri="{FF2B5EF4-FFF2-40B4-BE49-F238E27FC236}">
                <a16:creationId xmlns:a16="http://schemas.microsoft.com/office/drawing/2014/main" id="{2B5B75C8-13FC-4C12-86BF-67BC298EC785}"/>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7C808C64-C75B-4DD8-9795-CA2BB0E6B69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5845" name="页脚占位符 1">
            <a:extLst>
              <a:ext uri="{FF2B5EF4-FFF2-40B4-BE49-F238E27FC236}">
                <a16:creationId xmlns:a16="http://schemas.microsoft.com/office/drawing/2014/main" id="{3136FE54-F6A8-45E8-9865-1C84A9F3ED75}"/>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5846" name="页眉占位符 2">
            <a:extLst>
              <a:ext uri="{FF2B5EF4-FFF2-40B4-BE49-F238E27FC236}">
                <a16:creationId xmlns:a16="http://schemas.microsoft.com/office/drawing/2014/main" id="{A9302AF9-9EF8-4EFA-A35A-BBA74BD11B45}"/>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EF9010FC-FCD3-4BF1-800D-74E1ACB93F6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AFE389F-FFE3-4DE5-B326-0B478831A869}" type="slidenum">
              <a:rPr lang="en-US" altLang="zh-CN" smtClean="0"/>
              <a:pPr>
                <a:spcBef>
                  <a:spcPct val="0"/>
                </a:spcBef>
              </a:pPr>
              <a:t>66</a:t>
            </a:fld>
            <a:endParaRPr lang="en-US" altLang="zh-CN"/>
          </a:p>
        </p:txBody>
      </p:sp>
      <p:sp>
        <p:nvSpPr>
          <p:cNvPr id="37891" name="Rectangle 2">
            <a:extLst>
              <a:ext uri="{FF2B5EF4-FFF2-40B4-BE49-F238E27FC236}">
                <a16:creationId xmlns:a16="http://schemas.microsoft.com/office/drawing/2014/main" id="{09173656-69AD-45F2-A131-B7F18D696550}"/>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7A07E47C-6BF5-4990-B78B-9862A3DD5B4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7893" name="页脚占位符 1">
            <a:extLst>
              <a:ext uri="{FF2B5EF4-FFF2-40B4-BE49-F238E27FC236}">
                <a16:creationId xmlns:a16="http://schemas.microsoft.com/office/drawing/2014/main" id="{9A17D908-9E4B-45CD-9889-D67555832540}"/>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7894" name="页眉占位符 2">
            <a:extLst>
              <a:ext uri="{FF2B5EF4-FFF2-40B4-BE49-F238E27FC236}">
                <a16:creationId xmlns:a16="http://schemas.microsoft.com/office/drawing/2014/main" id="{476F9DC0-BAD1-47D6-BEB0-B625B3565E4F}"/>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2E3606E7-0F57-45C0-BAED-E6D940220EB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8FC22AC-E019-4ABE-B1FB-1C3D15DB0F62}" type="slidenum">
              <a:rPr lang="en-US" altLang="zh-CN" smtClean="0"/>
              <a:pPr>
                <a:spcBef>
                  <a:spcPct val="0"/>
                </a:spcBef>
              </a:pPr>
              <a:t>68</a:t>
            </a:fld>
            <a:endParaRPr lang="en-US" altLang="zh-CN"/>
          </a:p>
        </p:txBody>
      </p:sp>
      <p:sp>
        <p:nvSpPr>
          <p:cNvPr id="39939" name="Rectangle 2">
            <a:extLst>
              <a:ext uri="{FF2B5EF4-FFF2-40B4-BE49-F238E27FC236}">
                <a16:creationId xmlns:a16="http://schemas.microsoft.com/office/drawing/2014/main" id="{40C06550-A0E2-489B-840A-64EC08D1DECF}"/>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8CF15158-F8D7-4554-9668-0D32C74C58A3}"/>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9941" name="页脚占位符 1">
            <a:extLst>
              <a:ext uri="{FF2B5EF4-FFF2-40B4-BE49-F238E27FC236}">
                <a16:creationId xmlns:a16="http://schemas.microsoft.com/office/drawing/2014/main" id="{E6AFEFB3-05BB-44A4-A135-A877F63E16CB}"/>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9942" name="页眉占位符 2">
            <a:extLst>
              <a:ext uri="{FF2B5EF4-FFF2-40B4-BE49-F238E27FC236}">
                <a16:creationId xmlns:a16="http://schemas.microsoft.com/office/drawing/2014/main" id="{52194D24-D461-4625-87DA-59422007F457}"/>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82D40B7-CB61-47E9-B3D5-9610F3A9C10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334837C-DAD2-443E-9007-937DC07C0539}" type="slidenum">
              <a:rPr lang="en-US" altLang="zh-CN" smtClean="0"/>
              <a:pPr>
                <a:spcBef>
                  <a:spcPct val="0"/>
                </a:spcBef>
              </a:pPr>
              <a:t>70</a:t>
            </a:fld>
            <a:endParaRPr lang="en-US" altLang="zh-CN"/>
          </a:p>
        </p:txBody>
      </p:sp>
      <p:sp>
        <p:nvSpPr>
          <p:cNvPr id="41987" name="Rectangle 2">
            <a:extLst>
              <a:ext uri="{FF2B5EF4-FFF2-40B4-BE49-F238E27FC236}">
                <a16:creationId xmlns:a16="http://schemas.microsoft.com/office/drawing/2014/main" id="{206136EE-7681-44A2-922D-3A8C0B9EC519}"/>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08A56DF7-2435-453D-A659-15E02E710FD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41989" name="页脚占位符 1">
            <a:extLst>
              <a:ext uri="{FF2B5EF4-FFF2-40B4-BE49-F238E27FC236}">
                <a16:creationId xmlns:a16="http://schemas.microsoft.com/office/drawing/2014/main" id="{7ED64565-1CCB-47BF-9F53-26E684F042E0}"/>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41990" name="页眉占位符 2">
            <a:extLst>
              <a:ext uri="{FF2B5EF4-FFF2-40B4-BE49-F238E27FC236}">
                <a16:creationId xmlns:a16="http://schemas.microsoft.com/office/drawing/2014/main" id="{38A854D2-96E9-4858-958C-E248A9E820CD}"/>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66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7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2917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index_01">
            <a:extLst>
              <a:ext uri="{FF2B5EF4-FFF2-40B4-BE49-F238E27FC236}">
                <a16:creationId xmlns:a16="http://schemas.microsoft.com/office/drawing/2014/main" id="{BC8179E7-3ED5-46D9-8141-D90E7C7D16F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39624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12">
            <a:extLst>
              <a:ext uri="{FF2B5EF4-FFF2-40B4-BE49-F238E27FC236}">
                <a16:creationId xmlns:a16="http://schemas.microsoft.com/office/drawing/2014/main" id="{2FB2D47E-2328-4561-B7BF-1B6A3D26E330}"/>
              </a:ext>
            </a:extLst>
          </p:cNvPr>
          <p:cNvSpPr>
            <a:spLocks noChangeShapeType="1"/>
          </p:cNvSpPr>
          <p:nvPr userDrawn="1"/>
        </p:nvSpPr>
        <p:spPr bwMode="auto">
          <a:xfrm>
            <a:off x="0" y="438150"/>
            <a:ext cx="91440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 name="Line 14">
            <a:extLst>
              <a:ext uri="{FF2B5EF4-FFF2-40B4-BE49-F238E27FC236}">
                <a16:creationId xmlns:a16="http://schemas.microsoft.com/office/drawing/2014/main" id="{7B760813-1E61-45C1-9438-CEC0E0E3D1C5}"/>
              </a:ext>
            </a:extLst>
          </p:cNvPr>
          <p:cNvSpPr>
            <a:spLocks noChangeShapeType="1"/>
          </p:cNvSpPr>
          <p:nvPr userDrawn="1"/>
        </p:nvSpPr>
        <p:spPr bwMode="auto">
          <a:xfrm>
            <a:off x="0" y="6597650"/>
            <a:ext cx="91440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0" name="Text Box 15">
            <a:extLst>
              <a:ext uri="{FF2B5EF4-FFF2-40B4-BE49-F238E27FC236}">
                <a16:creationId xmlns:a16="http://schemas.microsoft.com/office/drawing/2014/main" id="{65F2BAA6-6A81-4DAC-8F4F-DD0E14E9C285}"/>
              </a:ext>
            </a:extLst>
          </p:cNvPr>
          <p:cNvSpPr txBox="1">
            <a:spLocks noChangeArrowheads="1"/>
          </p:cNvSpPr>
          <p:nvPr userDrawn="1"/>
        </p:nvSpPr>
        <p:spPr bwMode="auto">
          <a:xfrm>
            <a:off x="6932613" y="100013"/>
            <a:ext cx="20320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1600" b="1" dirty="0"/>
              <a:t>数据结构与算法总结</a:t>
            </a:r>
          </a:p>
        </p:txBody>
      </p:sp>
      <p:sp>
        <p:nvSpPr>
          <p:cNvPr id="1031" name="Text Box 16">
            <a:extLst>
              <a:ext uri="{FF2B5EF4-FFF2-40B4-BE49-F238E27FC236}">
                <a16:creationId xmlns:a16="http://schemas.microsoft.com/office/drawing/2014/main" id="{6D9B7BCF-3BB0-418A-B017-B9C5D4B99B86}"/>
              </a:ext>
            </a:extLst>
          </p:cNvPr>
          <p:cNvSpPr txBox="1">
            <a:spLocks noChangeArrowheads="1"/>
          </p:cNvSpPr>
          <p:nvPr userDrawn="1"/>
        </p:nvSpPr>
        <p:spPr bwMode="auto">
          <a:xfrm>
            <a:off x="7885113" y="6669088"/>
            <a:ext cx="10795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defRPr/>
            </a:pPr>
            <a:fld id="{CA31468F-EBFF-4928-8FAF-63572246A482}" type="slidenum">
              <a:rPr lang="en-US" altLang="zh-CN" sz="1200" smtClean="0"/>
              <a:pPr algn="r" eaLnBrk="1" hangingPunct="1">
                <a:lnSpc>
                  <a:spcPct val="50000"/>
                </a:lnSpc>
                <a:spcBef>
                  <a:spcPct val="50000"/>
                </a:spcBef>
                <a:defRPr/>
              </a:pPr>
              <a:t>‹#›</a:t>
            </a:fld>
            <a:endParaRPr lang="en-US" altLang="zh-CN" sz="1200"/>
          </a:p>
        </p:txBody>
      </p:sp>
      <p:sp>
        <p:nvSpPr>
          <p:cNvPr id="8" name="文本框 15">
            <a:extLst>
              <a:ext uri="{FF2B5EF4-FFF2-40B4-BE49-F238E27FC236}">
                <a16:creationId xmlns:a16="http://schemas.microsoft.com/office/drawing/2014/main" id="{096E3DFE-F6B4-471E-86E6-AE39542AB567}"/>
              </a:ext>
            </a:extLst>
          </p:cNvPr>
          <p:cNvSpPr txBox="1">
            <a:spLocks noChangeArrowheads="1"/>
          </p:cNvSpPr>
          <p:nvPr userDrawn="1"/>
        </p:nvSpPr>
        <p:spPr bwMode="auto">
          <a:xfrm>
            <a:off x="3635896" y="6584775"/>
            <a:ext cx="21595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400" b="1" dirty="0" smtClean="0">
                <a:solidFill>
                  <a:schemeClr val="bg2"/>
                </a:solidFill>
                <a:latin typeface="华文楷体" panose="02010600040101010101" pitchFamily="2" charset="-122"/>
                <a:ea typeface="华文楷体" panose="02010600040101010101" pitchFamily="2" charset="-122"/>
              </a:rPr>
              <a:t>哈尔滨工业大学计算学部</a:t>
            </a:r>
            <a:endParaRPr lang="zh-CN" altLang="en-US" sz="1400" b="1" dirty="0">
              <a:solidFill>
                <a:schemeClr val="bg2"/>
              </a:solidFill>
              <a:latin typeface="华文楷体" panose="02010600040101010101" pitchFamily="2" charset="-122"/>
              <a:ea typeface="华文楷体" panose="0201060004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7.wmf"/><Relationship Id="rId3" Type="http://schemas.openxmlformats.org/officeDocument/2006/relationships/notesSlide" Target="../notesSlides/notesSlide10.xml"/><Relationship Id="rId7" Type="http://schemas.openxmlformats.org/officeDocument/2006/relationships/image" Target="../media/image44.wmf"/><Relationship Id="rId12"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6.wmf"/><Relationship Id="rId5" Type="http://schemas.openxmlformats.org/officeDocument/2006/relationships/image" Target="../media/image43.wmf"/><Relationship Id="rId15" Type="http://schemas.openxmlformats.org/officeDocument/2006/relationships/image" Target="../media/image4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5.wmf"/><Relationship Id="rId14" Type="http://schemas.openxmlformats.org/officeDocument/2006/relationships/oleObject" Target="../embeddings/oleObject6.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a:extLst>
              <a:ext uri="{FF2B5EF4-FFF2-40B4-BE49-F238E27FC236}">
                <a16:creationId xmlns:a16="http://schemas.microsoft.com/office/drawing/2014/main" id="{F51AA02A-3684-40C0-80ED-CB15C00A1C27}"/>
              </a:ext>
            </a:extLst>
          </p:cNvPr>
          <p:cNvSpPr txBox="1">
            <a:spLocks noChangeArrowheads="1"/>
          </p:cNvSpPr>
          <p:nvPr/>
        </p:nvSpPr>
        <p:spPr bwMode="auto">
          <a:xfrm>
            <a:off x="4508843" y="3645024"/>
            <a:ext cx="326243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dirty="0" smtClean="0">
                <a:solidFill>
                  <a:srgbClr val="0000FF"/>
                </a:solidFill>
                <a:latin typeface="华文行楷" panose="02010800040101010101" pitchFamily="2" charset="-122"/>
                <a:ea typeface="华文行楷" panose="02010800040101010101" pitchFamily="2" charset="-122"/>
              </a:rPr>
              <a:t>——</a:t>
            </a:r>
            <a:r>
              <a:rPr lang="zh-CN" altLang="en-US" sz="4000" dirty="0" smtClean="0">
                <a:solidFill>
                  <a:srgbClr val="0000FF"/>
                </a:solidFill>
                <a:latin typeface="华文行楷" panose="02010800040101010101" pitchFamily="2" charset="-122"/>
                <a:ea typeface="华文行楷" panose="02010800040101010101" pitchFamily="2" charset="-122"/>
              </a:rPr>
              <a:t>课程总结</a:t>
            </a:r>
            <a:endParaRPr lang="zh-CN" altLang="en-US" sz="4000" dirty="0">
              <a:solidFill>
                <a:srgbClr val="0000FF"/>
              </a:solidFill>
              <a:latin typeface="华文行楷" panose="02010800040101010101" pitchFamily="2" charset="-122"/>
              <a:ea typeface="华文行楷" panose="02010800040101010101" pitchFamily="2" charset="-122"/>
            </a:endParaRPr>
          </a:p>
        </p:txBody>
      </p:sp>
      <p:pic>
        <p:nvPicPr>
          <p:cNvPr id="2" name="图片 1"/>
          <p:cNvPicPr>
            <a:picLocks noChangeAspect="1"/>
          </p:cNvPicPr>
          <p:nvPr/>
        </p:nvPicPr>
        <p:blipFill>
          <a:blip r:embed="rId2"/>
          <a:stretch>
            <a:fillRect/>
          </a:stretch>
        </p:blipFill>
        <p:spPr>
          <a:xfrm>
            <a:off x="1187624" y="1628800"/>
            <a:ext cx="6674892" cy="98468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7954643-4027-4A4D-9C37-339571901B31}"/>
              </a:ext>
            </a:extLst>
          </p:cNvPr>
          <p:cNvSpPr>
            <a:spLocks noChangeArrowheads="1"/>
          </p:cNvSpPr>
          <p:nvPr/>
        </p:nvSpPr>
        <p:spPr bwMode="auto">
          <a:xfrm>
            <a:off x="755576" y="764704"/>
            <a:ext cx="183911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环形链表</a:t>
            </a:r>
          </a:p>
        </p:txBody>
      </p:sp>
      <p:pic>
        <p:nvPicPr>
          <p:cNvPr id="30" name="图片 29">
            <a:extLst>
              <a:ext uri="{FF2B5EF4-FFF2-40B4-BE49-F238E27FC236}">
                <a16:creationId xmlns:a16="http://schemas.microsoft.com/office/drawing/2014/main" id="{48DDA2E9-DE8A-4388-9C31-05B382B9C718}"/>
              </a:ext>
            </a:extLst>
          </p:cNvPr>
          <p:cNvPicPr>
            <a:picLocks noChangeAspect="1"/>
          </p:cNvPicPr>
          <p:nvPr/>
        </p:nvPicPr>
        <p:blipFill>
          <a:blip r:embed="rId2"/>
          <a:stretch>
            <a:fillRect/>
          </a:stretch>
        </p:blipFill>
        <p:spPr>
          <a:xfrm>
            <a:off x="1187624" y="1853768"/>
            <a:ext cx="7120745" cy="893083"/>
          </a:xfrm>
          <a:prstGeom prst="rect">
            <a:avLst/>
          </a:prstGeom>
        </p:spPr>
      </p:pic>
      <p:pic>
        <p:nvPicPr>
          <p:cNvPr id="60" name="图片 59">
            <a:extLst>
              <a:ext uri="{FF2B5EF4-FFF2-40B4-BE49-F238E27FC236}">
                <a16:creationId xmlns:a16="http://schemas.microsoft.com/office/drawing/2014/main" id="{C2B78E7B-A173-4501-88CC-7522921A20EA}"/>
              </a:ext>
            </a:extLst>
          </p:cNvPr>
          <p:cNvPicPr>
            <a:picLocks noChangeAspect="1"/>
          </p:cNvPicPr>
          <p:nvPr/>
        </p:nvPicPr>
        <p:blipFill>
          <a:blip r:embed="rId3"/>
          <a:stretch>
            <a:fillRect/>
          </a:stretch>
        </p:blipFill>
        <p:spPr>
          <a:xfrm>
            <a:off x="938235" y="4208518"/>
            <a:ext cx="7846232" cy="1146147"/>
          </a:xfrm>
          <a:prstGeom prst="rect">
            <a:avLst/>
          </a:prstGeom>
        </p:spPr>
      </p:pic>
    </p:spTree>
    <p:extLst>
      <p:ext uri="{BB962C8B-B14F-4D97-AF65-F5344CB8AC3E}">
        <p14:creationId xmlns:p14="http://schemas.microsoft.com/office/powerpoint/2010/main" val="39130004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
            <a:extLst>
              <a:ext uri="{FF2B5EF4-FFF2-40B4-BE49-F238E27FC236}">
                <a16:creationId xmlns:a16="http://schemas.microsoft.com/office/drawing/2014/main" id="{82D1C72F-9796-4579-9511-B9A32BBC7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49275"/>
            <a:ext cx="60769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2">
            <a:extLst>
              <a:ext uri="{FF2B5EF4-FFF2-40B4-BE49-F238E27FC236}">
                <a16:creationId xmlns:a16="http://schemas.microsoft.com/office/drawing/2014/main" id="{081EBEAF-E434-45D1-B04B-D3BF79E6C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36625"/>
            <a:ext cx="7512050"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068060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a:extLst>
              <a:ext uri="{FF2B5EF4-FFF2-40B4-BE49-F238E27FC236}">
                <a16:creationId xmlns:a16="http://schemas.microsoft.com/office/drawing/2014/main" id="{39733B1B-3CAC-49C4-8E1D-141E8A608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549275"/>
            <a:ext cx="8645525" cy="594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81103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
            <a:extLst>
              <a:ext uri="{FF2B5EF4-FFF2-40B4-BE49-F238E27FC236}">
                <a16:creationId xmlns:a16="http://schemas.microsoft.com/office/drawing/2014/main" id="{56AE67E2-F925-419A-BF7C-233D46842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713"/>
            <a:ext cx="91440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图片 2">
            <a:extLst>
              <a:ext uri="{FF2B5EF4-FFF2-40B4-BE49-F238E27FC236}">
                <a16:creationId xmlns:a16="http://schemas.microsoft.com/office/drawing/2014/main" id="{4D1469D1-6318-437D-AB29-C7D21FD09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3076575"/>
            <a:ext cx="9144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77890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
            <a:extLst>
              <a:ext uri="{FF2B5EF4-FFF2-40B4-BE49-F238E27FC236}">
                <a16:creationId xmlns:a16="http://schemas.microsoft.com/office/drawing/2014/main" id="{6486C8CD-36A4-4AAD-96DE-449E94378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5175"/>
            <a:ext cx="9144000"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90507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a:extLst>
              <a:ext uri="{FF2B5EF4-FFF2-40B4-BE49-F238E27FC236}">
                <a16:creationId xmlns:a16="http://schemas.microsoft.com/office/drawing/2014/main" id="{C64903F5-4358-4641-9F2E-06F22C8B2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627063"/>
            <a:ext cx="7956550" cy="58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文本框 2">
            <a:extLst>
              <a:ext uri="{FF2B5EF4-FFF2-40B4-BE49-F238E27FC236}">
                <a16:creationId xmlns:a16="http://schemas.microsoft.com/office/drawing/2014/main" id="{F1CFC1B9-D8FB-4231-977A-C62A0F46C823}"/>
              </a:ext>
            </a:extLst>
          </p:cNvPr>
          <p:cNvSpPr txBox="1">
            <a:spLocks noChangeArrowheads="1"/>
          </p:cNvSpPr>
          <p:nvPr/>
        </p:nvSpPr>
        <p:spPr bwMode="auto">
          <a:xfrm>
            <a:off x="6372225" y="476250"/>
            <a:ext cx="2330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抽象数据型：图</a:t>
            </a:r>
          </a:p>
        </p:txBody>
      </p:sp>
    </p:spTree>
    <p:extLst>
      <p:ext uri="{BB962C8B-B14F-4D97-AF65-F5344CB8AC3E}">
        <p14:creationId xmlns:p14="http://schemas.microsoft.com/office/powerpoint/2010/main" val="42949418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a:extLst>
              <a:ext uri="{FF2B5EF4-FFF2-40B4-BE49-F238E27FC236}">
                <a16:creationId xmlns:a16="http://schemas.microsoft.com/office/drawing/2014/main" id="{B6B4C2C7-257A-410A-AFA2-EFA433A8D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908050"/>
            <a:ext cx="845343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图片 3">
            <a:extLst>
              <a:ext uri="{FF2B5EF4-FFF2-40B4-BE49-F238E27FC236}">
                <a16:creationId xmlns:a16="http://schemas.microsoft.com/office/drawing/2014/main" id="{ABA58B41-5232-4A7F-AB8A-9D0370F3F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2012950"/>
            <a:ext cx="9144001"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09902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a:extLst>
              <a:ext uri="{FF2B5EF4-FFF2-40B4-BE49-F238E27FC236}">
                <a16:creationId xmlns:a16="http://schemas.microsoft.com/office/drawing/2014/main" id="{B5EDD840-E89E-43A5-8944-F18575F5A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5175"/>
            <a:ext cx="9144000"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0053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a:extLst>
              <a:ext uri="{FF2B5EF4-FFF2-40B4-BE49-F238E27FC236}">
                <a16:creationId xmlns:a16="http://schemas.microsoft.com/office/drawing/2014/main" id="{F787A0C4-0AF5-442D-9235-599FA259D012}"/>
              </a:ext>
            </a:extLst>
          </p:cNvPr>
          <p:cNvSpPr txBox="1">
            <a:spLocks noChangeArrowheads="1"/>
          </p:cNvSpPr>
          <p:nvPr/>
        </p:nvSpPr>
        <p:spPr bwMode="auto">
          <a:xfrm>
            <a:off x="596392" y="1484784"/>
            <a:ext cx="7725192" cy="3507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dirty="0">
                <a:solidFill>
                  <a:srgbClr val="0000FF"/>
                </a:solidFill>
                <a:latin typeface="华文楷体" panose="02010600040101010101" pitchFamily="2" charset="-122"/>
                <a:ea typeface="华文楷体" panose="02010600040101010101" pitchFamily="2" charset="-122"/>
              </a:rPr>
              <a:t>希望通过本课的学习，为同学们打下专业基础！</a:t>
            </a:r>
          </a:p>
          <a:p>
            <a:pPr eaLnBrk="1" hangingPunct="1">
              <a:lnSpc>
                <a:spcPct val="150000"/>
              </a:lnSpc>
            </a:pPr>
            <a:r>
              <a:rPr lang="zh-CN" altLang="en-US" sz="2800" dirty="0">
                <a:solidFill>
                  <a:srgbClr val="0000FF"/>
                </a:solidFill>
                <a:latin typeface="华文楷体" panose="02010600040101010101" pitchFamily="2" charset="-122"/>
                <a:ea typeface="华文楷体" panose="02010600040101010101" pitchFamily="2" charset="-122"/>
              </a:rPr>
              <a:t>欢迎大家提出宝贵的意见或建议！</a:t>
            </a:r>
          </a:p>
          <a:p>
            <a:pPr eaLnBrk="1" hangingPunct="1">
              <a:lnSpc>
                <a:spcPct val="150000"/>
              </a:lnSpc>
            </a:pPr>
            <a:r>
              <a:rPr lang="zh-CN" altLang="en-US" sz="2800" dirty="0">
                <a:solidFill>
                  <a:srgbClr val="0000FF"/>
                </a:solidFill>
                <a:latin typeface="华文楷体" panose="02010600040101010101" pitchFamily="2" charset="-122"/>
                <a:ea typeface="华文楷体" panose="02010600040101010101" pitchFamily="2" charset="-122"/>
              </a:rPr>
              <a:t>祝同学们取得好的成绩！</a:t>
            </a:r>
            <a:endParaRPr lang="en-US" altLang="zh-CN" sz="2800" dirty="0">
              <a:solidFill>
                <a:srgbClr val="0000FF"/>
              </a:solidFill>
              <a:latin typeface="华文楷体" panose="02010600040101010101" pitchFamily="2" charset="-122"/>
              <a:ea typeface="华文楷体" panose="02010600040101010101" pitchFamily="2" charset="-122"/>
            </a:endParaRPr>
          </a:p>
          <a:p>
            <a:pPr eaLnBrk="1" hangingPunct="1">
              <a:lnSpc>
                <a:spcPct val="150000"/>
              </a:lnSpc>
            </a:pPr>
            <a:endParaRPr lang="en-US" altLang="zh-CN" sz="2800" dirty="0">
              <a:solidFill>
                <a:srgbClr val="0000FF"/>
              </a:solidFill>
              <a:latin typeface="华文楷体" panose="02010600040101010101" pitchFamily="2" charset="-122"/>
              <a:ea typeface="华文楷体" panose="02010600040101010101" pitchFamily="2" charset="-122"/>
            </a:endParaRPr>
          </a:p>
          <a:p>
            <a:pPr eaLnBrk="1" hangingPunct="1">
              <a:lnSpc>
                <a:spcPct val="150000"/>
              </a:lnSpc>
            </a:pPr>
            <a:r>
              <a:rPr lang="en-US" altLang="zh-CN" sz="2800" b="1" dirty="0">
                <a:solidFill>
                  <a:srgbClr val="0000FF"/>
                </a:solidFill>
                <a:latin typeface="华文楷体" panose="02010600040101010101" pitchFamily="2" charset="-122"/>
                <a:ea typeface="华文楷体" panose="02010600040101010101" pitchFamily="2" charset="-122"/>
              </a:rPr>
              <a:t>                                                    </a:t>
            </a:r>
            <a:r>
              <a:rPr lang="zh-CN" altLang="en-US" sz="4000" b="1" dirty="0">
                <a:solidFill>
                  <a:srgbClr val="FF3300"/>
                </a:solidFill>
                <a:ea typeface="华文新魏" panose="02010800040101010101" pitchFamily="2" charset="-122"/>
              </a:rPr>
              <a:t>谢谢大家！</a:t>
            </a:r>
            <a:endParaRPr lang="en-US" altLang="zh-CN" sz="4000" b="1" dirty="0">
              <a:solidFill>
                <a:srgbClr val="FF3300"/>
              </a:solidFill>
              <a:ea typeface="华文新魏" panose="02010800040101010101" pitchFamily="2" charset="-122"/>
            </a:endParaRPr>
          </a:p>
        </p:txBody>
      </p:sp>
      <p:sp>
        <p:nvSpPr>
          <p:cNvPr id="63491" name="Text Box 5">
            <a:extLst>
              <a:ext uri="{FF2B5EF4-FFF2-40B4-BE49-F238E27FC236}">
                <a16:creationId xmlns:a16="http://schemas.microsoft.com/office/drawing/2014/main" id="{7D8EF0FE-D245-4DB1-B32E-717384051F19}"/>
              </a:ext>
            </a:extLst>
          </p:cNvPr>
          <p:cNvSpPr txBox="1">
            <a:spLocks noChangeArrowheads="1"/>
          </p:cNvSpPr>
          <p:nvPr/>
        </p:nvSpPr>
        <p:spPr bwMode="auto">
          <a:xfrm>
            <a:off x="5364163" y="5373688"/>
            <a:ext cx="29035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黄虎杰</a:t>
            </a:r>
          </a:p>
          <a:p>
            <a:pPr eaLnBrk="1" hangingPunct="1"/>
            <a:r>
              <a:rPr lang="en-US" altLang="zh-CN" sz="2400"/>
              <a:t>hjhuang@hit.edu.cn</a:t>
            </a:r>
          </a:p>
        </p:txBody>
      </p:sp>
    </p:spTree>
    <p:extLst>
      <p:ext uri="{BB962C8B-B14F-4D97-AF65-F5344CB8AC3E}">
        <p14:creationId xmlns:p14="http://schemas.microsoft.com/office/powerpoint/2010/main" val="28594831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554D325-F51C-4F25-8380-D19B73211853}"/>
              </a:ext>
            </a:extLst>
          </p:cNvPr>
          <p:cNvSpPr txBox="1"/>
          <p:nvPr/>
        </p:nvSpPr>
        <p:spPr>
          <a:xfrm>
            <a:off x="5580112" y="3444813"/>
            <a:ext cx="2165978" cy="2345322"/>
          </a:xfrm>
          <a:prstGeom prst="rect">
            <a:avLst/>
          </a:prstGeom>
          <a:noFill/>
        </p:spPr>
        <p:txBody>
          <a:bodyPr wrap="none" rtlCol="0">
            <a:spAutoFit/>
          </a:bodyPr>
          <a:lstStyle/>
          <a:p>
            <a:pPr marL="342900" indent="-342900" algn="l">
              <a:lnSpc>
                <a:spcPct val="150000"/>
              </a:lnSpc>
              <a:buFont typeface="Wingdings" panose="05000000000000000000" pitchFamily="2" charset="2"/>
              <a:buChar char="l"/>
            </a:pPr>
            <a:r>
              <a:rPr lang="en-US" altLang="zh-CN" sz="2000" dirty="0" err="1">
                <a:latin typeface="Times New Roman" panose="02020603050405020304" pitchFamily="18" charset="0"/>
                <a:ea typeface="+mn-ea"/>
                <a:cs typeface="Times New Roman" panose="02020603050405020304" pitchFamily="18" charset="0"/>
              </a:rPr>
              <a:t>InitStack</a:t>
            </a:r>
            <a:r>
              <a:rPr lang="en-US" altLang="zh-CN" sz="2000" dirty="0">
                <a:latin typeface="Times New Roman" panose="02020603050405020304" pitchFamily="18" charset="0"/>
                <a:ea typeface="+mn-ea"/>
                <a:cs typeface="Times New Roman" panose="02020603050405020304" pitchFamily="18" charset="0"/>
              </a:rPr>
              <a:t>(&amp;S);</a:t>
            </a:r>
          </a:p>
          <a:p>
            <a:pPr marL="342900" indent="-342900" algn="l">
              <a:lnSpc>
                <a:spcPct val="150000"/>
              </a:lnSpc>
              <a:buFont typeface="Wingdings" panose="05000000000000000000" pitchFamily="2" charset="2"/>
              <a:buChar char="l"/>
            </a:pPr>
            <a:r>
              <a:rPr lang="en-US" altLang="zh-CN" sz="2000" dirty="0" err="1">
                <a:latin typeface="Times New Roman" panose="02020603050405020304" pitchFamily="18" charset="0"/>
                <a:ea typeface="+mn-ea"/>
                <a:cs typeface="Times New Roman" panose="02020603050405020304" pitchFamily="18" charset="0"/>
              </a:rPr>
              <a:t>StackEmpty</a:t>
            </a:r>
            <a:r>
              <a:rPr lang="en-US" altLang="zh-CN" sz="2000" dirty="0">
                <a:latin typeface="Times New Roman" panose="02020603050405020304" pitchFamily="18" charset="0"/>
                <a:ea typeface="+mn-ea"/>
                <a:cs typeface="Times New Roman" panose="02020603050405020304" pitchFamily="18" charset="0"/>
              </a:rPr>
              <a:t>(S);</a:t>
            </a:r>
          </a:p>
          <a:p>
            <a:pPr marL="342900" indent="-342900" algn="l">
              <a:lnSpc>
                <a:spcPct val="150000"/>
              </a:lnSpc>
              <a:buFont typeface="Wingdings" panose="05000000000000000000" pitchFamily="2" charset="2"/>
              <a:buChar char="l"/>
            </a:pPr>
            <a:r>
              <a:rPr lang="en-US" altLang="zh-CN" sz="2000" dirty="0" err="1">
                <a:latin typeface="Times New Roman" panose="02020603050405020304" pitchFamily="18" charset="0"/>
                <a:ea typeface="+mn-ea"/>
                <a:cs typeface="Times New Roman" panose="02020603050405020304" pitchFamily="18" charset="0"/>
              </a:rPr>
              <a:t>GetTop</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S,&amp;e</a:t>
            </a:r>
            <a:r>
              <a:rPr lang="en-US" altLang="zh-CN" sz="2000" dirty="0">
                <a:latin typeface="Times New Roman" panose="02020603050405020304" pitchFamily="18" charset="0"/>
                <a:ea typeface="+mn-ea"/>
                <a:cs typeface="Times New Roman" panose="02020603050405020304" pitchFamily="18" charset="0"/>
              </a:rPr>
              <a:t>);</a:t>
            </a:r>
          </a:p>
          <a:p>
            <a:pPr marL="342900" indent="-342900" algn="l">
              <a:lnSpc>
                <a:spcPct val="150000"/>
              </a:lnSpc>
              <a:buFont typeface="Wingdings" panose="05000000000000000000" pitchFamily="2" charset="2"/>
              <a:buChar char="l"/>
            </a:pPr>
            <a:r>
              <a:rPr lang="en-US" altLang="zh-CN" sz="2000" dirty="0">
                <a:latin typeface="Times New Roman" panose="02020603050405020304" pitchFamily="18" charset="0"/>
                <a:ea typeface="+mn-ea"/>
                <a:cs typeface="Times New Roman" panose="02020603050405020304" pitchFamily="18" charset="0"/>
              </a:rPr>
              <a:t>Push(&amp;</a:t>
            </a:r>
            <a:r>
              <a:rPr lang="en-US" altLang="zh-CN" sz="2000" dirty="0" err="1">
                <a:latin typeface="Times New Roman" panose="02020603050405020304" pitchFamily="18" charset="0"/>
                <a:ea typeface="+mn-ea"/>
                <a:cs typeface="Times New Roman" panose="02020603050405020304" pitchFamily="18" charset="0"/>
              </a:rPr>
              <a:t>s,e</a:t>
            </a:r>
            <a:r>
              <a:rPr lang="en-US" altLang="zh-CN" sz="2000" dirty="0">
                <a:latin typeface="Times New Roman" panose="02020603050405020304" pitchFamily="18" charset="0"/>
                <a:ea typeface="+mn-ea"/>
                <a:cs typeface="Times New Roman" panose="02020603050405020304" pitchFamily="18" charset="0"/>
              </a:rPr>
              <a:t>);</a:t>
            </a:r>
          </a:p>
          <a:p>
            <a:pPr marL="342900" indent="-342900" algn="l">
              <a:lnSpc>
                <a:spcPct val="150000"/>
              </a:lnSpc>
              <a:buFont typeface="Wingdings" panose="05000000000000000000" pitchFamily="2" charset="2"/>
              <a:buChar char="l"/>
            </a:pPr>
            <a:r>
              <a:rPr lang="en-US" altLang="zh-CN" sz="2000" dirty="0">
                <a:latin typeface="Times New Roman" panose="02020603050405020304" pitchFamily="18" charset="0"/>
                <a:ea typeface="+mn-ea"/>
                <a:cs typeface="Times New Roman" panose="02020603050405020304" pitchFamily="18" charset="0"/>
              </a:rPr>
              <a:t>Pop(&amp;</a:t>
            </a:r>
            <a:r>
              <a:rPr lang="en-US" altLang="zh-CN" sz="2000" dirty="0" err="1">
                <a:latin typeface="Times New Roman" panose="02020603050405020304" pitchFamily="18" charset="0"/>
                <a:ea typeface="+mn-ea"/>
                <a:cs typeface="Times New Roman" panose="02020603050405020304" pitchFamily="18" charset="0"/>
              </a:rPr>
              <a:t>s,&amp;e</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sp>
        <p:nvSpPr>
          <p:cNvPr id="6" name="Text Box 3">
            <a:extLst>
              <a:ext uri="{FF2B5EF4-FFF2-40B4-BE49-F238E27FC236}">
                <a16:creationId xmlns:a16="http://schemas.microsoft.com/office/drawing/2014/main" id="{F96A3DC9-07F5-454C-872C-EF0C4A2B8970}"/>
              </a:ext>
            </a:extLst>
          </p:cNvPr>
          <p:cNvSpPr txBox="1">
            <a:spLocks noChangeArrowheads="1"/>
          </p:cNvSpPr>
          <p:nvPr/>
        </p:nvSpPr>
        <p:spPr bwMode="auto">
          <a:xfrm>
            <a:off x="899592" y="807642"/>
            <a:ext cx="7844483"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dirty="0"/>
              <a:t>是线性表的一种特殊形式，是一种限定性数据结构，也就是在对线性表的操作加以限制后，形成的一种新的数据结构。</a:t>
            </a:r>
          </a:p>
        </p:txBody>
      </p:sp>
      <p:sp>
        <p:nvSpPr>
          <p:cNvPr id="7" name="Text Box 4">
            <a:extLst>
              <a:ext uri="{FF2B5EF4-FFF2-40B4-BE49-F238E27FC236}">
                <a16:creationId xmlns:a16="http://schemas.microsoft.com/office/drawing/2014/main" id="{75767F50-236D-4D5E-B779-1F21E7AC8B9F}"/>
              </a:ext>
            </a:extLst>
          </p:cNvPr>
          <p:cNvSpPr txBox="1">
            <a:spLocks noChangeArrowheads="1"/>
          </p:cNvSpPr>
          <p:nvPr/>
        </p:nvSpPr>
        <p:spPr bwMode="auto">
          <a:xfrm>
            <a:off x="303349" y="1631115"/>
            <a:ext cx="6788931"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solidFill>
                  <a:srgbClr val="0000CC"/>
                </a:solidFill>
                <a:ea typeface="+mn-ea"/>
                <a:cs typeface="Times New Roman" panose="02020603050405020304" pitchFamily="18" charset="0"/>
              </a:rPr>
              <a:t>【</a:t>
            </a:r>
            <a:r>
              <a:rPr lang="zh-CN" altLang="en-US" sz="2000" b="0" dirty="0">
                <a:solidFill>
                  <a:srgbClr val="0000CC"/>
                </a:solidFill>
                <a:ea typeface="+mn-ea"/>
                <a:cs typeface="Times New Roman" panose="02020603050405020304" pitchFamily="18" charset="0"/>
              </a:rPr>
              <a:t>定义</a:t>
            </a:r>
            <a:r>
              <a:rPr lang="en-US" altLang="zh-CN" sz="2000" b="0" dirty="0">
                <a:solidFill>
                  <a:srgbClr val="0000CC"/>
                </a:solidFill>
                <a:ea typeface="+mn-ea"/>
                <a:cs typeface="Times New Roman" panose="02020603050405020304" pitchFamily="18" charset="0"/>
              </a:rPr>
              <a:t>】</a:t>
            </a:r>
            <a:r>
              <a:rPr lang="zh-CN" altLang="en-US" sz="2000" dirty="0">
                <a:solidFill>
                  <a:srgbClr val="0000CC"/>
                </a:solidFill>
                <a:ea typeface="+mn-ea"/>
                <a:cs typeface="Times New Roman" panose="02020603050405020304" pitchFamily="18" charset="0"/>
              </a:rPr>
              <a:t>栈</a:t>
            </a:r>
            <a:r>
              <a:rPr lang="zh-CN" altLang="en-US" sz="2000" b="0" dirty="0">
                <a:ea typeface="+mn-ea"/>
                <a:cs typeface="Times New Roman" panose="02020603050405020304" pitchFamily="18" charset="0"/>
              </a:rPr>
              <a:t>是限定只在表尾进行插入和删除操作的线性表。</a:t>
            </a:r>
          </a:p>
          <a:p>
            <a:pPr eaLnBrk="1" hangingPunct="1"/>
            <a:r>
              <a:rPr lang="zh-CN" altLang="en-US" sz="2000" b="0" dirty="0">
                <a:ea typeface="+mn-ea"/>
                <a:cs typeface="Times New Roman" panose="02020603050405020304" pitchFamily="18" charset="0"/>
              </a:rPr>
              <a:t>        栈又称为</a:t>
            </a:r>
            <a:r>
              <a:rPr lang="zh-CN" altLang="en-US" sz="2000" dirty="0">
                <a:solidFill>
                  <a:srgbClr val="0000FF"/>
                </a:solidFill>
                <a:ea typeface="+mn-ea"/>
                <a:cs typeface="Times New Roman" panose="02020603050405020304" pitchFamily="18" charset="0"/>
              </a:rPr>
              <a:t>后进先出</a:t>
            </a:r>
            <a:r>
              <a:rPr lang="en-US" altLang="zh-CN" sz="2000" b="0" dirty="0">
                <a:ea typeface="+mn-ea"/>
                <a:cs typeface="Times New Roman" panose="02020603050405020304" pitchFamily="18" charset="0"/>
              </a:rPr>
              <a:t>(Last  In  First  Out )</a:t>
            </a:r>
            <a:r>
              <a:rPr lang="zh-CN" altLang="en-US" sz="2000" b="0" dirty="0">
                <a:ea typeface="+mn-ea"/>
                <a:cs typeface="Times New Roman" panose="02020603050405020304" pitchFamily="18" charset="0"/>
              </a:rPr>
              <a:t>的线性表。 </a:t>
            </a:r>
            <a:endParaRPr lang="en-US" altLang="zh-CN" sz="2000" b="0" dirty="0">
              <a:ea typeface="+mn-ea"/>
              <a:cs typeface="Times New Roman" panose="02020603050405020304" pitchFamily="18" charset="0"/>
            </a:endParaRPr>
          </a:p>
          <a:p>
            <a:pPr eaLnBrk="1" hangingPunct="1"/>
            <a:r>
              <a:rPr lang="en-US" altLang="zh-CN" sz="2000" b="0" dirty="0">
                <a:ea typeface="+mn-ea"/>
                <a:cs typeface="Times New Roman" panose="02020603050405020304" pitchFamily="18" charset="0"/>
              </a:rPr>
              <a:t>        </a:t>
            </a:r>
            <a:r>
              <a:rPr lang="zh-CN" altLang="en-US" sz="2000" b="0" dirty="0">
                <a:ea typeface="+mn-ea"/>
                <a:cs typeface="Times New Roman" panose="02020603050405020304" pitchFamily="18" charset="0"/>
              </a:rPr>
              <a:t>简称</a:t>
            </a:r>
            <a:r>
              <a:rPr lang="en-US" altLang="zh-CN" sz="2000" b="0" dirty="0">
                <a:ea typeface="+mn-ea"/>
                <a:cs typeface="Times New Roman" panose="02020603050405020304" pitchFamily="18" charset="0"/>
              </a:rPr>
              <a:t>LIFO</a:t>
            </a:r>
            <a:r>
              <a:rPr lang="zh-CN" altLang="en-US" sz="2000" b="0" dirty="0">
                <a:ea typeface="+mn-ea"/>
                <a:cs typeface="Times New Roman" panose="02020603050405020304" pitchFamily="18" charset="0"/>
              </a:rPr>
              <a:t>结构。</a:t>
            </a:r>
          </a:p>
        </p:txBody>
      </p:sp>
      <p:sp>
        <p:nvSpPr>
          <p:cNvPr id="27" name="矩形 26">
            <a:extLst>
              <a:ext uri="{FF2B5EF4-FFF2-40B4-BE49-F238E27FC236}">
                <a16:creationId xmlns:a16="http://schemas.microsoft.com/office/drawing/2014/main" id="{BF572675-2A35-469E-8A0B-E888DFD22FFE}"/>
              </a:ext>
            </a:extLst>
          </p:cNvPr>
          <p:cNvSpPr/>
          <p:nvPr/>
        </p:nvSpPr>
        <p:spPr>
          <a:xfrm>
            <a:off x="332227" y="793948"/>
            <a:ext cx="699230" cy="707886"/>
          </a:xfrm>
          <a:prstGeom prst="rect">
            <a:avLst/>
          </a:prstGeom>
        </p:spPr>
        <p:txBody>
          <a:bodyPr wrap="none">
            <a:spAutoFit/>
          </a:bodyPr>
          <a:lstStyle/>
          <a:p>
            <a:r>
              <a:rPr lang="zh-CN" altLang="en-US" sz="4000" b="1" dirty="0">
                <a:solidFill>
                  <a:srgbClr val="FF0000"/>
                </a:solidFill>
              </a:rPr>
              <a:t>栈</a:t>
            </a:r>
          </a:p>
        </p:txBody>
      </p:sp>
      <p:pic>
        <p:nvPicPr>
          <p:cNvPr id="28" name="图片 27">
            <a:extLst>
              <a:ext uri="{FF2B5EF4-FFF2-40B4-BE49-F238E27FC236}">
                <a16:creationId xmlns:a16="http://schemas.microsoft.com/office/drawing/2014/main" id="{8A8B64CB-66E8-4A22-A142-4E342EE2F1AB}"/>
              </a:ext>
            </a:extLst>
          </p:cNvPr>
          <p:cNvPicPr>
            <a:picLocks noChangeAspect="1"/>
          </p:cNvPicPr>
          <p:nvPr/>
        </p:nvPicPr>
        <p:blipFill>
          <a:blip r:embed="rId2"/>
          <a:stretch>
            <a:fillRect/>
          </a:stretch>
        </p:blipFill>
        <p:spPr>
          <a:xfrm>
            <a:off x="887552" y="2924944"/>
            <a:ext cx="3024336" cy="3615829"/>
          </a:xfrm>
          <a:prstGeom prst="rect">
            <a:avLst/>
          </a:prstGeom>
        </p:spPr>
      </p:pic>
      <p:sp>
        <p:nvSpPr>
          <p:cNvPr id="29" name="矩形 28">
            <a:extLst>
              <a:ext uri="{FF2B5EF4-FFF2-40B4-BE49-F238E27FC236}">
                <a16:creationId xmlns:a16="http://schemas.microsoft.com/office/drawing/2014/main" id="{B226BD7C-6FDA-4FC7-804A-86CADAF820BA}"/>
              </a:ext>
            </a:extLst>
          </p:cNvPr>
          <p:cNvSpPr/>
          <p:nvPr/>
        </p:nvSpPr>
        <p:spPr>
          <a:xfrm>
            <a:off x="4821833" y="3028890"/>
            <a:ext cx="3397084" cy="400110"/>
          </a:xfrm>
          <a:prstGeom prst="rect">
            <a:avLst/>
          </a:prstGeom>
        </p:spPr>
        <p:txBody>
          <a:bodyPr wrap="none">
            <a:spAutoFit/>
          </a:bodyPr>
          <a:lstStyle/>
          <a:p>
            <a:pPr marL="342900" indent="-342900">
              <a:buFont typeface="Wingdings" panose="05000000000000000000" pitchFamily="2" charset="2"/>
              <a:buChar char="n"/>
            </a:pPr>
            <a:r>
              <a:rPr lang="zh-CN" altLang="en-US" sz="2000" b="1" dirty="0">
                <a:latin typeface="Times New Roman" panose="02020603050405020304" pitchFamily="18" charset="0"/>
                <a:ea typeface="+mn-ea"/>
                <a:cs typeface="Times New Roman" panose="02020603050405020304" pitchFamily="18" charset="0"/>
              </a:rPr>
              <a:t>从栈的</a:t>
            </a:r>
            <a:r>
              <a:rPr lang="en-US" altLang="zh-CN" sz="2000" b="1" dirty="0">
                <a:latin typeface="Times New Roman" panose="02020603050405020304" pitchFamily="18" charset="0"/>
                <a:ea typeface="+mn-ea"/>
                <a:cs typeface="Times New Roman" panose="02020603050405020304" pitchFamily="18" charset="0"/>
              </a:rPr>
              <a:t>ADT</a:t>
            </a:r>
            <a:r>
              <a:rPr lang="zh-CN" altLang="en-US" sz="2000" b="1" dirty="0">
                <a:latin typeface="Times New Roman" panose="02020603050405020304" pitchFamily="18" charset="0"/>
                <a:ea typeface="+mn-ea"/>
                <a:cs typeface="Times New Roman" panose="02020603050405020304" pitchFamily="18" charset="0"/>
              </a:rPr>
              <a:t>反看栈的特性</a:t>
            </a:r>
            <a:endParaRPr lang="en-US" altLang="zh-CN" sz="2000" b="1" dirty="0">
              <a:latin typeface="Times New Roman" panose="02020603050405020304" pitchFamily="18" charset="0"/>
              <a:ea typeface="+mn-ea"/>
              <a:cs typeface="Times New Roman" panose="02020603050405020304" pitchFamily="18" charset="0"/>
            </a:endParaRPr>
          </a:p>
        </p:txBody>
      </p:sp>
      <p:sp>
        <p:nvSpPr>
          <p:cNvPr id="30" name="文本框 29">
            <a:extLst>
              <a:ext uri="{FF2B5EF4-FFF2-40B4-BE49-F238E27FC236}">
                <a16:creationId xmlns:a16="http://schemas.microsoft.com/office/drawing/2014/main" id="{B25F78A4-FD44-4DEA-BFD4-87984C416E5A}"/>
              </a:ext>
            </a:extLst>
          </p:cNvPr>
          <p:cNvSpPr txBox="1"/>
          <p:nvPr/>
        </p:nvSpPr>
        <p:spPr>
          <a:xfrm>
            <a:off x="4946089" y="5949280"/>
            <a:ext cx="3095719" cy="400110"/>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要注意栈和递归的关系</a:t>
            </a:r>
          </a:p>
        </p:txBody>
      </p:sp>
    </p:spTree>
    <p:extLst>
      <p:ext uri="{BB962C8B-B14F-4D97-AF65-F5344CB8AC3E}">
        <p14:creationId xmlns:p14="http://schemas.microsoft.com/office/powerpoint/2010/main" val="1111731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5B287A-003A-4AD8-AF80-E4684CC333EA}"/>
              </a:ext>
            </a:extLst>
          </p:cNvPr>
          <p:cNvSpPr txBox="1"/>
          <p:nvPr/>
        </p:nvSpPr>
        <p:spPr>
          <a:xfrm>
            <a:off x="693993" y="647404"/>
            <a:ext cx="699230" cy="707886"/>
          </a:xfrm>
          <a:prstGeom prst="rect">
            <a:avLst/>
          </a:prstGeom>
          <a:noFill/>
        </p:spPr>
        <p:txBody>
          <a:bodyPr wrap="none" rtlCol="0">
            <a:spAutoFit/>
          </a:bodyPr>
          <a:lstStyle/>
          <a:p>
            <a:pPr algn="l"/>
            <a:r>
              <a:rPr lang="zh-CN" altLang="en-US" sz="4000" b="1" dirty="0">
                <a:solidFill>
                  <a:srgbClr val="FF0000"/>
                </a:solidFill>
                <a:latin typeface="+mn-ea"/>
                <a:ea typeface="+mn-ea"/>
              </a:rPr>
              <a:t>队</a:t>
            </a:r>
          </a:p>
        </p:txBody>
      </p:sp>
      <p:sp>
        <p:nvSpPr>
          <p:cNvPr id="3" name="文本框 2">
            <a:extLst>
              <a:ext uri="{FF2B5EF4-FFF2-40B4-BE49-F238E27FC236}">
                <a16:creationId xmlns:a16="http://schemas.microsoft.com/office/drawing/2014/main" id="{2D3E16FD-AEA6-4CEA-85BA-23EEF11219C6}"/>
              </a:ext>
            </a:extLst>
          </p:cNvPr>
          <p:cNvSpPr txBox="1"/>
          <p:nvPr/>
        </p:nvSpPr>
        <p:spPr>
          <a:xfrm>
            <a:off x="5436096" y="4180022"/>
            <a:ext cx="2156360" cy="2345322"/>
          </a:xfrm>
          <a:prstGeom prst="rect">
            <a:avLst/>
          </a:prstGeom>
          <a:noFill/>
        </p:spPr>
        <p:txBody>
          <a:bodyPr wrap="none" rtlCol="0">
            <a:spAutoFit/>
          </a:bodyPr>
          <a:lstStyle/>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InitQueue</a:t>
            </a:r>
            <a:r>
              <a:rPr lang="en-US" altLang="zh-CN" sz="2000" dirty="0">
                <a:latin typeface="Times New Roman" panose="02020603050405020304" pitchFamily="18" charset="0"/>
                <a:ea typeface="+mn-ea"/>
                <a:cs typeface="Times New Roman" panose="02020603050405020304" pitchFamily="18" charset="0"/>
              </a:rPr>
              <a:t>(&amp;Q);</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QueueEmpty</a:t>
            </a:r>
            <a:r>
              <a:rPr lang="en-US" altLang="zh-CN" sz="2000" dirty="0">
                <a:latin typeface="Times New Roman" panose="02020603050405020304" pitchFamily="18" charset="0"/>
                <a:ea typeface="+mn-ea"/>
                <a:cs typeface="Times New Roman" panose="02020603050405020304" pitchFamily="18" charset="0"/>
              </a:rPr>
              <a:t>(Q);</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GetHead</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Q,&amp;e</a:t>
            </a:r>
            <a:r>
              <a:rPr lang="en-US" altLang="zh-CN" sz="2000" dirty="0">
                <a:latin typeface="Times New Roman" panose="02020603050405020304" pitchFamily="18" charset="0"/>
                <a:ea typeface="+mn-ea"/>
                <a:cs typeface="Times New Roman" panose="02020603050405020304" pitchFamily="18" charset="0"/>
              </a:rPr>
              <a:t>);</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EnQueue</a:t>
            </a:r>
            <a:r>
              <a:rPr lang="en-US" altLang="zh-CN" sz="2000" dirty="0">
                <a:latin typeface="Times New Roman" panose="02020603050405020304" pitchFamily="18" charset="0"/>
                <a:ea typeface="+mn-ea"/>
                <a:cs typeface="Times New Roman" panose="02020603050405020304" pitchFamily="18" charset="0"/>
              </a:rPr>
              <a:t>(&amp;</a:t>
            </a:r>
            <a:r>
              <a:rPr lang="en-US" altLang="zh-CN" sz="2000" dirty="0" err="1">
                <a:latin typeface="Times New Roman" panose="02020603050405020304" pitchFamily="18" charset="0"/>
                <a:ea typeface="+mn-ea"/>
                <a:cs typeface="Times New Roman" panose="02020603050405020304" pitchFamily="18" charset="0"/>
              </a:rPr>
              <a:t>Q,e</a:t>
            </a:r>
            <a:r>
              <a:rPr lang="en-US" altLang="zh-CN" sz="2000" dirty="0">
                <a:latin typeface="Times New Roman" panose="02020603050405020304" pitchFamily="18" charset="0"/>
                <a:ea typeface="+mn-ea"/>
                <a:cs typeface="Times New Roman" panose="02020603050405020304" pitchFamily="18" charset="0"/>
              </a:rPr>
              <a:t>);</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DeQueue</a:t>
            </a:r>
            <a:r>
              <a:rPr lang="en-US" altLang="zh-CN" sz="2000" dirty="0">
                <a:latin typeface="Times New Roman" panose="02020603050405020304" pitchFamily="18" charset="0"/>
                <a:ea typeface="+mn-ea"/>
                <a:cs typeface="Times New Roman" panose="02020603050405020304" pitchFamily="18" charset="0"/>
              </a:rPr>
              <a:t>(&amp;</a:t>
            </a:r>
            <a:r>
              <a:rPr lang="en-US" altLang="zh-CN" sz="2000" dirty="0" err="1">
                <a:latin typeface="Times New Roman" panose="02020603050405020304" pitchFamily="18" charset="0"/>
                <a:ea typeface="+mn-ea"/>
                <a:cs typeface="Times New Roman" panose="02020603050405020304" pitchFamily="18" charset="0"/>
              </a:rPr>
              <a:t>Q,&amp;e</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sp>
        <p:nvSpPr>
          <p:cNvPr id="4" name="矩形 3">
            <a:extLst>
              <a:ext uri="{FF2B5EF4-FFF2-40B4-BE49-F238E27FC236}">
                <a16:creationId xmlns:a16="http://schemas.microsoft.com/office/drawing/2014/main" id="{0BB44306-35B3-4971-A33D-94A3D7FEBD26}"/>
              </a:ext>
            </a:extLst>
          </p:cNvPr>
          <p:cNvSpPr/>
          <p:nvPr/>
        </p:nvSpPr>
        <p:spPr>
          <a:xfrm>
            <a:off x="1259632" y="694542"/>
            <a:ext cx="7128792" cy="707886"/>
          </a:xfrm>
          <a:prstGeom prst="rect">
            <a:avLst/>
          </a:prstGeom>
        </p:spPr>
        <p:txBody>
          <a:bodyPr wrap="square">
            <a:spAutoFit/>
          </a:bodyPr>
          <a:lstStyle/>
          <a:p>
            <a:pPr eaLnBrk="1" hangingPunct="1"/>
            <a:r>
              <a:rPr lang="zh-CN" altLang="en-US" sz="2000" dirty="0">
                <a:latin typeface="+mn-ea"/>
                <a:ea typeface="+mn-ea"/>
              </a:rPr>
              <a:t>队列是对线性表的插入和删除操作加以限定的另一种限定型数据结构。</a:t>
            </a:r>
          </a:p>
        </p:txBody>
      </p:sp>
      <p:sp>
        <p:nvSpPr>
          <p:cNvPr id="5" name="矩形 4">
            <a:extLst>
              <a:ext uri="{FF2B5EF4-FFF2-40B4-BE49-F238E27FC236}">
                <a16:creationId xmlns:a16="http://schemas.microsoft.com/office/drawing/2014/main" id="{774D0C7F-0D36-4BD0-8719-D17BF6F49731}"/>
              </a:ext>
            </a:extLst>
          </p:cNvPr>
          <p:cNvSpPr/>
          <p:nvPr/>
        </p:nvSpPr>
        <p:spPr>
          <a:xfrm>
            <a:off x="678113" y="1473086"/>
            <a:ext cx="7910455" cy="1015663"/>
          </a:xfrm>
          <a:prstGeom prst="rect">
            <a:avLst/>
          </a:prstGeom>
        </p:spPr>
        <p:txBody>
          <a:bodyPr wrap="square">
            <a:spAutoFit/>
          </a:bodyPr>
          <a:lstStyle/>
          <a:p>
            <a:pPr algn="just" eaLnBrk="1" hangingPunct="1"/>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定义</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将线性表的插入和删除操作分别限制在表的两端进行，和栈相反，队列是一种先进先出（</a:t>
            </a:r>
            <a:r>
              <a:rPr lang="en-US" altLang="zh-CN" sz="2000" dirty="0">
                <a:latin typeface="Times New Roman" panose="02020603050405020304" pitchFamily="18" charset="0"/>
                <a:ea typeface="+mn-ea"/>
                <a:cs typeface="Times New Roman" panose="02020603050405020304" pitchFamily="18" charset="0"/>
              </a:rPr>
              <a:t>First  In First Out</a:t>
            </a:r>
            <a:r>
              <a:rPr lang="zh-CN" altLang="en-US" sz="2000" dirty="0">
                <a:latin typeface="Times New Roman" panose="02020603050405020304" pitchFamily="18" charset="0"/>
                <a:ea typeface="+mn-ea"/>
                <a:cs typeface="Times New Roman" panose="02020603050405020304" pitchFamily="18" charset="0"/>
              </a:rPr>
              <a:t>，简称 </a:t>
            </a:r>
            <a:r>
              <a:rPr lang="en-US" altLang="zh-CN" sz="2000" dirty="0">
                <a:latin typeface="Times New Roman" panose="02020603050405020304" pitchFamily="18" charset="0"/>
                <a:ea typeface="+mn-ea"/>
                <a:cs typeface="Times New Roman" panose="02020603050405020304" pitchFamily="18" charset="0"/>
              </a:rPr>
              <a:t>FIFO </a:t>
            </a:r>
            <a:r>
              <a:rPr lang="zh-CN" altLang="en-US" sz="2000" dirty="0">
                <a:latin typeface="Times New Roman" panose="02020603050405020304" pitchFamily="18" charset="0"/>
                <a:ea typeface="+mn-ea"/>
                <a:cs typeface="Times New Roman" panose="02020603050405020304" pitchFamily="18" charset="0"/>
              </a:rPr>
              <a:t>结构）的线性表。</a:t>
            </a:r>
          </a:p>
        </p:txBody>
      </p:sp>
      <p:pic>
        <p:nvPicPr>
          <p:cNvPr id="6" name="图片 5">
            <a:extLst>
              <a:ext uri="{FF2B5EF4-FFF2-40B4-BE49-F238E27FC236}">
                <a16:creationId xmlns:a16="http://schemas.microsoft.com/office/drawing/2014/main" id="{0C031EAB-22FD-4BD1-9FB1-1407DB500E00}"/>
              </a:ext>
            </a:extLst>
          </p:cNvPr>
          <p:cNvPicPr>
            <a:picLocks noChangeAspect="1"/>
          </p:cNvPicPr>
          <p:nvPr/>
        </p:nvPicPr>
        <p:blipFill>
          <a:blip r:embed="rId2"/>
          <a:stretch>
            <a:fillRect/>
          </a:stretch>
        </p:blipFill>
        <p:spPr>
          <a:xfrm>
            <a:off x="1796258" y="2204864"/>
            <a:ext cx="6055540" cy="1399408"/>
          </a:xfrm>
          <a:prstGeom prst="rect">
            <a:avLst/>
          </a:prstGeom>
        </p:spPr>
      </p:pic>
      <p:sp>
        <p:nvSpPr>
          <p:cNvPr id="8" name="矩形 7">
            <a:extLst>
              <a:ext uri="{FF2B5EF4-FFF2-40B4-BE49-F238E27FC236}">
                <a16:creationId xmlns:a16="http://schemas.microsoft.com/office/drawing/2014/main" id="{B1546715-B972-4D22-87D7-4DC8EC81E9E3}"/>
              </a:ext>
            </a:extLst>
          </p:cNvPr>
          <p:cNvSpPr/>
          <p:nvPr/>
        </p:nvSpPr>
        <p:spPr>
          <a:xfrm>
            <a:off x="4973396" y="3784497"/>
            <a:ext cx="3494867" cy="400110"/>
          </a:xfrm>
          <a:prstGeom prst="rect">
            <a:avLst/>
          </a:prstGeom>
        </p:spPr>
        <p:txBody>
          <a:bodyPr wrap="none">
            <a:spAutoFit/>
          </a:bodyPr>
          <a:lstStyle/>
          <a:p>
            <a:pPr marL="342900" indent="-342900">
              <a:buFont typeface="Wingdings" panose="05000000000000000000" pitchFamily="2" charset="2"/>
              <a:buChar char="n"/>
            </a:pPr>
            <a:r>
              <a:rPr lang="zh-CN" altLang="en-US" sz="2000" b="1" dirty="0">
                <a:latin typeface="Times New Roman" panose="02020603050405020304" pitchFamily="18" charset="0"/>
                <a:ea typeface="+mn-ea"/>
                <a:cs typeface="Times New Roman" panose="02020603050405020304" pitchFamily="18" charset="0"/>
              </a:rPr>
              <a:t>从队的</a:t>
            </a:r>
            <a:r>
              <a:rPr lang="en-US" altLang="zh-CN" sz="2000" b="1" dirty="0">
                <a:latin typeface="Times New Roman" panose="02020603050405020304" pitchFamily="18" charset="0"/>
                <a:ea typeface="+mn-ea"/>
                <a:cs typeface="Times New Roman" panose="02020603050405020304" pitchFamily="18" charset="0"/>
              </a:rPr>
              <a:t>ADT</a:t>
            </a:r>
            <a:r>
              <a:rPr lang="zh-CN" altLang="en-US" sz="2000" b="1" dirty="0">
                <a:latin typeface="Times New Roman" panose="02020603050405020304" pitchFamily="18" charset="0"/>
                <a:ea typeface="+mn-ea"/>
                <a:cs typeface="Times New Roman" panose="02020603050405020304" pitchFamily="18" charset="0"/>
              </a:rPr>
              <a:t>反看队的特性</a:t>
            </a:r>
            <a:endParaRPr lang="en-US" altLang="zh-CN" sz="2000" b="1" dirty="0">
              <a:latin typeface="Times New Roman" panose="02020603050405020304" pitchFamily="18" charset="0"/>
              <a:ea typeface="+mn-ea"/>
              <a:cs typeface="Times New Roman" panose="02020603050405020304" pitchFamily="18" charset="0"/>
            </a:endParaRPr>
          </a:p>
        </p:txBody>
      </p:sp>
      <p:pic>
        <p:nvPicPr>
          <p:cNvPr id="9" name="图片 8">
            <a:extLst>
              <a:ext uri="{FF2B5EF4-FFF2-40B4-BE49-F238E27FC236}">
                <a16:creationId xmlns:a16="http://schemas.microsoft.com/office/drawing/2014/main" id="{49A4FBC2-DCC0-41C9-A566-D068B202648A}"/>
              </a:ext>
            </a:extLst>
          </p:cNvPr>
          <p:cNvPicPr>
            <a:picLocks noChangeAspect="1"/>
          </p:cNvPicPr>
          <p:nvPr/>
        </p:nvPicPr>
        <p:blipFill>
          <a:blip r:embed="rId3"/>
          <a:stretch>
            <a:fillRect/>
          </a:stretch>
        </p:blipFill>
        <p:spPr>
          <a:xfrm>
            <a:off x="267616" y="4077072"/>
            <a:ext cx="4287120" cy="1763726"/>
          </a:xfrm>
          <a:prstGeom prst="rect">
            <a:avLst/>
          </a:prstGeom>
        </p:spPr>
      </p:pic>
    </p:spTree>
    <p:extLst>
      <p:ext uri="{BB962C8B-B14F-4D97-AF65-F5344CB8AC3E}">
        <p14:creationId xmlns:p14="http://schemas.microsoft.com/office/powerpoint/2010/main" val="1403918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B1F82B5-A1DD-4E59-BE76-CC03855DED10}"/>
              </a:ext>
            </a:extLst>
          </p:cNvPr>
          <p:cNvPicPr>
            <a:picLocks noChangeAspect="1"/>
          </p:cNvPicPr>
          <p:nvPr/>
        </p:nvPicPr>
        <p:blipFill>
          <a:blip r:embed="rId2"/>
          <a:stretch>
            <a:fillRect/>
          </a:stretch>
        </p:blipFill>
        <p:spPr>
          <a:xfrm>
            <a:off x="868288" y="3974970"/>
            <a:ext cx="7162800" cy="619125"/>
          </a:xfrm>
          <a:prstGeom prst="rect">
            <a:avLst/>
          </a:prstGeom>
        </p:spPr>
      </p:pic>
      <p:pic>
        <p:nvPicPr>
          <p:cNvPr id="3" name="图片 2">
            <a:extLst>
              <a:ext uri="{FF2B5EF4-FFF2-40B4-BE49-F238E27FC236}">
                <a16:creationId xmlns:a16="http://schemas.microsoft.com/office/drawing/2014/main" id="{D1B7FDC9-8690-43E4-8DD8-BDC46FC01188}"/>
              </a:ext>
            </a:extLst>
          </p:cNvPr>
          <p:cNvPicPr>
            <a:picLocks noChangeAspect="1"/>
          </p:cNvPicPr>
          <p:nvPr/>
        </p:nvPicPr>
        <p:blipFill>
          <a:blip r:embed="rId3"/>
          <a:stretch>
            <a:fillRect/>
          </a:stretch>
        </p:blipFill>
        <p:spPr>
          <a:xfrm>
            <a:off x="977216" y="4594095"/>
            <a:ext cx="4705350" cy="657225"/>
          </a:xfrm>
          <a:prstGeom prst="rect">
            <a:avLst/>
          </a:prstGeom>
        </p:spPr>
      </p:pic>
      <p:sp>
        <p:nvSpPr>
          <p:cNvPr id="4" name="Text Box 24">
            <a:extLst>
              <a:ext uri="{FF2B5EF4-FFF2-40B4-BE49-F238E27FC236}">
                <a16:creationId xmlns:a16="http://schemas.microsoft.com/office/drawing/2014/main" id="{6C6175C8-A827-4239-917B-F102C3B750EB}"/>
              </a:ext>
            </a:extLst>
          </p:cNvPr>
          <p:cNvSpPr txBox="1">
            <a:spLocks noChangeArrowheads="1"/>
          </p:cNvSpPr>
          <p:nvPr/>
        </p:nvSpPr>
        <p:spPr bwMode="auto">
          <a:xfrm>
            <a:off x="844520" y="1950180"/>
            <a:ext cx="3023883" cy="1941173"/>
          </a:xfrm>
          <a:prstGeom prst="rect">
            <a:avLst/>
          </a:prstGeom>
          <a:solidFill>
            <a:schemeClr val="accent5"/>
          </a:solidFill>
          <a:ln>
            <a:noFill/>
          </a:ln>
          <a:effectLs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struct  node  {</a:t>
            </a:r>
          </a:p>
          <a:p>
            <a:pPr eaLnBrk="1" hangingPunct="1"/>
            <a:r>
              <a:rPr lang="en-US" altLang="zh-CN" sz="2000" b="0" dirty="0"/>
              <a:t>       char  data ;</a:t>
            </a:r>
          </a:p>
          <a:p>
            <a:pPr eaLnBrk="1" hangingPunct="1"/>
            <a:r>
              <a:rPr lang="en-US" altLang="zh-CN" sz="2000" b="0" dirty="0"/>
              <a:t>       node  *link ;</a:t>
            </a:r>
          </a:p>
          <a:p>
            <a:pPr eaLnBrk="1" hangingPunct="1"/>
            <a:r>
              <a:rPr lang="en-US" altLang="zh-CN" sz="2000" b="0" dirty="0"/>
              <a:t>} ;</a:t>
            </a:r>
          </a:p>
          <a:p>
            <a:pPr eaLnBrk="1" hangingPunct="1"/>
            <a:r>
              <a:rPr lang="en-US" altLang="zh-CN" sz="2000" b="0" dirty="0"/>
              <a:t>typedef  node  *STRING1 ;</a:t>
            </a:r>
          </a:p>
          <a:p>
            <a:pPr eaLnBrk="1" hangingPunct="1"/>
            <a:r>
              <a:rPr lang="en-US" altLang="zh-CN" sz="2000" b="0" dirty="0"/>
              <a:t>STRING1  str1 ; </a:t>
            </a:r>
          </a:p>
        </p:txBody>
      </p:sp>
      <p:sp>
        <p:nvSpPr>
          <p:cNvPr id="5" name="Text Box 25">
            <a:extLst>
              <a:ext uri="{FF2B5EF4-FFF2-40B4-BE49-F238E27FC236}">
                <a16:creationId xmlns:a16="http://schemas.microsoft.com/office/drawing/2014/main" id="{F118259E-A147-4672-9EA8-865476E077E2}"/>
              </a:ext>
            </a:extLst>
          </p:cNvPr>
          <p:cNvSpPr txBox="1">
            <a:spLocks noChangeArrowheads="1"/>
          </p:cNvSpPr>
          <p:nvPr/>
        </p:nvSpPr>
        <p:spPr bwMode="auto">
          <a:xfrm>
            <a:off x="5340320" y="1953355"/>
            <a:ext cx="3023883" cy="1941173"/>
          </a:xfrm>
          <a:prstGeom prst="rect">
            <a:avLst/>
          </a:prstGeom>
          <a:solidFill>
            <a:schemeClr val="accent5"/>
          </a:solidFill>
          <a:ln>
            <a:noFill/>
          </a:ln>
          <a:effectLs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struct  node  {</a:t>
            </a:r>
          </a:p>
          <a:p>
            <a:pPr eaLnBrk="1" hangingPunct="1"/>
            <a:r>
              <a:rPr lang="en-US" altLang="zh-CN" sz="2000" b="0" dirty="0"/>
              <a:t>       char  data[4] ;</a:t>
            </a:r>
          </a:p>
          <a:p>
            <a:pPr eaLnBrk="1" hangingPunct="1"/>
            <a:r>
              <a:rPr lang="en-US" altLang="zh-CN" sz="2000" b="0" dirty="0"/>
              <a:t>       node  *link ;</a:t>
            </a:r>
          </a:p>
          <a:p>
            <a:pPr eaLnBrk="1" hangingPunct="1"/>
            <a:r>
              <a:rPr lang="en-US" altLang="zh-CN" sz="2000" b="0" dirty="0"/>
              <a:t>} ;</a:t>
            </a:r>
          </a:p>
          <a:p>
            <a:pPr eaLnBrk="1" hangingPunct="1"/>
            <a:r>
              <a:rPr lang="en-US" altLang="zh-CN" sz="2000" b="0" dirty="0"/>
              <a:t>typedef  node  *STRING2 ;</a:t>
            </a:r>
          </a:p>
          <a:p>
            <a:pPr eaLnBrk="1" hangingPunct="1"/>
            <a:r>
              <a:rPr lang="en-US" altLang="zh-CN" sz="2000" b="0" dirty="0"/>
              <a:t>STRING2  str2 ; </a:t>
            </a:r>
          </a:p>
        </p:txBody>
      </p:sp>
      <p:sp>
        <p:nvSpPr>
          <p:cNvPr id="6" name="文本框 5">
            <a:extLst>
              <a:ext uri="{FF2B5EF4-FFF2-40B4-BE49-F238E27FC236}">
                <a16:creationId xmlns:a16="http://schemas.microsoft.com/office/drawing/2014/main" id="{36922E0F-6FC0-427B-ABB6-2330D6B2FB93}"/>
              </a:ext>
            </a:extLst>
          </p:cNvPr>
          <p:cNvSpPr txBox="1"/>
          <p:nvPr/>
        </p:nvSpPr>
        <p:spPr>
          <a:xfrm>
            <a:off x="778107" y="1475978"/>
            <a:ext cx="2236510" cy="400110"/>
          </a:xfrm>
          <a:prstGeom prst="rect">
            <a:avLst/>
          </a:prstGeom>
          <a:noFill/>
        </p:spPr>
        <p:txBody>
          <a:bodyPr wrap="none" rtlCol="0">
            <a:spAutoFit/>
          </a:bodyPr>
          <a:lstStyle/>
          <a:p>
            <a:pPr algn="l"/>
            <a:r>
              <a:rPr lang="zh-CN" altLang="en-US" sz="2000" b="1" dirty="0">
                <a:latin typeface="+mn-ea"/>
                <a:ea typeface="+mn-ea"/>
              </a:rPr>
              <a:t>串的两种存储结构</a:t>
            </a:r>
          </a:p>
        </p:txBody>
      </p:sp>
      <p:sp>
        <p:nvSpPr>
          <p:cNvPr id="7" name="Text Box 4">
            <a:extLst>
              <a:ext uri="{FF2B5EF4-FFF2-40B4-BE49-F238E27FC236}">
                <a16:creationId xmlns:a16="http://schemas.microsoft.com/office/drawing/2014/main" id="{BCD084A5-0ACA-4BD3-8FF0-1B3349A4C61B}"/>
              </a:ext>
            </a:extLst>
          </p:cNvPr>
          <p:cNvSpPr txBox="1">
            <a:spLocks noChangeArrowheads="1"/>
          </p:cNvSpPr>
          <p:nvPr/>
        </p:nvSpPr>
        <p:spPr bwMode="auto">
          <a:xfrm>
            <a:off x="1252795" y="614691"/>
            <a:ext cx="7272808"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线性表的一种特殊形式，表中每个元素的类型为字符型，是一个有限的字符序列。</a:t>
            </a:r>
          </a:p>
        </p:txBody>
      </p:sp>
      <p:sp>
        <p:nvSpPr>
          <p:cNvPr id="8" name="矩形 7">
            <a:extLst>
              <a:ext uri="{FF2B5EF4-FFF2-40B4-BE49-F238E27FC236}">
                <a16:creationId xmlns:a16="http://schemas.microsoft.com/office/drawing/2014/main" id="{F6B37F28-97DC-4D0C-9450-65C963F31932}"/>
              </a:ext>
            </a:extLst>
          </p:cNvPr>
          <p:cNvSpPr/>
          <p:nvPr/>
        </p:nvSpPr>
        <p:spPr>
          <a:xfrm>
            <a:off x="628402" y="609347"/>
            <a:ext cx="697627" cy="707886"/>
          </a:xfrm>
          <a:prstGeom prst="rect">
            <a:avLst/>
          </a:prstGeom>
        </p:spPr>
        <p:txBody>
          <a:bodyPr wrap="none">
            <a:spAutoFit/>
          </a:bodyPr>
          <a:lstStyle/>
          <a:p>
            <a:r>
              <a:rPr lang="zh-CN" altLang="en-US" sz="4000" dirty="0">
                <a:solidFill>
                  <a:srgbClr val="FF0000"/>
                </a:solidFill>
                <a:latin typeface="+mn-ea"/>
                <a:ea typeface="+mn-ea"/>
              </a:rPr>
              <a:t>串</a:t>
            </a:r>
            <a:endParaRPr lang="zh-CN" altLang="en-US" sz="4000" dirty="0">
              <a:solidFill>
                <a:srgbClr val="FF0000"/>
              </a:solidFill>
            </a:endParaRPr>
          </a:p>
        </p:txBody>
      </p:sp>
      <p:sp>
        <p:nvSpPr>
          <p:cNvPr id="9" name="矩形 8">
            <a:extLst>
              <a:ext uri="{FF2B5EF4-FFF2-40B4-BE49-F238E27FC236}">
                <a16:creationId xmlns:a16="http://schemas.microsoft.com/office/drawing/2014/main" id="{991411F1-D653-4EF6-9EED-BA947751A62F}"/>
              </a:ext>
            </a:extLst>
          </p:cNvPr>
          <p:cNvSpPr/>
          <p:nvPr/>
        </p:nvSpPr>
        <p:spPr>
          <a:xfrm>
            <a:off x="803115" y="5542220"/>
            <a:ext cx="7666044" cy="707886"/>
          </a:xfrm>
          <a:prstGeom prst="rect">
            <a:avLst/>
          </a:prstGeom>
          <a:ln>
            <a:solidFill>
              <a:schemeClr val="accent1"/>
            </a:solidFill>
          </a:ln>
        </p:spPr>
        <p:txBody>
          <a:bodyPr wrap="square">
            <a:spAutoFit/>
          </a:bodyPr>
          <a:lstStyle/>
          <a:p>
            <a:r>
              <a:rPr lang="en-US" altLang="zh-CN" sz="2000" dirty="0">
                <a:latin typeface="+mn-ea"/>
                <a:ea typeface="+mn-ea"/>
              </a:rPr>
              <a:t>KMP</a:t>
            </a:r>
            <a:r>
              <a:rPr lang="zh-CN" altLang="en-US" sz="2000" dirty="0">
                <a:latin typeface="+mn-ea"/>
                <a:ea typeface="+mn-ea"/>
              </a:rPr>
              <a:t>算法的核心思想：</a:t>
            </a:r>
          </a:p>
          <a:p>
            <a:r>
              <a:rPr lang="zh-CN" altLang="en-US" sz="2000" dirty="0">
                <a:latin typeface="+mn-ea"/>
                <a:ea typeface="+mn-ea"/>
              </a:rPr>
              <a:t>        利用已经得到的部分匹配信息来进行后面的匹配过程。</a:t>
            </a:r>
          </a:p>
        </p:txBody>
      </p:sp>
    </p:spTree>
    <p:extLst>
      <p:ext uri="{BB962C8B-B14F-4D97-AF65-F5344CB8AC3E}">
        <p14:creationId xmlns:p14="http://schemas.microsoft.com/office/powerpoint/2010/main" val="1434980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609218"/>
            <a:ext cx="7128792" cy="1015663"/>
          </a:xfrm>
          <a:prstGeom prst="rect">
            <a:avLst/>
          </a:prstGeom>
        </p:spPr>
        <p:txBody>
          <a:bodyPr wrap="square">
            <a:spAutoFit/>
          </a:bodyPr>
          <a:lstStyle/>
          <a:p>
            <a:pPr eaLnBrk="1" hangingPunct="1">
              <a:lnSpc>
                <a:spcPct val="150000"/>
              </a:lnSpc>
            </a:pPr>
            <a:r>
              <a:rPr lang="en-US" altLang="zh-CN" sz="2000" b="1" dirty="0">
                <a:solidFill>
                  <a:srgbClr val="0000CC"/>
                </a:solidFill>
                <a:latin typeface="Times New Roman" panose="02020603050405020304" pitchFamily="18" charset="0"/>
                <a:ea typeface="+mn-ea"/>
                <a:cs typeface="Times New Roman" panose="02020603050405020304" pitchFamily="18" charset="0"/>
              </a:rPr>
              <a:t>KMP</a:t>
            </a:r>
            <a:r>
              <a:rPr lang="zh-CN" altLang="en-US" sz="2000" b="1" dirty="0">
                <a:solidFill>
                  <a:srgbClr val="0000CC"/>
                </a:solidFill>
                <a:latin typeface="Times New Roman" panose="02020603050405020304" pitchFamily="18" charset="0"/>
                <a:ea typeface="+mn-ea"/>
                <a:cs typeface="Times New Roman" panose="02020603050405020304" pitchFamily="18" charset="0"/>
              </a:rPr>
              <a:t>算法的核心思想：</a:t>
            </a:r>
          </a:p>
          <a:p>
            <a:pPr eaLnBrk="1" hangingPunct="1">
              <a:lnSpc>
                <a:spcPct val="150000"/>
              </a:lnSpc>
            </a:pPr>
            <a:r>
              <a:rPr lang="zh-CN" altLang="en-US" sz="2000" b="1" dirty="0">
                <a:solidFill>
                  <a:srgbClr val="FF0000"/>
                </a:solidFill>
                <a:latin typeface="Times New Roman" panose="02020603050405020304" pitchFamily="18" charset="0"/>
                <a:ea typeface="+mn-ea"/>
                <a:cs typeface="Times New Roman" panose="02020603050405020304" pitchFamily="18" charset="0"/>
              </a:rPr>
              <a:t>        利用已经得到的部分匹配信息来进行后面的匹配过程。</a:t>
            </a:r>
          </a:p>
        </p:txBody>
      </p:sp>
      <p:grpSp>
        <p:nvGrpSpPr>
          <p:cNvPr id="3" name="Group 90"/>
          <p:cNvGrpSpPr>
            <a:grpSpLocks/>
          </p:cNvGrpSpPr>
          <p:nvPr/>
        </p:nvGrpSpPr>
        <p:grpSpPr bwMode="auto">
          <a:xfrm>
            <a:off x="467023" y="1716485"/>
            <a:ext cx="6465888" cy="1292225"/>
            <a:chOff x="29" y="2225"/>
            <a:chExt cx="4073" cy="814"/>
          </a:xfrm>
        </p:grpSpPr>
        <p:sp>
          <p:nvSpPr>
            <p:cNvPr id="4" name="Text Box 5">
              <a:extLst>
                <a:ext uri="{FF2B5EF4-FFF2-40B4-BE49-F238E27FC236}">
                  <a16:creationId xmlns:a16="http://schemas.microsoft.com/office/drawing/2014/main" id="{7C008F16-C686-41CC-9F26-BC692124D229}"/>
                </a:ext>
              </a:extLst>
            </p:cNvPr>
            <p:cNvSpPr txBox="1">
              <a:spLocks noChangeArrowheads="1"/>
            </p:cNvSpPr>
            <p:nvPr/>
          </p:nvSpPr>
          <p:spPr bwMode="auto">
            <a:xfrm>
              <a:off x="29" y="2225"/>
              <a:ext cx="4073" cy="814"/>
            </a:xfrm>
            <a:prstGeom prst="rect">
              <a:avLst/>
            </a:prstGeom>
            <a:noFill/>
            <a:ln>
              <a:noFill/>
            </a:ln>
            <a:effec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defRPr/>
              </a:pPr>
              <a:r>
                <a:rPr lang="en-US" altLang="zh-CN" sz="2000" dirty="0">
                  <a:solidFill>
                    <a:srgbClr val="0000FF"/>
                  </a:solidFill>
                  <a:ea typeface="+mn-ea"/>
                  <a:cs typeface="Times New Roman" panose="02020603050405020304" pitchFamily="18" charset="0"/>
                </a:rPr>
                <a:t>                  -1</a:t>
              </a:r>
              <a:r>
                <a:rPr lang="zh-CN" altLang="en-US" sz="2000" dirty="0">
                  <a:solidFill>
                    <a:srgbClr val="0000FF"/>
                  </a:solidFill>
                  <a:ea typeface="+mn-ea"/>
                  <a:cs typeface="Times New Roman" panose="02020603050405020304" pitchFamily="18" charset="0"/>
                </a:rPr>
                <a:t>，</a:t>
              </a:r>
              <a:r>
                <a:rPr lang="en-US" altLang="zh-CN" sz="2000" dirty="0">
                  <a:solidFill>
                    <a:srgbClr val="0000FF"/>
                  </a:solidFill>
                  <a:ea typeface="+mn-ea"/>
                  <a:cs typeface="Times New Roman" panose="02020603050405020304" pitchFamily="18" charset="0"/>
                </a:rPr>
                <a:t>j = 0</a:t>
              </a:r>
            </a:p>
            <a:p>
              <a:pPr eaLnBrk="1" hangingPunct="1">
                <a:lnSpc>
                  <a:spcPct val="130000"/>
                </a:lnSpc>
                <a:defRPr/>
              </a:pPr>
              <a:r>
                <a:rPr lang="en-US" altLang="zh-CN" sz="2000" dirty="0">
                  <a:solidFill>
                    <a:srgbClr val="0000FF"/>
                  </a:solidFill>
                  <a:ea typeface="+mn-ea"/>
                  <a:cs typeface="Times New Roman" panose="02020603050405020304" pitchFamily="18" charset="0"/>
                </a:rPr>
                <a:t>Next[j] =   Max{ k |</a:t>
              </a:r>
              <a:r>
                <a:rPr lang="en-US" altLang="zh-CN" sz="2000" baseline="-25000" dirty="0">
                  <a:solidFill>
                    <a:srgbClr val="0000FF"/>
                  </a:solidFill>
                  <a:ea typeface="+mn-ea"/>
                  <a:cs typeface="Times New Roman" panose="02020603050405020304" pitchFamily="18" charset="0"/>
                </a:rPr>
                <a:t>1&lt;k&lt;j </a:t>
              </a:r>
              <a:r>
                <a:rPr lang="en-US" altLang="zh-CN" sz="2000" dirty="0">
                  <a:solidFill>
                    <a:srgbClr val="0000FF"/>
                  </a:solidFill>
                  <a:ea typeface="+mn-ea"/>
                  <a:cs typeface="Times New Roman" panose="02020603050405020304" pitchFamily="18" charset="0"/>
                </a:rPr>
                <a:t>}</a:t>
              </a:r>
              <a:r>
                <a:rPr lang="zh-CN" altLang="en-US" sz="2000" dirty="0">
                  <a:solidFill>
                    <a:srgbClr val="0000FF"/>
                  </a:solidFill>
                  <a:ea typeface="+mn-ea"/>
                  <a:cs typeface="Times New Roman" panose="02020603050405020304" pitchFamily="18" charset="0"/>
                </a:rPr>
                <a:t>， “</a:t>
              </a:r>
              <a:r>
                <a:rPr lang="en-US" altLang="zh-CN" sz="2000" dirty="0">
                  <a:solidFill>
                    <a:srgbClr val="0000FF"/>
                  </a:solidFill>
                  <a:ea typeface="+mn-ea"/>
                  <a:cs typeface="Times New Roman" panose="02020603050405020304" pitchFamily="18" charset="0"/>
                </a:rPr>
                <a:t>t</a:t>
              </a:r>
              <a:r>
                <a:rPr lang="en-US" altLang="zh-CN" sz="2000" i="1" baseline="-25000" dirty="0">
                  <a:solidFill>
                    <a:srgbClr val="0000FF"/>
                  </a:solidFill>
                  <a:ea typeface="+mn-ea"/>
                  <a:cs typeface="Times New Roman" panose="02020603050405020304" pitchFamily="18" charset="0"/>
                </a:rPr>
                <a:t>0</a:t>
              </a:r>
              <a:r>
                <a:rPr lang="en-US" altLang="zh-CN" sz="2000" dirty="0">
                  <a:solidFill>
                    <a:srgbClr val="0000FF"/>
                  </a:solidFill>
                  <a:ea typeface="+mn-ea"/>
                  <a:cs typeface="Times New Roman" panose="02020603050405020304" pitchFamily="18" charset="0"/>
                </a:rPr>
                <a:t>t</a:t>
              </a:r>
              <a:r>
                <a:rPr lang="en-US" altLang="zh-CN" sz="2000" i="1" baseline="-25000" dirty="0">
                  <a:solidFill>
                    <a:srgbClr val="0000FF"/>
                  </a:solidFill>
                  <a:ea typeface="+mn-ea"/>
                  <a:cs typeface="Times New Roman" panose="02020603050405020304" pitchFamily="18" charset="0"/>
                </a:rPr>
                <a:t>1</a:t>
              </a:r>
              <a:r>
                <a:rPr lang="en-US" altLang="zh-CN" sz="2000" dirty="0">
                  <a:solidFill>
                    <a:srgbClr val="0000FF"/>
                  </a:solidFill>
                  <a:ea typeface="+mn-ea"/>
                  <a:cs typeface="Times New Roman" panose="02020603050405020304" pitchFamily="18" charset="0"/>
                </a:rPr>
                <a:t>…t</a:t>
              </a:r>
              <a:r>
                <a:rPr lang="en-US" altLang="zh-CN" sz="2000" i="1" baseline="-25000" dirty="0">
                  <a:solidFill>
                    <a:srgbClr val="0000FF"/>
                  </a:solidFill>
                  <a:ea typeface="+mn-ea"/>
                  <a:cs typeface="Times New Roman" panose="02020603050405020304" pitchFamily="18" charset="0"/>
                </a:rPr>
                <a:t>k-1</a:t>
              </a:r>
              <a:r>
                <a:rPr lang="en-US" altLang="zh-CN" sz="2000" dirty="0">
                  <a:solidFill>
                    <a:srgbClr val="0000FF"/>
                  </a:solidFill>
                  <a:ea typeface="+mn-ea"/>
                  <a:cs typeface="Times New Roman" panose="02020603050405020304" pitchFamily="18" charset="0"/>
                </a:rPr>
                <a:t>”  =  “t</a:t>
              </a:r>
              <a:r>
                <a:rPr lang="en-US" altLang="zh-CN" sz="2000" i="1" baseline="-25000" dirty="0">
                  <a:solidFill>
                    <a:srgbClr val="0000FF"/>
                  </a:solidFill>
                  <a:ea typeface="+mn-ea"/>
                  <a:cs typeface="Times New Roman" panose="02020603050405020304" pitchFamily="18" charset="0"/>
                </a:rPr>
                <a:t>j-k</a:t>
              </a:r>
              <a:r>
                <a:rPr lang="en-US" altLang="zh-CN" sz="2000" dirty="0">
                  <a:solidFill>
                    <a:srgbClr val="0000FF"/>
                  </a:solidFill>
                  <a:ea typeface="+mn-ea"/>
                  <a:cs typeface="Times New Roman" panose="02020603050405020304" pitchFamily="18" charset="0"/>
                </a:rPr>
                <a:t>t</a:t>
              </a:r>
              <a:r>
                <a:rPr lang="en-US" altLang="zh-CN" sz="2000" i="1" baseline="-25000" dirty="0">
                  <a:solidFill>
                    <a:srgbClr val="0000FF"/>
                  </a:solidFill>
                  <a:ea typeface="+mn-ea"/>
                  <a:cs typeface="Times New Roman" panose="02020603050405020304" pitchFamily="18" charset="0"/>
                </a:rPr>
                <a:t>i-k+1</a:t>
              </a:r>
              <a:r>
                <a:rPr lang="en-US" altLang="zh-CN" sz="2000" dirty="0">
                  <a:solidFill>
                    <a:srgbClr val="0000FF"/>
                  </a:solidFill>
                  <a:ea typeface="+mn-ea"/>
                  <a:cs typeface="Times New Roman" panose="02020603050405020304" pitchFamily="18" charset="0"/>
                </a:rPr>
                <a:t>…t</a:t>
              </a:r>
              <a:r>
                <a:rPr lang="en-US" altLang="zh-CN" sz="2000" i="1" baseline="-25000" dirty="0">
                  <a:solidFill>
                    <a:srgbClr val="0000FF"/>
                  </a:solidFill>
                  <a:ea typeface="+mn-ea"/>
                  <a:cs typeface="Times New Roman" panose="02020603050405020304" pitchFamily="18" charset="0"/>
                </a:rPr>
                <a:t>j-1</a:t>
              </a:r>
              <a:r>
                <a:rPr lang="en-US" altLang="zh-CN" sz="2000" dirty="0">
                  <a:solidFill>
                    <a:srgbClr val="0000FF"/>
                  </a:solidFill>
                  <a:ea typeface="+mn-ea"/>
                  <a:cs typeface="Times New Roman" panose="02020603050405020304" pitchFamily="18" charset="0"/>
                </a:rPr>
                <a:t>” </a:t>
              </a:r>
            </a:p>
            <a:p>
              <a:pPr eaLnBrk="1" hangingPunct="1">
                <a:lnSpc>
                  <a:spcPct val="130000"/>
                </a:lnSpc>
                <a:defRPr/>
              </a:pPr>
              <a:r>
                <a:rPr lang="en-US" altLang="zh-CN" sz="2000" dirty="0">
                  <a:solidFill>
                    <a:srgbClr val="0000FF"/>
                  </a:solidFill>
                  <a:ea typeface="+mn-ea"/>
                  <a:cs typeface="Times New Roman" panose="02020603050405020304" pitchFamily="18" charset="0"/>
                </a:rPr>
                <a:t>                  0</a:t>
              </a:r>
              <a:r>
                <a:rPr lang="zh-CN" altLang="en-US" sz="2000" dirty="0">
                  <a:solidFill>
                    <a:srgbClr val="0000FF"/>
                  </a:solidFill>
                  <a:ea typeface="+mn-ea"/>
                  <a:cs typeface="Times New Roman" panose="02020603050405020304" pitchFamily="18" charset="0"/>
                </a:rPr>
                <a:t>，其他情况</a:t>
              </a:r>
            </a:p>
          </p:txBody>
        </p:sp>
        <p:sp>
          <p:nvSpPr>
            <p:cNvPr id="5" name="AutoShape 6">
              <a:extLst>
                <a:ext uri="{FF2B5EF4-FFF2-40B4-BE49-F238E27FC236}">
                  <a16:creationId xmlns:a16="http://schemas.microsoft.com/office/drawing/2014/main" id="{99DC9D62-17FE-4F16-903C-F0E01731A298}"/>
                </a:ext>
              </a:extLst>
            </p:cNvPr>
            <p:cNvSpPr>
              <a:spLocks/>
            </p:cNvSpPr>
            <p:nvPr/>
          </p:nvSpPr>
          <p:spPr bwMode="auto">
            <a:xfrm>
              <a:off x="704" y="2423"/>
              <a:ext cx="91" cy="454"/>
            </a:xfrm>
            <a:prstGeom prst="leftBrace">
              <a:avLst>
                <a:gd name="adj1" fmla="val 41575"/>
                <a:gd name="adj2" fmla="val 50000"/>
              </a:avLst>
            </a:prstGeom>
            <a:noFill/>
            <a:ln w="9525">
              <a:solidFill>
                <a:schemeClr val="tx1"/>
              </a:solidFill>
              <a:round/>
              <a:headEnd/>
              <a:tailEnd/>
            </a:ln>
            <a:effec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z="2000">
                <a:solidFill>
                  <a:srgbClr val="0000FF"/>
                </a:solidFill>
                <a:ea typeface="+mn-ea"/>
                <a:cs typeface="Times New Roman" panose="02020603050405020304" pitchFamily="18" charset="0"/>
              </a:endParaRPr>
            </a:p>
          </p:txBody>
        </p:sp>
      </p:grpSp>
      <p:graphicFrame>
        <p:nvGraphicFramePr>
          <p:cNvPr id="6" name="Group 78">
            <a:extLst>
              <a:ext uri="{FF2B5EF4-FFF2-40B4-BE49-F238E27FC236}">
                <a16:creationId xmlns:a16="http://schemas.microsoft.com/office/drawing/2014/main" id="{1903C763-F727-41BE-AEA0-D8FAB15CDD1F}"/>
              </a:ext>
            </a:extLst>
          </p:cNvPr>
          <p:cNvGraphicFramePr>
            <a:graphicFrameLocks noGrp="1"/>
          </p:cNvGraphicFramePr>
          <p:nvPr>
            <p:extLst>
              <p:ext uri="{D42A27DB-BD31-4B8C-83A1-F6EECF244321}">
                <p14:modId xmlns:p14="http://schemas.microsoft.com/office/powerpoint/2010/main" val="124811723"/>
              </p:ext>
            </p:extLst>
          </p:nvPr>
        </p:nvGraphicFramePr>
        <p:xfrm>
          <a:off x="534492" y="5085184"/>
          <a:ext cx="3900487" cy="1190625"/>
        </p:xfrm>
        <a:graphic>
          <a:graphicData uri="http://schemas.openxmlformats.org/drawingml/2006/table">
            <a:tbl>
              <a:tblPr/>
              <a:tblGrid>
                <a:gridCol w="692150">
                  <a:extLst>
                    <a:ext uri="{9D8B030D-6E8A-4147-A177-3AD203B41FA5}">
                      <a16:colId xmlns:a16="http://schemas.microsoft.com/office/drawing/2014/main" val="381501097"/>
                    </a:ext>
                  </a:extLst>
                </a:gridCol>
                <a:gridCol w="409574">
                  <a:extLst>
                    <a:ext uri="{9D8B030D-6E8A-4147-A177-3AD203B41FA5}">
                      <a16:colId xmlns:a16="http://schemas.microsoft.com/office/drawing/2014/main" val="1042133572"/>
                    </a:ext>
                  </a:extLst>
                </a:gridCol>
                <a:gridCol w="311151">
                  <a:extLst>
                    <a:ext uri="{9D8B030D-6E8A-4147-A177-3AD203B41FA5}">
                      <a16:colId xmlns:a16="http://schemas.microsoft.com/office/drawing/2014/main" val="1923938410"/>
                    </a:ext>
                  </a:extLst>
                </a:gridCol>
                <a:gridCol w="409574">
                  <a:extLst>
                    <a:ext uri="{9D8B030D-6E8A-4147-A177-3AD203B41FA5}">
                      <a16:colId xmlns:a16="http://schemas.microsoft.com/office/drawing/2014/main" val="3960964313"/>
                    </a:ext>
                  </a:extLst>
                </a:gridCol>
                <a:gridCol w="325437">
                  <a:extLst>
                    <a:ext uri="{9D8B030D-6E8A-4147-A177-3AD203B41FA5}">
                      <a16:colId xmlns:a16="http://schemas.microsoft.com/office/drawing/2014/main" val="3512113918"/>
                    </a:ext>
                  </a:extLst>
                </a:gridCol>
                <a:gridCol w="311151">
                  <a:extLst>
                    <a:ext uri="{9D8B030D-6E8A-4147-A177-3AD203B41FA5}">
                      <a16:colId xmlns:a16="http://schemas.microsoft.com/office/drawing/2014/main" val="76573378"/>
                    </a:ext>
                  </a:extLst>
                </a:gridCol>
                <a:gridCol w="409574">
                  <a:extLst>
                    <a:ext uri="{9D8B030D-6E8A-4147-A177-3AD203B41FA5}">
                      <a16:colId xmlns:a16="http://schemas.microsoft.com/office/drawing/2014/main" val="1092577016"/>
                    </a:ext>
                  </a:extLst>
                </a:gridCol>
                <a:gridCol w="409574">
                  <a:extLst>
                    <a:ext uri="{9D8B030D-6E8A-4147-A177-3AD203B41FA5}">
                      <a16:colId xmlns:a16="http://schemas.microsoft.com/office/drawing/2014/main" val="4155110585"/>
                    </a:ext>
                  </a:extLst>
                </a:gridCol>
                <a:gridCol w="311151">
                  <a:extLst>
                    <a:ext uri="{9D8B030D-6E8A-4147-A177-3AD203B41FA5}">
                      <a16:colId xmlns:a16="http://schemas.microsoft.com/office/drawing/2014/main" val="3799709974"/>
                    </a:ext>
                  </a:extLst>
                </a:gridCol>
                <a:gridCol w="311151">
                  <a:extLst>
                    <a:ext uri="{9D8B030D-6E8A-4147-A177-3AD203B41FA5}">
                      <a16:colId xmlns:a16="http://schemas.microsoft.com/office/drawing/2014/main" val="1936244929"/>
                    </a:ext>
                  </a:extLst>
                </a:gridCol>
              </a:tblGrid>
              <a:tr h="3968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下标</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0</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rPr>
                        <a:t>1</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2</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3</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4</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5</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rPr>
                        <a:t>6</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7</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8</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6034078"/>
                  </a:ext>
                </a:extLst>
              </a:tr>
              <a:tr h="3968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T</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a</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b</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a</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b</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c</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a</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rPr>
                        <a:t>a</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rPr>
                        <a:t>b</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c</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7562022"/>
                  </a:ext>
                </a:extLst>
              </a:tr>
              <a:tr h="39687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next</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-1</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0</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-1</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0</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2</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-1</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1</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rPr>
                        <a:t>0</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rPr>
                        <a:t>2</a:t>
                      </a:r>
                    </a:p>
                  </a:txBody>
                  <a:tcPr marT="45732" marB="4573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2162680"/>
                  </a:ext>
                </a:extLst>
              </a:tr>
            </a:tbl>
          </a:graphicData>
        </a:graphic>
      </p:graphicFrame>
      <p:pic>
        <p:nvPicPr>
          <p:cNvPr id="7" name="图片 6"/>
          <p:cNvPicPr>
            <a:picLocks noChangeAspect="1"/>
          </p:cNvPicPr>
          <p:nvPr/>
        </p:nvPicPr>
        <p:blipFill>
          <a:blip r:embed="rId2"/>
          <a:stretch>
            <a:fillRect/>
          </a:stretch>
        </p:blipFill>
        <p:spPr>
          <a:xfrm>
            <a:off x="4860032" y="4941168"/>
            <a:ext cx="3672408" cy="1198633"/>
          </a:xfrm>
          <a:prstGeom prst="rect">
            <a:avLst/>
          </a:prstGeom>
        </p:spPr>
      </p:pic>
      <p:pic>
        <p:nvPicPr>
          <p:cNvPr id="8" name="图片 7"/>
          <p:cNvPicPr>
            <a:picLocks noChangeAspect="1"/>
          </p:cNvPicPr>
          <p:nvPr/>
        </p:nvPicPr>
        <p:blipFill>
          <a:blip r:embed="rId3"/>
          <a:stretch>
            <a:fillRect/>
          </a:stretch>
        </p:blipFill>
        <p:spPr>
          <a:xfrm>
            <a:off x="2195736" y="3177828"/>
            <a:ext cx="6710710" cy="1394628"/>
          </a:xfrm>
          <a:prstGeom prst="rect">
            <a:avLst/>
          </a:prstGeom>
        </p:spPr>
      </p:pic>
    </p:spTree>
    <p:extLst>
      <p:ext uri="{BB962C8B-B14F-4D97-AF65-F5344CB8AC3E}">
        <p14:creationId xmlns:p14="http://schemas.microsoft.com/office/powerpoint/2010/main" val="23666491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166DB5-31BC-4CFD-9CD9-26AE477AB504}"/>
              </a:ext>
            </a:extLst>
          </p:cNvPr>
          <p:cNvSpPr txBox="1"/>
          <p:nvPr/>
        </p:nvSpPr>
        <p:spPr>
          <a:xfrm>
            <a:off x="539552" y="692696"/>
            <a:ext cx="7830990" cy="523220"/>
          </a:xfrm>
          <a:prstGeom prst="rect">
            <a:avLst/>
          </a:prstGeom>
          <a:noFill/>
        </p:spPr>
        <p:txBody>
          <a:bodyPr wrap="none" rtlCol="0">
            <a:spAutoFit/>
          </a:bodyPr>
          <a:lstStyle/>
          <a:p>
            <a:pPr algn="l"/>
            <a:r>
              <a:rPr lang="zh-CN" altLang="en-US" sz="2800" b="1" dirty="0">
                <a:solidFill>
                  <a:srgbClr val="FF0000"/>
                </a:solidFill>
                <a:latin typeface="+mn-ea"/>
                <a:ea typeface="+mn-ea"/>
              </a:rPr>
              <a:t>数组</a:t>
            </a:r>
            <a:r>
              <a:rPr lang="zh-CN" altLang="en-US" sz="2000" dirty="0">
                <a:latin typeface="+mn-ea"/>
                <a:ea typeface="+mn-ea"/>
              </a:rPr>
              <a:t>将数组理解成线性表，数组本身就是线性表的一种存储结构。</a:t>
            </a:r>
          </a:p>
        </p:txBody>
      </p:sp>
      <p:sp>
        <p:nvSpPr>
          <p:cNvPr id="7" name="Text Box 4">
            <a:extLst>
              <a:ext uri="{FF2B5EF4-FFF2-40B4-BE49-F238E27FC236}">
                <a16:creationId xmlns:a16="http://schemas.microsoft.com/office/drawing/2014/main" id="{1BCF8826-10C3-45CD-997B-15579AFFA044}"/>
              </a:ext>
            </a:extLst>
          </p:cNvPr>
          <p:cNvSpPr txBox="1">
            <a:spLocks noChangeArrowheads="1"/>
          </p:cNvSpPr>
          <p:nvPr/>
        </p:nvSpPr>
        <p:spPr bwMode="auto">
          <a:xfrm>
            <a:off x="1187624" y="1158501"/>
            <a:ext cx="7560840" cy="200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Ø"/>
            </a:pPr>
            <a:r>
              <a:rPr lang="zh-CN" altLang="en-US" sz="2000" b="0" dirty="0">
                <a:latin typeface="+mn-ea"/>
                <a:ea typeface="+mn-ea"/>
              </a:rPr>
              <a:t>数组是由下标（</a:t>
            </a:r>
            <a:r>
              <a:rPr lang="en-US" altLang="zh-CN" sz="2000" b="0" dirty="0">
                <a:latin typeface="+mn-ea"/>
                <a:ea typeface="+mn-ea"/>
              </a:rPr>
              <a:t>index</a:t>
            </a:r>
            <a:r>
              <a:rPr lang="zh-CN" altLang="en-US" sz="2000" b="0" dirty="0">
                <a:latin typeface="+mn-ea"/>
                <a:ea typeface="+mn-ea"/>
              </a:rPr>
              <a:t>）和值（</a:t>
            </a:r>
            <a:r>
              <a:rPr lang="en-US" altLang="zh-CN" sz="2000" b="0" dirty="0">
                <a:latin typeface="+mn-ea"/>
                <a:ea typeface="+mn-ea"/>
              </a:rPr>
              <a:t>value</a:t>
            </a:r>
            <a:r>
              <a:rPr lang="zh-CN" altLang="en-US" sz="2000" b="0" dirty="0">
                <a:latin typeface="+mn-ea"/>
                <a:ea typeface="+mn-ea"/>
              </a:rPr>
              <a:t>）组成的序对</a:t>
            </a:r>
          </a:p>
          <a:p>
            <a:pPr eaLnBrk="1" hangingPunct="1"/>
            <a:r>
              <a:rPr lang="zh-CN" altLang="en-US" sz="2000" b="0" dirty="0">
                <a:latin typeface="+mn-ea"/>
                <a:ea typeface="+mn-ea"/>
              </a:rPr>
              <a:t>    （</a:t>
            </a:r>
            <a:r>
              <a:rPr lang="en-US" altLang="zh-CN" sz="2000" b="0" dirty="0">
                <a:latin typeface="+mn-ea"/>
                <a:ea typeface="+mn-ea"/>
              </a:rPr>
              <a:t>index</a:t>
            </a:r>
            <a:r>
              <a:rPr lang="zh-CN" altLang="en-US" sz="2000" b="0" dirty="0">
                <a:latin typeface="+mn-ea"/>
                <a:ea typeface="+mn-ea"/>
              </a:rPr>
              <a:t>，</a:t>
            </a:r>
            <a:r>
              <a:rPr lang="en-US" altLang="zh-CN" sz="2000" b="0" dirty="0">
                <a:latin typeface="+mn-ea"/>
                <a:ea typeface="+mn-ea"/>
              </a:rPr>
              <a:t>value</a:t>
            </a:r>
            <a:r>
              <a:rPr lang="zh-CN" altLang="en-US" sz="2000" b="0" dirty="0">
                <a:latin typeface="+mn-ea"/>
                <a:ea typeface="+mn-ea"/>
              </a:rPr>
              <a:t>）的集合。</a:t>
            </a:r>
          </a:p>
          <a:p>
            <a:pPr eaLnBrk="1" hangingPunct="1">
              <a:buFont typeface="Wingdings" panose="05000000000000000000" pitchFamily="2" charset="2"/>
              <a:buChar char="Ø"/>
            </a:pPr>
            <a:r>
              <a:rPr lang="zh-CN" altLang="en-US" sz="2000" b="0" dirty="0">
                <a:latin typeface="+mn-ea"/>
                <a:ea typeface="+mn-ea"/>
              </a:rPr>
              <a:t>也可以定义为是由相同类型的数据元素组成有限序列。</a:t>
            </a:r>
          </a:p>
          <a:p>
            <a:pPr eaLnBrk="1" hangingPunct="1">
              <a:buFont typeface="Wingdings" panose="05000000000000000000" pitchFamily="2" charset="2"/>
              <a:buChar char="Ø"/>
            </a:pPr>
            <a:r>
              <a:rPr lang="zh-CN" altLang="en-US" sz="2000" b="0" dirty="0">
                <a:latin typeface="+mn-ea"/>
                <a:ea typeface="+mn-ea"/>
              </a:rPr>
              <a:t>数组在内存中是采用一组连续的地址空间存储的，正是由于此种原因，才可以实现下标运算。</a:t>
            </a:r>
          </a:p>
          <a:p>
            <a:pPr eaLnBrk="1" hangingPunct="1">
              <a:buFont typeface="Wingdings" panose="05000000000000000000" pitchFamily="2" charset="2"/>
              <a:buChar char="Ø"/>
            </a:pPr>
            <a:r>
              <a:rPr lang="zh-CN" altLang="en-US" sz="2000" b="0" dirty="0">
                <a:latin typeface="+mn-ea"/>
                <a:ea typeface="+mn-ea"/>
              </a:rPr>
              <a:t>所有数组都是一个一维向量。</a:t>
            </a:r>
          </a:p>
        </p:txBody>
      </p:sp>
      <p:sp>
        <p:nvSpPr>
          <p:cNvPr id="8" name="矩形 7">
            <a:extLst>
              <a:ext uri="{FF2B5EF4-FFF2-40B4-BE49-F238E27FC236}">
                <a16:creationId xmlns:a16="http://schemas.microsoft.com/office/drawing/2014/main" id="{20907CDE-44D9-4DA2-9743-D854DF9392F0}"/>
              </a:ext>
            </a:extLst>
          </p:cNvPr>
          <p:cNvSpPr/>
          <p:nvPr/>
        </p:nvSpPr>
        <p:spPr>
          <a:xfrm>
            <a:off x="683568" y="3119203"/>
            <a:ext cx="6048672" cy="1015663"/>
          </a:xfrm>
          <a:prstGeom prst="rect">
            <a:avLst/>
          </a:prstGeom>
        </p:spPr>
        <p:txBody>
          <a:bodyPr wrap="square">
            <a:spAutoFit/>
          </a:bodyPr>
          <a:lstStyle/>
          <a:p>
            <a:r>
              <a:rPr lang="zh-CN" altLang="en-US" sz="2000" b="1" dirty="0">
                <a:latin typeface="+mn-ea"/>
                <a:ea typeface="+mn-ea"/>
              </a:rPr>
              <a:t>两种存储方式：</a:t>
            </a:r>
          </a:p>
          <a:p>
            <a:r>
              <a:rPr lang="zh-CN" altLang="en-US" sz="2000" dirty="0">
                <a:latin typeface="+mn-ea"/>
                <a:ea typeface="+mn-ea"/>
              </a:rPr>
              <a:t>        一是按行存储（</a:t>
            </a:r>
            <a:r>
              <a:rPr lang="en-US" altLang="zh-CN" sz="2000" dirty="0">
                <a:latin typeface="+mn-ea"/>
                <a:ea typeface="+mn-ea"/>
              </a:rPr>
              <a:t>C</a:t>
            </a:r>
            <a:r>
              <a:rPr lang="zh-CN" altLang="en-US" sz="2000" dirty="0">
                <a:latin typeface="+mn-ea"/>
                <a:ea typeface="+mn-ea"/>
              </a:rPr>
              <a:t>语言、</a:t>
            </a:r>
            <a:r>
              <a:rPr lang="en-US" altLang="zh-CN" sz="2000" dirty="0">
                <a:latin typeface="+mn-ea"/>
                <a:ea typeface="+mn-ea"/>
              </a:rPr>
              <a:t>PASCAL</a:t>
            </a:r>
            <a:r>
              <a:rPr lang="zh-CN" altLang="en-US" sz="2000" dirty="0">
                <a:latin typeface="+mn-ea"/>
                <a:ea typeface="+mn-ea"/>
              </a:rPr>
              <a:t>等）；</a:t>
            </a:r>
          </a:p>
          <a:p>
            <a:r>
              <a:rPr lang="zh-CN" altLang="en-US" sz="2000" dirty="0">
                <a:latin typeface="+mn-ea"/>
                <a:ea typeface="+mn-ea"/>
              </a:rPr>
              <a:t>        二是按列存储（</a:t>
            </a:r>
            <a:r>
              <a:rPr lang="en-US" altLang="zh-CN" sz="2000" dirty="0">
                <a:latin typeface="+mn-ea"/>
                <a:ea typeface="+mn-ea"/>
              </a:rPr>
              <a:t>FORTRAN</a:t>
            </a:r>
            <a:r>
              <a:rPr lang="zh-CN" altLang="en-US" sz="2000" dirty="0">
                <a:latin typeface="+mn-ea"/>
                <a:ea typeface="+mn-ea"/>
              </a:rPr>
              <a:t>等）；</a:t>
            </a:r>
          </a:p>
        </p:txBody>
      </p:sp>
      <p:sp>
        <p:nvSpPr>
          <p:cNvPr id="9" name="Text Box 2">
            <a:extLst>
              <a:ext uri="{FF2B5EF4-FFF2-40B4-BE49-F238E27FC236}">
                <a16:creationId xmlns:a16="http://schemas.microsoft.com/office/drawing/2014/main" id="{DD793E2F-D549-4F52-83F6-9B819D470E2E}"/>
              </a:ext>
            </a:extLst>
          </p:cNvPr>
          <p:cNvSpPr txBox="1">
            <a:spLocks noChangeArrowheads="1"/>
          </p:cNvSpPr>
          <p:nvPr/>
        </p:nvSpPr>
        <p:spPr bwMode="auto">
          <a:xfrm>
            <a:off x="683568" y="4134866"/>
            <a:ext cx="529431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FF"/>
                </a:solidFill>
              </a:rPr>
              <a:t>数组的压缩存储：</a:t>
            </a:r>
          </a:p>
        </p:txBody>
      </p:sp>
      <p:sp>
        <p:nvSpPr>
          <p:cNvPr id="10" name="矩形 9">
            <a:extLst>
              <a:ext uri="{FF2B5EF4-FFF2-40B4-BE49-F238E27FC236}">
                <a16:creationId xmlns:a16="http://schemas.microsoft.com/office/drawing/2014/main" id="{AB268266-0F48-4E54-96FF-9415723A19B6}"/>
              </a:ext>
            </a:extLst>
          </p:cNvPr>
          <p:cNvSpPr/>
          <p:nvPr/>
        </p:nvSpPr>
        <p:spPr>
          <a:xfrm>
            <a:off x="697384" y="4491900"/>
            <a:ext cx="8051080" cy="1015663"/>
          </a:xfrm>
          <a:prstGeom prst="rect">
            <a:avLst/>
          </a:prstGeom>
        </p:spPr>
        <p:txBody>
          <a:bodyPr wrap="square">
            <a:spAutoFit/>
          </a:bodyPr>
          <a:lstStyle/>
          <a:p>
            <a:r>
              <a:rPr lang="zh-CN" altLang="en-US" sz="2000" b="1" dirty="0">
                <a:latin typeface="+mn-ea"/>
                <a:ea typeface="+mn-ea"/>
              </a:rPr>
              <a:t>对称矩阵（上下三角阵）</a:t>
            </a:r>
            <a:r>
              <a:rPr lang="zh-CN" altLang="en-US" sz="2000" dirty="0">
                <a:latin typeface="+mn-ea"/>
                <a:ea typeface="+mn-ea"/>
              </a:rPr>
              <a:t>：为实现节约存储空间</a:t>
            </a:r>
            <a:r>
              <a:rPr lang="en-US" altLang="zh-CN" sz="2000" dirty="0">
                <a:latin typeface="+mn-ea"/>
                <a:ea typeface="+mn-ea"/>
              </a:rPr>
              <a:t>, </a:t>
            </a:r>
            <a:r>
              <a:rPr lang="zh-CN" altLang="en-US" sz="2000" dirty="0">
                <a:latin typeface="+mn-ea"/>
                <a:ea typeface="+mn-ea"/>
              </a:rPr>
              <a:t>我们可以为每一对对称元素分配一个存储空间</a:t>
            </a:r>
            <a:r>
              <a:rPr lang="en-US" altLang="zh-CN" sz="2000" dirty="0">
                <a:latin typeface="+mn-ea"/>
                <a:ea typeface="+mn-ea"/>
              </a:rPr>
              <a:t>,</a:t>
            </a:r>
            <a:r>
              <a:rPr lang="zh-CN" altLang="en-US" sz="2000" dirty="0">
                <a:latin typeface="+mn-ea"/>
                <a:ea typeface="+mn-ea"/>
              </a:rPr>
              <a:t>这样</a:t>
            </a:r>
            <a:r>
              <a:rPr lang="en-US" altLang="zh-CN" sz="2000" dirty="0">
                <a:latin typeface="+mn-ea"/>
                <a:ea typeface="+mn-ea"/>
              </a:rPr>
              <a:t>,</a:t>
            </a:r>
            <a:r>
              <a:rPr lang="zh-CN" altLang="en-US" sz="2000" dirty="0">
                <a:latin typeface="+mn-ea"/>
                <a:ea typeface="+mn-ea"/>
              </a:rPr>
              <a:t>原来需要的 </a:t>
            </a:r>
            <a:r>
              <a:rPr lang="en-US" altLang="zh-CN" sz="2000" dirty="0">
                <a:latin typeface="+mn-ea"/>
                <a:ea typeface="+mn-ea"/>
              </a:rPr>
              <a:t>n</a:t>
            </a:r>
            <a:r>
              <a:rPr lang="en-US" altLang="zh-CN" sz="2000" baseline="30000" dirty="0">
                <a:latin typeface="+mn-ea"/>
                <a:ea typeface="+mn-ea"/>
              </a:rPr>
              <a:t>2</a:t>
            </a:r>
            <a:r>
              <a:rPr lang="en-US" altLang="zh-CN" sz="2000" dirty="0">
                <a:latin typeface="+mn-ea"/>
                <a:ea typeface="+mn-ea"/>
              </a:rPr>
              <a:t> </a:t>
            </a:r>
            <a:r>
              <a:rPr lang="zh-CN" altLang="en-US" sz="2000" dirty="0">
                <a:latin typeface="+mn-ea"/>
                <a:ea typeface="+mn-ea"/>
              </a:rPr>
              <a:t>个元素压缩存储到 </a:t>
            </a:r>
            <a:r>
              <a:rPr lang="en-US" altLang="zh-CN" sz="2000" dirty="0">
                <a:latin typeface="+mn-ea"/>
                <a:ea typeface="+mn-ea"/>
              </a:rPr>
              <a:t>n(n+1)/2 </a:t>
            </a:r>
            <a:r>
              <a:rPr lang="zh-CN" altLang="en-US" sz="2000" dirty="0">
                <a:latin typeface="+mn-ea"/>
                <a:ea typeface="+mn-ea"/>
              </a:rPr>
              <a:t>个元素空间。</a:t>
            </a:r>
          </a:p>
        </p:txBody>
      </p:sp>
      <p:pic>
        <p:nvPicPr>
          <p:cNvPr id="11" name="图片 10">
            <a:extLst>
              <a:ext uri="{FF2B5EF4-FFF2-40B4-BE49-F238E27FC236}">
                <a16:creationId xmlns:a16="http://schemas.microsoft.com/office/drawing/2014/main" id="{E05BE3E8-728C-45EF-9A59-08EEB900689C}"/>
              </a:ext>
            </a:extLst>
          </p:cNvPr>
          <p:cNvPicPr>
            <a:picLocks noChangeAspect="1"/>
          </p:cNvPicPr>
          <p:nvPr/>
        </p:nvPicPr>
        <p:blipFill>
          <a:blip r:embed="rId2"/>
          <a:stretch>
            <a:fillRect/>
          </a:stretch>
        </p:blipFill>
        <p:spPr>
          <a:xfrm>
            <a:off x="1119410" y="5623396"/>
            <a:ext cx="6905179" cy="929939"/>
          </a:xfrm>
          <a:prstGeom prst="rect">
            <a:avLst/>
          </a:prstGeom>
        </p:spPr>
      </p:pic>
    </p:spTree>
    <p:extLst>
      <p:ext uri="{BB962C8B-B14F-4D97-AF65-F5344CB8AC3E}">
        <p14:creationId xmlns:p14="http://schemas.microsoft.com/office/powerpoint/2010/main" val="39728975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4">
            <a:extLst>
              <a:ext uri="{FF2B5EF4-FFF2-40B4-BE49-F238E27FC236}">
                <a16:creationId xmlns:a16="http://schemas.microsoft.com/office/drawing/2014/main" id="{85621D4A-9FF0-45D1-8908-ECD770C10F5D}"/>
              </a:ext>
            </a:extLst>
          </p:cNvPr>
          <p:cNvSpPr txBox="1">
            <a:spLocks noChangeArrowheads="1"/>
          </p:cNvSpPr>
          <p:nvPr/>
        </p:nvSpPr>
        <p:spPr bwMode="auto">
          <a:xfrm>
            <a:off x="350194" y="707915"/>
            <a:ext cx="435292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对角（带状）矩阵</a:t>
            </a:r>
          </a:p>
        </p:txBody>
      </p:sp>
      <p:sp>
        <p:nvSpPr>
          <p:cNvPr id="3" name="Text Box 25">
            <a:extLst>
              <a:ext uri="{FF2B5EF4-FFF2-40B4-BE49-F238E27FC236}">
                <a16:creationId xmlns:a16="http://schemas.microsoft.com/office/drawing/2014/main" id="{1A75044F-0AA2-44AF-91DA-1402E43699EB}"/>
              </a:ext>
            </a:extLst>
          </p:cNvPr>
          <p:cNvSpPr txBox="1">
            <a:spLocks noChangeArrowheads="1"/>
          </p:cNvSpPr>
          <p:nvPr/>
        </p:nvSpPr>
        <p:spPr bwMode="auto">
          <a:xfrm>
            <a:off x="410686" y="1229276"/>
            <a:ext cx="4028965"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dirty="0"/>
              <a:t>所有非零元素都集中在以主对角线</a:t>
            </a:r>
            <a:endParaRPr lang="en-US" altLang="zh-CN" sz="2000" b="0" dirty="0"/>
          </a:p>
          <a:p>
            <a:pPr eaLnBrk="1" hangingPunct="1"/>
            <a:r>
              <a:rPr lang="zh-CN" altLang="en-US" sz="2000" b="0" dirty="0"/>
              <a:t>为中心的带状区域内。</a:t>
            </a:r>
          </a:p>
        </p:txBody>
      </p:sp>
      <p:sp>
        <p:nvSpPr>
          <p:cNvPr id="4" name="Text Box 34">
            <a:extLst>
              <a:ext uri="{FF2B5EF4-FFF2-40B4-BE49-F238E27FC236}">
                <a16:creationId xmlns:a16="http://schemas.microsoft.com/office/drawing/2014/main" id="{BDEABDCF-BCC5-4E66-979D-C633F4640C72}"/>
              </a:ext>
            </a:extLst>
          </p:cNvPr>
          <p:cNvSpPr txBox="1">
            <a:spLocks noChangeArrowheads="1"/>
          </p:cNvSpPr>
          <p:nvPr/>
        </p:nvSpPr>
        <p:spPr bwMode="auto">
          <a:xfrm>
            <a:off x="395932" y="1939343"/>
            <a:ext cx="770485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dirty="0">
                <a:ea typeface="+mn-ea"/>
                <a:cs typeface="Times New Roman" panose="02020603050405020304" pitchFamily="18" charset="0"/>
              </a:rPr>
              <a:t>称</a:t>
            </a:r>
            <a:r>
              <a:rPr lang="en-US" altLang="zh-CN" sz="2000" b="0" dirty="0">
                <a:ea typeface="+mn-ea"/>
                <a:cs typeface="Times New Roman" panose="02020603050405020304" pitchFamily="18" charset="0"/>
              </a:rPr>
              <a:t>S</a:t>
            </a:r>
            <a:r>
              <a:rPr lang="zh-CN" altLang="en-US" sz="2000" b="0" dirty="0">
                <a:ea typeface="+mn-ea"/>
                <a:cs typeface="Times New Roman" panose="02020603050405020304" pitchFamily="18" charset="0"/>
              </a:rPr>
              <a:t>为带宽，为实现压缩存储，我们</a:t>
            </a:r>
            <a:endParaRPr lang="en-US" altLang="zh-CN" sz="2000" b="0" dirty="0">
              <a:ea typeface="+mn-ea"/>
              <a:cs typeface="Times New Roman" panose="02020603050405020304" pitchFamily="18" charset="0"/>
            </a:endParaRPr>
          </a:p>
          <a:p>
            <a:pPr eaLnBrk="1" hangingPunct="1"/>
            <a:r>
              <a:rPr lang="zh-CN" altLang="en-US" sz="2000" b="0" dirty="0">
                <a:ea typeface="+mn-ea"/>
                <a:cs typeface="Times New Roman" panose="02020603050405020304" pitchFamily="18" charset="0"/>
              </a:rPr>
              <a:t>只存储带区内的非零元素。</a:t>
            </a:r>
            <a:endParaRPr lang="en-US" altLang="zh-CN" sz="2000" b="0" dirty="0">
              <a:ea typeface="+mn-ea"/>
              <a:cs typeface="Times New Roman" panose="02020603050405020304" pitchFamily="18" charset="0"/>
            </a:endParaRPr>
          </a:p>
          <a:p>
            <a:pPr eaLnBrk="1" hangingPunct="1"/>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LOC[</a:t>
            </a:r>
            <a:r>
              <a:rPr lang="en-US" altLang="zh-CN" sz="2000" b="0" dirty="0" err="1">
                <a:ea typeface="+mn-ea"/>
                <a:cs typeface="Times New Roman" panose="02020603050405020304" pitchFamily="18" charset="0"/>
              </a:rPr>
              <a:t>i</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j] = LOC[1</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1] + [(2s+1)*(i-1)+(j-</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)]*L</a:t>
            </a:r>
          </a:p>
          <a:p>
            <a:pPr eaLnBrk="1" hangingPunct="1"/>
            <a:r>
              <a:rPr lang="en-US" altLang="zh-CN" sz="2000" b="0" dirty="0">
                <a:ea typeface="+mn-ea"/>
                <a:cs typeface="Times New Roman" panose="02020603050405020304" pitchFamily="18" charset="0"/>
              </a:rPr>
              <a:t> L = 1;</a:t>
            </a:r>
          </a:p>
        </p:txBody>
      </p:sp>
      <p:pic>
        <p:nvPicPr>
          <p:cNvPr id="15" name="图片 14">
            <a:extLst>
              <a:ext uri="{FF2B5EF4-FFF2-40B4-BE49-F238E27FC236}">
                <a16:creationId xmlns:a16="http://schemas.microsoft.com/office/drawing/2014/main" id="{BE3EA438-756C-41B6-AFAE-54633239F557}"/>
              </a:ext>
            </a:extLst>
          </p:cNvPr>
          <p:cNvPicPr>
            <a:picLocks noChangeAspect="1"/>
          </p:cNvPicPr>
          <p:nvPr/>
        </p:nvPicPr>
        <p:blipFill>
          <a:blip r:embed="rId2"/>
          <a:stretch>
            <a:fillRect/>
          </a:stretch>
        </p:blipFill>
        <p:spPr>
          <a:xfrm>
            <a:off x="5436096" y="484037"/>
            <a:ext cx="2880320" cy="1990566"/>
          </a:xfrm>
          <a:prstGeom prst="rect">
            <a:avLst/>
          </a:prstGeom>
        </p:spPr>
      </p:pic>
      <p:sp>
        <p:nvSpPr>
          <p:cNvPr id="16" name="Text Box 2">
            <a:extLst>
              <a:ext uri="{FF2B5EF4-FFF2-40B4-BE49-F238E27FC236}">
                <a16:creationId xmlns:a16="http://schemas.microsoft.com/office/drawing/2014/main" id="{2ABEF101-DFA2-40DF-9BB0-4B6F588A1D2F}"/>
              </a:ext>
            </a:extLst>
          </p:cNvPr>
          <p:cNvSpPr txBox="1">
            <a:spLocks noChangeArrowheads="1"/>
          </p:cNvSpPr>
          <p:nvPr/>
        </p:nvSpPr>
        <p:spPr bwMode="auto">
          <a:xfrm>
            <a:off x="469874" y="3349857"/>
            <a:ext cx="3097212" cy="428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000" dirty="0">
                <a:solidFill>
                  <a:srgbClr val="0000CC"/>
                </a:solidFill>
                <a:latin typeface="+mn-ea"/>
                <a:ea typeface="+mn-ea"/>
              </a:rPr>
              <a:t>稀疏矩阵</a:t>
            </a:r>
          </a:p>
        </p:txBody>
      </p:sp>
      <p:sp>
        <p:nvSpPr>
          <p:cNvPr id="17" name="Text Box 3">
            <a:extLst>
              <a:ext uri="{FF2B5EF4-FFF2-40B4-BE49-F238E27FC236}">
                <a16:creationId xmlns:a16="http://schemas.microsoft.com/office/drawing/2014/main" id="{EB6DC4EA-395D-4EFA-87F3-E8B1EDA29EDD}"/>
              </a:ext>
            </a:extLst>
          </p:cNvPr>
          <p:cNvSpPr txBox="1">
            <a:spLocks noChangeArrowheads="1"/>
          </p:cNvSpPr>
          <p:nvPr/>
        </p:nvSpPr>
        <p:spPr bwMode="auto">
          <a:xfrm>
            <a:off x="326726" y="3747068"/>
            <a:ext cx="3240360"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        </a:t>
            </a:r>
            <a:r>
              <a:rPr lang="zh-CN" altLang="en-US" sz="2000" b="0" dirty="0"/>
              <a:t>稀疏矩阵中，零元素的个数远远多于非零元素的个数。为实现压缩存储，只存储非零元素。</a:t>
            </a:r>
          </a:p>
        </p:txBody>
      </p:sp>
      <p:pic>
        <p:nvPicPr>
          <p:cNvPr id="28" name="图片 27">
            <a:extLst>
              <a:ext uri="{FF2B5EF4-FFF2-40B4-BE49-F238E27FC236}">
                <a16:creationId xmlns:a16="http://schemas.microsoft.com/office/drawing/2014/main" id="{32333605-2E04-4D32-A5A0-AFCE4A550113}"/>
              </a:ext>
            </a:extLst>
          </p:cNvPr>
          <p:cNvPicPr>
            <a:picLocks noChangeAspect="1"/>
          </p:cNvPicPr>
          <p:nvPr/>
        </p:nvPicPr>
        <p:blipFill>
          <a:blip r:embed="rId3"/>
          <a:stretch>
            <a:fillRect/>
          </a:stretch>
        </p:blipFill>
        <p:spPr>
          <a:xfrm>
            <a:off x="350194" y="5098744"/>
            <a:ext cx="2742305" cy="1373537"/>
          </a:xfrm>
          <a:prstGeom prst="rect">
            <a:avLst/>
          </a:prstGeom>
        </p:spPr>
      </p:pic>
      <p:pic>
        <p:nvPicPr>
          <p:cNvPr id="29" name="图片 28">
            <a:extLst>
              <a:ext uri="{FF2B5EF4-FFF2-40B4-BE49-F238E27FC236}">
                <a16:creationId xmlns:a16="http://schemas.microsoft.com/office/drawing/2014/main" id="{BF9E244A-E88F-4849-AF7E-E5C9AD2046D6}"/>
              </a:ext>
            </a:extLst>
          </p:cNvPr>
          <p:cNvPicPr>
            <a:picLocks noChangeAspect="1"/>
          </p:cNvPicPr>
          <p:nvPr/>
        </p:nvPicPr>
        <p:blipFill>
          <a:blip r:embed="rId4"/>
          <a:stretch>
            <a:fillRect/>
          </a:stretch>
        </p:blipFill>
        <p:spPr>
          <a:xfrm>
            <a:off x="3646981" y="4174156"/>
            <a:ext cx="1540614" cy="2298125"/>
          </a:xfrm>
          <a:prstGeom prst="rect">
            <a:avLst/>
          </a:prstGeom>
        </p:spPr>
      </p:pic>
      <p:sp>
        <p:nvSpPr>
          <p:cNvPr id="30" name="Text Box 30">
            <a:extLst>
              <a:ext uri="{FF2B5EF4-FFF2-40B4-BE49-F238E27FC236}">
                <a16:creationId xmlns:a16="http://schemas.microsoft.com/office/drawing/2014/main" id="{5C398EDE-816E-4832-80F6-E23EFD2A75DC}"/>
              </a:ext>
            </a:extLst>
          </p:cNvPr>
          <p:cNvSpPr txBox="1">
            <a:spLocks noChangeArrowheads="1"/>
          </p:cNvSpPr>
          <p:nvPr/>
        </p:nvSpPr>
        <p:spPr bwMode="auto">
          <a:xfrm>
            <a:off x="5364088" y="3564115"/>
            <a:ext cx="3636999" cy="2864503"/>
          </a:xfrm>
          <a:prstGeom prst="rect">
            <a:avLst/>
          </a:prstGeom>
          <a:solidFill>
            <a:schemeClr val="accent5"/>
          </a:solidFill>
          <a:ln>
            <a:noFill/>
          </a:ln>
          <a:effec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cs typeface="Times New Roman" panose="02020603050405020304" pitchFamily="18" charset="0"/>
              </a:rPr>
              <a:t>#define  MAXSIZE  12500</a:t>
            </a:r>
          </a:p>
          <a:p>
            <a:pPr eaLnBrk="1" hangingPunct="1"/>
            <a:r>
              <a:rPr lang="en-US" altLang="zh-CN" sz="2000" b="0" dirty="0">
                <a:cs typeface="Times New Roman" panose="02020603050405020304" pitchFamily="18" charset="0"/>
              </a:rPr>
              <a:t>typedef  struct {</a:t>
            </a:r>
          </a:p>
          <a:p>
            <a:pPr eaLnBrk="1" hangingPunct="1"/>
            <a:r>
              <a:rPr lang="en-US" altLang="zh-CN" sz="2000" b="0" dirty="0">
                <a:cs typeface="Times New Roman" panose="02020603050405020304" pitchFamily="18" charset="0"/>
              </a:rPr>
              <a:t>      int  </a:t>
            </a:r>
            <a:r>
              <a:rPr lang="en-US" altLang="zh-CN" sz="2000" b="0" dirty="0" err="1">
                <a:cs typeface="Times New Roman" panose="02020603050405020304" pitchFamily="18" charset="0"/>
              </a:rPr>
              <a:t>i</a:t>
            </a:r>
            <a:r>
              <a:rPr lang="zh-CN" altLang="en-US" sz="2000" b="0" dirty="0">
                <a:cs typeface="Times New Roman" panose="02020603050405020304" pitchFamily="18" charset="0"/>
              </a:rPr>
              <a:t>，</a:t>
            </a:r>
            <a:r>
              <a:rPr lang="en-US" altLang="zh-CN" sz="2000" b="0" dirty="0">
                <a:cs typeface="Times New Roman" panose="02020603050405020304" pitchFamily="18" charset="0"/>
              </a:rPr>
              <a:t>j </a:t>
            </a:r>
            <a:r>
              <a:rPr lang="zh-CN" altLang="en-US" sz="2000" b="0" dirty="0">
                <a:cs typeface="Times New Roman" panose="02020603050405020304" pitchFamily="18" charset="0"/>
              </a:rPr>
              <a:t>；</a:t>
            </a:r>
          </a:p>
          <a:p>
            <a:pPr eaLnBrk="1" hangingPunct="1"/>
            <a:r>
              <a:rPr lang="zh-CN" altLang="en-US" sz="2000" b="0" dirty="0">
                <a:cs typeface="Times New Roman" panose="02020603050405020304" pitchFamily="18" charset="0"/>
              </a:rPr>
              <a:t>      </a:t>
            </a:r>
            <a:r>
              <a:rPr lang="en-US" altLang="zh-CN" sz="2000" b="0" dirty="0" err="1">
                <a:cs typeface="Times New Roman" panose="02020603050405020304" pitchFamily="18" charset="0"/>
              </a:rPr>
              <a:t>ElementType</a:t>
            </a:r>
            <a:r>
              <a:rPr lang="en-US" altLang="zh-CN" sz="2000" b="0" dirty="0">
                <a:cs typeface="Times New Roman" panose="02020603050405020304" pitchFamily="18" charset="0"/>
              </a:rPr>
              <a:t>  e </a:t>
            </a:r>
            <a:r>
              <a:rPr lang="zh-CN" altLang="en-US" sz="2000" b="0" dirty="0">
                <a:cs typeface="Times New Roman" panose="02020603050405020304" pitchFamily="18" charset="0"/>
              </a:rPr>
              <a:t>；</a:t>
            </a:r>
          </a:p>
          <a:p>
            <a:pPr eaLnBrk="1" hangingPunct="1"/>
            <a:r>
              <a:rPr lang="en-US" altLang="zh-CN" sz="2000" b="0" dirty="0">
                <a:cs typeface="Times New Roman" panose="02020603050405020304" pitchFamily="18" charset="0"/>
              </a:rPr>
              <a:t>}  Triple </a:t>
            </a:r>
            <a:r>
              <a:rPr lang="zh-CN" altLang="en-US" sz="2000" b="0" dirty="0">
                <a:cs typeface="Times New Roman" panose="02020603050405020304" pitchFamily="18" charset="0"/>
              </a:rPr>
              <a:t>；</a:t>
            </a:r>
          </a:p>
          <a:p>
            <a:pPr eaLnBrk="1" hangingPunct="1"/>
            <a:r>
              <a:rPr lang="en-US" altLang="zh-CN" sz="2000" b="0" dirty="0">
                <a:cs typeface="Times New Roman" panose="02020603050405020304" pitchFamily="18" charset="0"/>
              </a:rPr>
              <a:t>typedef  struct  {</a:t>
            </a:r>
          </a:p>
          <a:p>
            <a:pPr eaLnBrk="1" hangingPunct="1"/>
            <a:r>
              <a:rPr lang="en-US" altLang="zh-CN" sz="2000" b="0" dirty="0">
                <a:cs typeface="Times New Roman" panose="02020603050405020304" pitchFamily="18" charset="0"/>
              </a:rPr>
              <a:t>       Triple  data[MAXSIZE+1]</a:t>
            </a:r>
            <a:r>
              <a:rPr lang="zh-CN" altLang="en-US" sz="2000" b="0" dirty="0">
                <a:cs typeface="Times New Roman" panose="02020603050405020304" pitchFamily="18" charset="0"/>
              </a:rPr>
              <a:t>；</a:t>
            </a:r>
          </a:p>
          <a:p>
            <a:pPr eaLnBrk="1" hangingPunct="1"/>
            <a:r>
              <a:rPr lang="zh-CN" altLang="en-US" sz="2000" b="0" dirty="0">
                <a:cs typeface="Times New Roman" panose="02020603050405020304" pitchFamily="18" charset="0"/>
              </a:rPr>
              <a:t>        </a:t>
            </a:r>
            <a:r>
              <a:rPr lang="en-US" altLang="zh-CN" sz="2000" b="0" dirty="0">
                <a:cs typeface="Times New Roman" panose="02020603050405020304" pitchFamily="18" charset="0"/>
              </a:rPr>
              <a:t>int  mu</a:t>
            </a:r>
            <a:r>
              <a:rPr lang="zh-CN" altLang="en-US" sz="2000" b="0" dirty="0">
                <a:cs typeface="Times New Roman" panose="02020603050405020304" pitchFamily="18" charset="0"/>
              </a:rPr>
              <a:t>，</a:t>
            </a:r>
            <a:r>
              <a:rPr lang="en-US" altLang="zh-CN" sz="2000" b="0" dirty="0">
                <a:cs typeface="Times New Roman" panose="02020603050405020304" pitchFamily="18" charset="0"/>
              </a:rPr>
              <a:t>nu</a:t>
            </a:r>
            <a:r>
              <a:rPr lang="zh-CN" altLang="en-US" sz="2000" b="0" dirty="0">
                <a:cs typeface="Times New Roman" panose="02020603050405020304" pitchFamily="18" charset="0"/>
              </a:rPr>
              <a:t>，</a:t>
            </a:r>
            <a:r>
              <a:rPr lang="en-US" altLang="zh-CN" sz="2000" b="0" dirty="0" err="1">
                <a:cs typeface="Times New Roman" panose="02020603050405020304" pitchFamily="18" charset="0"/>
              </a:rPr>
              <a:t>tu</a:t>
            </a:r>
            <a:r>
              <a:rPr lang="zh-CN" altLang="en-US" sz="2000" b="0" dirty="0">
                <a:cs typeface="Times New Roman" panose="02020603050405020304" pitchFamily="18" charset="0"/>
              </a:rPr>
              <a:t>；</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TSMatrix</a:t>
            </a:r>
            <a:r>
              <a:rPr lang="zh-CN" altLang="en-US" sz="2000" b="0" dirty="0">
                <a:cs typeface="Times New Roman" panose="02020603050405020304" pitchFamily="18" charset="0"/>
              </a:rPr>
              <a:t>；</a:t>
            </a:r>
          </a:p>
        </p:txBody>
      </p:sp>
    </p:spTree>
    <p:extLst>
      <p:ext uri="{BB962C8B-B14F-4D97-AF65-F5344CB8AC3E}">
        <p14:creationId xmlns:p14="http://schemas.microsoft.com/office/powerpoint/2010/main" val="1322918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006E6C4-28B8-4CD7-BE66-BED44F5B07A3}"/>
              </a:ext>
            </a:extLst>
          </p:cNvPr>
          <p:cNvSpPr txBox="1"/>
          <p:nvPr/>
        </p:nvSpPr>
        <p:spPr>
          <a:xfrm>
            <a:off x="395536" y="620688"/>
            <a:ext cx="3743332" cy="461665"/>
          </a:xfrm>
          <a:prstGeom prst="rect">
            <a:avLst/>
          </a:prstGeom>
          <a:noFill/>
        </p:spPr>
        <p:txBody>
          <a:bodyPr wrap="none" rtlCol="0">
            <a:spAutoFit/>
          </a:bodyPr>
          <a:lstStyle/>
          <a:p>
            <a:r>
              <a:rPr lang="en-US" altLang="zh-CN" sz="2400" b="1" dirty="0">
                <a:solidFill>
                  <a:srgbClr val="0000FF"/>
                </a:solidFill>
                <a:latin typeface="+mn-ea"/>
                <a:ea typeface="+mn-ea"/>
              </a:rPr>
              <a:t>2</a:t>
            </a:r>
            <a:r>
              <a:rPr lang="zh-CN" altLang="en-US" sz="2400" b="1" dirty="0">
                <a:solidFill>
                  <a:srgbClr val="0000FF"/>
                </a:solidFill>
                <a:latin typeface="+mn-ea"/>
                <a:ea typeface="+mn-ea"/>
              </a:rPr>
              <a:t>、层次结构：树和二叉树</a:t>
            </a:r>
          </a:p>
        </p:txBody>
      </p:sp>
      <p:sp>
        <p:nvSpPr>
          <p:cNvPr id="4" name="文本框 3">
            <a:extLst>
              <a:ext uri="{FF2B5EF4-FFF2-40B4-BE49-F238E27FC236}">
                <a16:creationId xmlns:a16="http://schemas.microsoft.com/office/drawing/2014/main" id="{D8C083D0-0C7A-40ED-997B-2250021808AE}"/>
              </a:ext>
            </a:extLst>
          </p:cNvPr>
          <p:cNvSpPr txBox="1"/>
          <p:nvPr/>
        </p:nvSpPr>
        <p:spPr>
          <a:xfrm>
            <a:off x="539552" y="1092129"/>
            <a:ext cx="8208912" cy="1815882"/>
          </a:xfrm>
          <a:prstGeom prst="rect">
            <a:avLst/>
          </a:prstGeom>
          <a:noFill/>
        </p:spPr>
        <p:txBody>
          <a:bodyPr wrap="square" rtlCol="0">
            <a:spAutoFit/>
          </a:bodyPr>
          <a:lstStyle/>
          <a:p>
            <a:pPr algn="l"/>
            <a:r>
              <a:rPr lang="zh-CN" altLang="en-US" sz="3200" dirty="0">
                <a:solidFill>
                  <a:srgbClr val="FF0000"/>
                </a:solidFill>
                <a:latin typeface="Times New Roman" panose="02020603050405020304" pitchFamily="18" charset="0"/>
                <a:ea typeface="+mn-ea"/>
                <a:cs typeface="Times New Roman" panose="02020603050405020304" pitchFamily="18" charset="0"/>
              </a:rPr>
              <a:t>树</a:t>
            </a:r>
            <a:r>
              <a:rPr lang="zh-CN" altLang="en-US" sz="2000" dirty="0">
                <a:latin typeface="Times New Roman" panose="02020603050405020304" pitchFamily="18" charset="0"/>
                <a:ea typeface="+mn-ea"/>
                <a:cs typeface="Times New Roman" panose="02020603050405020304" pitchFamily="18" charset="0"/>
              </a:rPr>
              <a:t>是</a:t>
            </a:r>
            <a:r>
              <a:rPr lang="en-US" altLang="zh-CN" sz="2000" dirty="0">
                <a:latin typeface="Times New Roman" panose="02020603050405020304" pitchFamily="18" charset="0"/>
                <a:ea typeface="+mn-ea"/>
                <a:cs typeface="Times New Roman" panose="02020603050405020304" pitchFamily="18" charset="0"/>
              </a:rPr>
              <a:t>n</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n</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）个结点的有限集。在任意一棵非空树中：</a:t>
            </a:r>
            <a:endParaRPr lang="en-US" altLang="zh-CN" sz="2000" dirty="0">
              <a:latin typeface="Times New Roman" panose="02020603050405020304" pitchFamily="18" charset="0"/>
              <a:ea typeface="+mn-ea"/>
              <a:cs typeface="Times New Roman" panose="02020603050405020304" pitchFamily="18" charset="0"/>
            </a:endParaRPr>
          </a:p>
          <a:p>
            <a:pPr algn="l"/>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）有且仅有一个特定的称为根的结点；</a:t>
            </a:r>
            <a:endParaRPr lang="en-US" altLang="zh-CN" sz="2000" dirty="0">
              <a:latin typeface="Times New Roman" panose="02020603050405020304" pitchFamily="18" charset="0"/>
              <a:ea typeface="+mn-ea"/>
              <a:cs typeface="Times New Roman" panose="02020603050405020304" pitchFamily="18" charset="0"/>
            </a:endParaRPr>
          </a:p>
          <a:p>
            <a:pPr algn="l"/>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）当</a:t>
            </a:r>
            <a:r>
              <a:rPr lang="en-US" altLang="zh-CN" sz="2000" dirty="0">
                <a:latin typeface="Times New Roman" panose="02020603050405020304" pitchFamily="18" charset="0"/>
                <a:ea typeface="+mn-ea"/>
                <a:cs typeface="Times New Roman" panose="02020603050405020304" pitchFamily="18" charset="0"/>
              </a:rPr>
              <a:t>n</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时，其余结点可分为</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）个互不相交的有限集</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T</a:t>
            </a:r>
            <a:r>
              <a:rPr lang="en-US" altLang="zh-CN" sz="2000" baseline="-25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T</a:t>
            </a:r>
            <a:r>
              <a:rPr lang="en-US" altLang="zh-CN" sz="2000" baseline="-25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…,T</a:t>
            </a:r>
            <a:r>
              <a:rPr lang="en-US" altLang="zh-CN" sz="2000" baseline="-25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algn="l"/>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3</a:t>
            </a:r>
            <a:r>
              <a:rPr lang="zh-CN" altLang="en-US" sz="2000" dirty="0">
                <a:latin typeface="Times New Roman" panose="02020603050405020304" pitchFamily="18" charset="0"/>
                <a:ea typeface="+mn-ea"/>
                <a:cs typeface="Times New Roman" panose="02020603050405020304" pitchFamily="18" charset="0"/>
              </a:rPr>
              <a:t>）其中每一个集合</a:t>
            </a:r>
            <a:r>
              <a:rPr lang="en-US" altLang="zh-CN" sz="2000" dirty="0" err="1">
                <a:latin typeface="Times New Roman" panose="02020603050405020304" pitchFamily="18" charset="0"/>
                <a:ea typeface="+mn-ea"/>
                <a:cs typeface="Times New Roman" panose="02020603050405020304" pitchFamily="18" charset="0"/>
              </a:rPr>
              <a:t>T</a:t>
            </a:r>
            <a:r>
              <a:rPr lang="en-US" altLang="zh-CN" sz="2000" baseline="-25000"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）本身又是一棵树，称为根的子树。</a:t>
            </a:r>
          </a:p>
        </p:txBody>
      </p:sp>
      <p:sp>
        <p:nvSpPr>
          <p:cNvPr id="6" name="矩形 5"/>
          <p:cNvSpPr/>
          <p:nvPr/>
        </p:nvSpPr>
        <p:spPr>
          <a:xfrm>
            <a:off x="251520" y="2908011"/>
            <a:ext cx="8244408" cy="3693319"/>
          </a:xfrm>
          <a:prstGeom prst="rect">
            <a:avLst/>
          </a:prstGeom>
          <a:ln w="28575">
            <a:solidFill>
              <a:schemeClr val="accent1"/>
            </a:solidFill>
          </a:ln>
        </p:spPr>
        <p:txBody>
          <a:bodyPr wrap="square">
            <a:spAutoFit/>
          </a:bodyPr>
          <a:lstStyle/>
          <a:p>
            <a:pPr algn="just"/>
            <a:r>
              <a:rPr lang="zh-CN" altLang="en-US" dirty="0" smtClean="0">
                <a:latin typeface="Times New Roman" panose="02020603050405020304" pitchFamily="18" charset="0"/>
                <a:ea typeface="+mn-ea"/>
                <a:cs typeface="Times New Roman" panose="02020603050405020304" pitchFamily="18" charset="0"/>
              </a:rPr>
              <a:t>      数据对象</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是具有</a:t>
            </a:r>
            <a:r>
              <a:rPr lang="zh-CN" altLang="en-US"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数据关系</a:t>
            </a:r>
            <a:r>
              <a:rPr lang="en-US" altLang="zh-CN" dirty="0" smtClean="0">
                <a:latin typeface="Times New Roman" panose="02020603050405020304" pitchFamily="18" charset="0"/>
                <a:ea typeface="+mn-ea"/>
                <a:cs typeface="Times New Roman" panose="02020603050405020304" pitchFamily="18" charset="0"/>
              </a:rPr>
              <a:t>R</a:t>
            </a:r>
            <a:r>
              <a:rPr lang="zh-CN" altLang="en-US" dirty="0">
                <a:latin typeface="Times New Roman" panose="02020603050405020304" pitchFamily="18" charset="0"/>
                <a:ea typeface="+mn-ea"/>
                <a:cs typeface="Times New Roman" panose="02020603050405020304" pitchFamily="18" charset="0"/>
              </a:rPr>
              <a:t>：若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为空集，则称为空树；</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       若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仅含一个数据元素，则 </a:t>
            </a:r>
            <a:r>
              <a:rPr lang="en-US" altLang="zh-CN" dirty="0">
                <a:latin typeface="Times New Roman" panose="02020603050405020304" pitchFamily="18" charset="0"/>
                <a:ea typeface="+mn-ea"/>
                <a:cs typeface="Times New Roman" panose="02020603050405020304" pitchFamily="18" charset="0"/>
              </a:rPr>
              <a:t>R </a:t>
            </a:r>
            <a:r>
              <a:rPr lang="zh-CN" altLang="en-US" dirty="0">
                <a:latin typeface="Times New Roman" panose="02020603050405020304" pitchFamily="18" charset="0"/>
                <a:ea typeface="+mn-ea"/>
                <a:cs typeface="Times New Roman" panose="02020603050405020304" pitchFamily="18" charset="0"/>
              </a:rPr>
              <a:t>为空集，否则 </a:t>
            </a:r>
            <a:r>
              <a:rPr lang="en-US" altLang="zh-CN" dirty="0">
                <a:latin typeface="Times New Roman" panose="02020603050405020304" pitchFamily="18" charset="0"/>
                <a:ea typeface="+mn-ea"/>
                <a:cs typeface="Times New Roman" panose="02020603050405020304" pitchFamily="18" charset="0"/>
              </a:rPr>
              <a:t>R = { H }</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 </a:t>
            </a:r>
            <a:r>
              <a:rPr lang="zh-CN" altLang="en-US" dirty="0" smtClean="0">
                <a:latin typeface="Times New Roman" panose="02020603050405020304" pitchFamily="18" charset="0"/>
                <a:ea typeface="+mn-ea"/>
                <a:cs typeface="Times New Roman" panose="02020603050405020304" pitchFamily="18" charset="0"/>
              </a:rPr>
              <a:t>是如下的</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二</a:t>
            </a:r>
            <a:r>
              <a:rPr lang="zh-CN" altLang="en-US" dirty="0">
                <a:latin typeface="Times New Roman" panose="02020603050405020304" pitchFamily="18" charset="0"/>
                <a:ea typeface="+mn-ea"/>
                <a:cs typeface="Times New Roman" panose="02020603050405020304" pitchFamily="18" charset="0"/>
              </a:rPr>
              <a:t>元关系：</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）在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中存在唯一的称为根的数据元素 </a:t>
            </a:r>
            <a:r>
              <a:rPr lang="en-US" altLang="zh-CN" dirty="0">
                <a:latin typeface="Times New Roman" panose="02020603050405020304" pitchFamily="18" charset="0"/>
                <a:ea typeface="+mn-ea"/>
                <a:cs typeface="Times New Roman" panose="02020603050405020304" pitchFamily="18" charset="0"/>
              </a:rPr>
              <a:t>root </a:t>
            </a:r>
            <a:r>
              <a:rPr lang="zh-CN" altLang="en-US" dirty="0">
                <a:latin typeface="Times New Roman" panose="02020603050405020304" pitchFamily="18" charset="0"/>
                <a:ea typeface="+mn-ea"/>
                <a:cs typeface="Times New Roman" panose="02020603050405020304" pitchFamily="18" charset="0"/>
              </a:rPr>
              <a:t>，它在关系 </a:t>
            </a:r>
            <a:r>
              <a:rPr lang="en-US" altLang="zh-CN" dirty="0">
                <a:latin typeface="Times New Roman" panose="02020603050405020304" pitchFamily="18" charset="0"/>
                <a:ea typeface="+mn-ea"/>
                <a:cs typeface="Times New Roman" panose="02020603050405020304" pitchFamily="18" charset="0"/>
              </a:rPr>
              <a:t>H </a:t>
            </a:r>
            <a:r>
              <a:rPr lang="zh-CN" altLang="en-US" dirty="0">
                <a:latin typeface="Times New Roman" panose="02020603050405020304" pitchFamily="18" charset="0"/>
                <a:ea typeface="+mn-ea"/>
                <a:cs typeface="Times New Roman" panose="02020603050405020304" pitchFamily="18" charset="0"/>
              </a:rPr>
              <a:t>下</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            无</a:t>
            </a:r>
            <a:r>
              <a:rPr lang="zh-CN" altLang="en-US" dirty="0">
                <a:latin typeface="Times New Roman" panose="02020603050405020304" pitchFamily="18" charset="0"/>
                <a:ea typeface="+mn-ea"/>
                <a:cs typeface="Times New Roman" panose="02020603050405020304" pitchFamily="18" charset="0"/>
              </a:rPr>
              <a:t>前驱；</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）若 </a:t>
            </a:r>
            <a:r>
              <a:rPr lang="en-US" altLang="zh-CN" dirty="0">
                <a:latin typeface="Times New Roman" panose="02020603050405020304" pitchFamily="18" charset="0"/>
                <a:ea typeface="+mn-ea"/>
                <a:cs typeface="Times New Roman" panose="02020603050405020304" pitchFamily="18" charset="0"/>
              </a:rPr>
              <a:t>D - { root } </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则存在</a:t>
            </a:r>
            <a:r>
              <a:rPr lang="en-US" altLang="zh-CN" dirty="0">
                <a:latin typeface="Times New Roman" panose="02020603050405020304" pitchFamily="18" charset="0"/>
                <a:ea typeface="+mn-ea"/>
                <a:cs typeface="Times New Roman" panose="02020603050405020304" pitchFamily="18" charset="0"/>
              </a:rPr>
              <a:t>D-</a:t>
            </a:r>
            <a:r>
              <a:rPr lang="en-US" altLang="zh-CN" dirty="0" smtClean="0">
                <a:latin typeface="Times New Roman" panose="02020603050405020304" pitchFamily="18" charset="0"/>
                <a:ea typeface="+mn-ea"/>
                <a:cs typeface="Times New Roman" panose="02020603050405020304" pitchFamily="18" charset="0"/>
              </a:rPr>
              <a:t>{root}</a:t>
            </a:r>
            <a:r>
              <a:rPr lang="zh-CN" altLang="en-US" dirty="0">
                <a:latin typeface="Times New Roman" panose="02020603050405020304" pitchFamily="18" charset="0"/>
                <a:ea typeface="+mn-ea"/>
                <a:cs typeface="Times New Roman" panose="02020603050405020304" pitchFamily="18" charset="0"/>
              </a:rPr>
              <a:t>的一个划分</a:t>
            </a:r>
            <a:r>
              <a:rPr lang="en-US" altLang="zh-CN" dirty="0" smtClean="0">
                <a:latin typeface="Times New Roman" panose="02020603050405020304" pitchFamily="18" charset="0"/>
                <a:ea typeface="+mn-ea"/>
                <a:cs typeface="Times New Roman" panose="02020603050405020304" pitchFamily="18" charset="0"/>
              </a:rPr>
              <a:t>D</a:t>
            </a:r>
            <a:r>
              <a:rPr lang="en-US" altLang="zh-CN" baseline="-25000" dirty="0" smtClean="0">
                <a:latin typeface="Times New Roman" panose="02020603050405020304" pitchFamily="18" charset="0"/>
                <a:ea typeface="+mn-ea"/>
                <a:cs typeface="Times New Roman" panose="02020603050405020304" pitchFamily="18" charset="0"/>
              </a:rPr>
              <a:t>1</a:t>
            </a:r>
            <a:r>
              <a:rPr lang="en-US" altLang="zh-CN" dirty="0" smtClean="0">
                <a:latin typeface="Times New Roman" panose="02020603050405020304" pitchFamily="18" charset="0"/>
                <a:ea typeface="+mn-ea"/>
                <a:cs typeface="Times New Roman" panose="02020603050405020304" pitchFamily="18" charset="0"/>
              </a:rPr>
              <a:t>,D</a:t>
            </a:r>
            <a:r>
              <a:rPr lang="en-US" altLang="zh-CN" baseline="-25000" dirty="0" smtClean="0">
                <a:latin typeface="Times New Roman" panose="02020603050405020304" pitchFamily="18" charset="0"/>
                <a:ea typeface="+mn-ea"/>
                <a:cs typeface="Times New Roman" panose="02020603050405020304" pitchFamily="18" charset="0"/>
              </a:rPr>
              <a:t>2</a:t>
            </a:r>
            <a:r>
              <a:rPr lang="en-US" altLang="zh-CN" dirty="0" smtClean="0">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smtClean="0">
                <a:latin typeface="Times New Roman" panose="02020603050405020304" pitchFamily="18" charset="0"/>
                <a:ea typeface="+mn-ea"/>
                <a:cs typeface="Times New Roman" panose="02020603050405020304" pitchFamily="18" charset="0"/>
              </a:rPr>
              <a:t>m</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0)</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对</a:t>
            </a:r>
            <a:r>
              <a:rPr lang="zh-CN" altLang="en-US" dirty="0">
                <a:latin typeface="Times New Roman" panose="02020603050405020304" pitchFamily="18" charset="0"/>
                <a:ea typeface="+mn-ea"/>
                <a:cs typeface="Times New Roman" panose="02020603050405020304" pitchFamily="18" charset="0"/>
              </a:rPr>
              <a:t>任意 </a:t>
            </a:r>
            <a:r>
              <a:rPr lang="en-US" altLang="zh-CN" dirty="0">
                <a:latin typeface="Times New Roman" panose="02020603050405020304" pitchFamily="18" charset="0"/>
                <a:ea typeface="+mn-ea"/>
                <a:cs typeface="Times New Roman" panose="02020603050405020304" pitchFamily="18" charset="0"/>
              </a:rPr>
              <a:t>j ≠ </a:t>
            </a:r>
            <a:r>
              <a:rPr lang="en-US" altLang="zh-CN" dirty="0" smtClean="0">
                <a:latin typeface="Times New Roman" panose="02020603050405020304" pitchFamily="18" charset="0"/>
                <a:ea typeface="+mn-ea"/>
                <a:cs typeface="Times New Roman" panose="02020603050405020304" pitchFamily="18" charset="0"/>
              </a:rPr>
              <a:t>k</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1 ≤ j</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k </a:t>
            </a:r>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有</a:t>
            </a:r>
            <a:r>
              <a:rPr lang="en-US" altLang="zh-CN" dirty="0" err="1">
                <a:latin typeface="Times New Roman" panose="02020603050405020304" pitchFamily="18" charset="0"/>
                <a:ea typeface="+mn-ea"/>
                <a:cs typeface="Times New Roman" panose="02020603050405020304" pitchFamily="18" charset="0"/>
              </a:rPr>
              <a:t>D</a:t>
            </a:r>
            <a:r>
              <a:rPr lang="en-US" altLang="zh-CN" baseline="-25000" dirty="0" err="1">
                <a:latin typeface="Times New Roman" panose="02020603050405020304" pitchFamily="18" charset="0"/>
                <a:ea typeface="+mn-ea"/>
                <a:cs typeface="Times New Roman" panose="02020603050405020304" pitchFamily="18" charset="0"/>
              </a:rPr>
              <a:t>j</a:t>
            </a:r>
            <a:r>
              <a:rPr lang="en-US" altLang="zh-CN" dirty="0" err="1">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smtClean="0">
                <a:latin typeface="Times New Roman" panose="02020603050405020304" pitchFamily="18" charset="0"/>
                <a:ea typeface="+mn-ea"/>
                <a:cs typeface="Times New Roman" panose="02020603050405020304" pitchFamily="18" charset="0"/>
              </a:rPr>
              <a:t>k</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  </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且</a:t>
            </a:r>
            <a:r>
              <a:rPr lang="zh-CN" altLang="en-US" dirty="0" smtClean="0">
                <a:latin typeface="Times New Roman" panose="02020603050405020304" pitchFamily="18" charset="0"/>
                <a:ea typeface="+mn-ea"/>
                <a:cs typeface="Times New Roman" panose="02020603050405020304" pitchFamily="18" charset="0"/>
              </a:rPr>
              <a:t>对任意的</a:t>
            </a:r>
            <a:r>
              <a:rPr lang="en-US" altLang="zh-CN" dirty="0" err="1" smtClean="0">
                <a:latin typeface="Times New Roman" panose="02020603050405020304" pitchFamily="18" charset="0"/>
                <a:ea typeface="+mn-ea"/>
                <a:cs typeface="Times New Roman" panose="02020603050405020304" pitchFamily="18" charset="0"/>
              </a:rPr>
              <a:t>i</a:t>
            </a:r>
            <a:r>
              <a:rPr lang="en-US" altLang="zh-CN" dirty="0" smtClean="0">
                <a:latin typeface="Times New Roman" panose="02020603050405020304" pitchFamily="18" charset="0"/>
                <a:ea typeface="+mn-ea"/>
                <a:cs typeface="Times New Roman" panose="02020603050405020304" pitchFamily="18" charset="0"/>
              </a:rPr>
              <a:t>(1≤ </a:t>
            </a:r>
            <a:r>
              <a:rPr lang="en-US" altLang="zh-CN" dirty="0" err="1">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 </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唯一</a:t>
            </a:r>
            <a:r>
              <a:rPr lang="zh-CN" altLang="en-US" dirty="0">
                <a:latin typeface="Times New Roman" panose="02020603050405020304" pitchFamily="18" charset="0"/>
                <a:ea typeface="+mn-ea"/>
                <a:cs typeface="Times New Roman" panose="02020603050405020304" pitchFamily="18" charset="0"/>
              </a:rPr>
              <a:t>存在数据元素 </a:t>
            </a:r>
            <a:r>
              <a:rPr lang="en-US" altLang="zh-CN" dirty="0" smtClean="0">
                <a:latin typeface="Times New Roman" panose="02020603050405020304" pitchFamily="18" charset="0"/>
                <a:ea typeface="+mn-ea"/>
                <a:cs typeface="Times New Roman" panose="02020603050405020304" pitchFamily="18" charset="0"/>
              </a:rPr>
              <a:t>x</a:t>
            </a:r>
            <a:r>
              <a:rPr lang="en-US" altLang="zh-CN" baseline="-25000" dirty="0" smtClean="0">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D</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smtClean="0">
                <a:latin typeface="Times New Roman" panose="02020603050405020304" pitchFamily="18" charset="0"/>
                <a:ea typeface="+mn-ea"/>
                <a:cs typeface="Times New Roman" panose="02020603050405020304" pitchFamily="18" charset="0"/>
              </a:rPr>
              <a:t>，有 </a:t>
            </a:r>
            <a:r>
              <a:rPr lang="en-US" altLang="zh-CN" dirty="0">
                <a:latin typeface="Times New Roman" panose="02020603050405020304" pitchFamily="18" charset="0"/>
                <a:ea typeface="+mn-ea"/>
                <a:cs typeface="Times New Roman" panose="02020603050405020304" pitchFamily="18" charset="0"/>
              </a:rPr>
              <a:t>&lt; root , x</a:t>
            </a:r>
            <a:r>
              <a:rPr lang="en-US" altLang="zh-CN" baseline="-25000" dirty="0">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&gt; ∈ H;</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）对应</a:t>
            </a:r>
            <a:r>
              <a:rPr lang="zh-CN" altLang="en-US" dirty="0" smtClean="0">
                <a:latin typeface="Times New Roman" panose="02020603050405020304" pitchFamily="18" charset="0"/>
                <a:ea typeface="+mn-ea"/>
                <a:cs typeface="Times New Roman" panose="02020603050405020304" pitchFamily="18" charset="0"/>
              </a:rPr>
              <a:t>于</a:t>
            </a:r>
            <a:r>
              <a:rPr lang="en-US" altLang="zh-CN" dirty="0" smtClean="0">
                <a:latin typeface="Times New Roman" panose="02020603050405020304" pitchFamily="18" charset="0"/>
                <a:ea typeface="+mn-ea"/>
                <a:cs typeface="Times New Roman" panose="02020603050405020304" pitchFamily="18" charset="0"/>
              </a:rPr>
              <a:t>D-{ </a:t>
            </a:r>
            <a:r>
              <a:rPr lang="en-US" altLang="zh-CN" dirty="0">
                <a:latin typeface="Times New Roman" panose="02020603050405020304" pitchFamily="18" charset="0"/>
                <a:ea typeface="+mn-ea"/>
                <a:cs typeface="Times New Roman" panose="02020603050405020304" pitchFamily="18" charset="0"/>
              </a:rPr>
              <a:t>root }</a:t>
            </a:r>
            <a:r>
              <a:rPr lang="zh-CN" altLang="en-US" dirty="0">
                <a:latin typeface="Times New Roman" panose="02020603050405020304" pitchFamily="18" charset="0"/>
                <a:ea typeface="+mn-ea"/>
                <a:cs typeface="Times New Roman" panose="02020603050405020304" pitchFamily="18" charset="0"/>
              </a:rPr>
              <a:t>的划分</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H-{&lt;root,x</a:t>
            </a:r>
            <a:r>
              <a:rPr lang="en-US" altLang="zh-CN" baseline="-25000" dirty="0" smtClean="0">
                <a:latin typeface="Times New Roman" panose="02020603050405020304" pitchFamily="18" charset="0"/>
                <a:ea typeface="+mn-ea"/>
                <a:cs typeface="Times New Roman" panose="02020603050405020304" pitchFamily="18" charset="0"/>
              </a:rPr>
              <a:t>1</a:t>
            </a:r>
            <a:r>
              <a:rPr lang="en-US" altLang="zh-CN" dirty="0" smtClean="0">
                <a:latin typeface="Times New Roman" panose="02020603050405020304" pitchFamily="18" charset="0"/>
                <a:ea typeface="+mn-ea"/>
                <a:cs typeface="Times New Roman" panose="02020603050405020304" pitchFamily="18" charset="0"/>
              </a:rPr>
              <a:t>&gt;,…,&lt;</a:t>
            </a:r>
            <a:r>
              <a:rPr lang="en-US" altLang="zh-CN" dirty="0" err="1" smtClean="0">
                <a:latin typeface="Times New Roman" panose="02020603050405020304" pitchFamily="18" charset="0"/>
                <a:ea typeface="+mn-ea"/>
                <a:cs typeface="Times New Roman" panose="02020603050405020304" pitchFamily="18" charset="0"/>
              </a:rPr>
              <a:t>root,x</a:t>
            </a:r>
            <a:r>
              <a:rPr lang="en-US" altLang="zh-CN" baseline="-25000" dirty="0" err="1" smtClean="0">
                <a:latin typeface="Times New Roman" panose="02020603050405020304" pitchFamily="18" charset="0"/>
                <a:ea typeface="+mn-ea"/>
                <a:cs typeface="Times New Roman" panose="02020603050405020304" pitchFamily="18" charset="0"/>
              </a:rPr>
              <a:t>m</a:t>
            </a:r>
            <a:r>
              <a:rPr lang="en-US" altLang="zh-CN" dirty="0" smtClean="0">
                <a:latin typeface="Times New Roman" panose="02020603050405020304" pitchFamily="18" charset="0"/>
                <a:ea typeface="+mn-ea"/>
                <a:cs typeface="Times New Roman" panose="02020603050405020304" pitchFamily="18" charset="0"/>
              </a:rPr>
              <a:t>&gt;}</a:t>
            </a:r>
            <a:r>
              <a:rPr lang="zh-CN" altLang="en-US" dirty="0" smtClean="0">
                <a:latin typeface="Times New Roman" panose="02020603050405020304" pitchFamily="18" charset="0"/>
                <a:ea typeface="+mn-ea"/>
                <a:cs typeface="Times New Roman" panose="02020603050405020304" pitchFamily="18" charset="0"/>
              </a:rPr>
              <a:t>有唯一的划分</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H</a:t>
            </a:r>
            <a:r>
              <a:rPr lang="en-US" altLang="zh-CN" baseline="-25000" dirty="0" smtClean="0">
                <a:latin typeface="Times New Roman" panose="02020603050405020304" pitchFamily="18" charset="0"/>
                <a:ea typeface="+mn-ea"/>
                <a:cs typeface="Times New Roman" panose="02020603050405020304" pitchFamily="18" charset="0"/>
              </a:rPr>
              <a:t>1</a:t>
            </a:r>
            <a:r>
              <a:rPr lang="en-US" altLang="zh-CN" dirty="0" smtClean="0">
                <a:latin typeface="Times New Roman" panose="02020603050405020304" pitchFamily="18" charset="0"/>
                <a:ea typeface="+mn-ea"/>
                <a:cs typeface="Times New Roman" panose="02020603050405020304" pitchFamily="18" charset="0"/>
              </a:rPr>
              <a:t>,H</a:t>
            </a:r>
            <a:r>
              <a:rPr lang="en-US" altLang="zh-CN" baseline="-25000" dirty="0" smtClean="0">
                <a:latin typeface="Times New Roman" panose="02020603050405020304" pitchFamily="18" charset="0"/>
                <a:ea typeface="+mn-ea"/>
                <a:cs typeface="Times New Roman" panose="02020603050405020304" pitchFamily="18" charset="0"/>
              </a:rPr>
              <a:t>2</a:t>
            </a:r>
            <a:r>
              <a:rPr lang="en-US" altLang="zh-CN" dirty="0" smtClean="0">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H</a:t>
            </a:r>
            <a:r>
              <a:rPr lang="en-US" altLang="zh-CN" baseline="-25000" dirty="0" err="1"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0</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对任意</a:t>
            </a:r>
            <a:r>
              <a:rPr lang="en-US" altLang="zh-CN" dirty="0" err="1">
                <a:latin typeface="Times New Roman" panose="02020603050405020304" pitchFamily="18" charset="0"/>
                <a:ea typeface="+mn-ea"/>
                <a:cs typeface="Times New Roman" panose="02020603050405020304" pitchFamily="18" charset="0"/>
              </a:rPr>
              <a:t>j</a:t>
            </a:r>
            <a:r>
              <a:rPr lang="en-US" altLang="zh-CN" dirty="0" err="1" smtClean="0">
                <a:latin typeface="Times New Roman" panose="02020603050405020304" pitchFamily="18" charset="0"/>
                <a:ea typeface="+mn-ea"/>
                <a:cs typeface="Times New Roman" panose="02020603050405020304" pitchFamily="18" charset="0"/>
              </a:rPr>
              <a:t>≠k</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1≤j</a:t>
            </a:r>
            <a:r>
              <a:rPr lang="zh-CN" altLang="en-US" dirty="0" smtClean="0">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k≤m</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有</a:t>
            </a:r>
            <a:r>
              <a:rPr lang="en-US" altLang="zh-CN" dirty="0" err="1">
                <a:latin typeface="Times New Roman" panose="02020603050405020304" pitchFamily="18" charset="0"/>
                <a:ea typeface="+mn-ea"/>
                <a:cs typeface="Times New Roman" panose="02020603050405020304" pitchFamily="18" charset="0"/>
              </a:rPr>
              <a:t>H</a:t>
            </a:r>
            <a:r>
              <a:rPr lang="en-US" altLang="zh-CN" baseline="-25000" dirty="0" err="1">
                <a:latin typeface="Times New Roman" panose="02020603050405020304" pitchFamily="18" charset="0"/>
                <a:ea typeface="+mn-ea"/>
                <a:cs typeface="Times New Roman" panose="02020603050405020304" pitchFamily="18" charset="0"/>
              </a:rPr>
              <a:t>j</a:t>
            </a:r>
            <a:r>
              <a:rPr lang="en-US" altLang="zh-CN" dirty="0" err="1">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H</a:t>
            </a:r>
            <a:r>
              <a:rPr lang="en-US" altLang="zh-CN" baseline="-25000" dirty="0" err="1">
                <a:latin typeface="Times New Roman" panose="02020603050405020304" pitchFamily="18" charset="0"/>
                <a:ea typeface="+mn-ea"/>
                <a:cs typeface="Times New Roman" panose="02020603050405020304" pitchFamily="18" charset="0"/>
              </a:rPr>
              <a:t>k</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且对</a:t>
            </a:r>
            <a:r>
              <a:rPr lang="zh-CN" altLang="en-US" dirty="0" smtClean="0">
                <a:latin typeface="Times New Roman" panose="02020603050405020304" pitchFamily="18" charset="0"/>
                <a:ea typeface="+mn-ea"/>
                <a:cs typeface="Times New Roman" panose="02020603050405020304" pitchFamily="18" charset="0"/>
              </a:rPr>
              <a:t>任</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意</a:t>
            </a:r>
            <a:r>
              <a:rPr lang="zh-CN" altLang="en-US" dirty="0">
                <a:latin typeface="Times New Roman" panose="02020603050405020304" pitchFamily="18" charset="0"/>
                <a:ea typeface="+mn-ea"/>
                <a:cs typeface="Times New Roman" panose="02020603050405020304" pitchFamily="18" charset="0"/>
              </a:rPr>
              <a:t>的</a:t>
            </a:r>
            <a:r>
              <a:rPr lang="en-US" altLang="zh-CN" dirty="0" err="1" smtClean="0">
                <a:latin typeface="Times New Roman" panose="02020603050405020304" pitchFamily="18" charset="0"/>
                <a:ea typeface="+mn-ea"/>
                <a:cs typeface="Times New Roman" panose="02020603050405020304" pitchFamily="18" charset="0"/>
              </a:rPr>
              <a:t>i</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1 </a:t>
            </a:r>
            <a:r>
              <a:rPr lang="en-US" altLang="zh-CN" dirty="0">
                <a:latin typeface="Times New Roman" panose="02020603050405020304" pitchFamily="18" charset="0"/>
                <a:ea typeface="+mn-ea"/>
                <a:cs typeface="Times New Roman" panose="02020603050405020304" pitchFamily="18" charset="0"/>
              </a:rPr>
              <a:t>≤ </a:t>
            </a:r>
            <a:r>
              <a:rPr lang="en-US" altLang="zh-CN" dirty="0" err="1">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 </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a:latin typeface="Times New Roman" panose="02020603050405020304" pitchFamily="18" charset="0"/>
                <a:ea typeface="+mn-ea"/>
                <a:cs typeface="Times New Roman" panose="02020603050405020304" pitchFamily="18" charset="0"/>
              </a:rPr>
              <a:t>是</a:t>
            </a:r>
            <a:r>
              <a:rPr lang="en-US" altLang="zh-CN" dirty="0">
                <a:latin typeface="Times New Roman" panose="02020603050405020304" pitchFamily="18" charset="0"/>
                <a:ea typeface="+mn-ea"/>
                <a:cs typeface="Times New Roman" panose="02020603050405020304" pitchFamily="18" charset="0"/>
              </a:rPr>
              <a:t>D</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a:latin typeface="Times New Roman" panose="02020603050405020304" pitchFamily="18" charset="0"/>
                <a:ea typeface="+mn-ea"/>
                <a:cs typeface="Times New Roman" panose="02020603050405020304" pitchFamily="18" charset="0"/>
              </a:rPr>
              <a:t>上的二元关系，（</a:t>
            </a:r>
            <a:r>
              <a:rPr lang="en-US" altLang="zh-CN" dirty="0">
                <a:latin typeface="Times New Roman" panose="02020603050405020304" pitchFamily="18" charset="0"/>
                <a:ea typeface="+mn-ea"/>
                <a:cs typeface="Times New Roman" panose="02020603050405020304" pitchFamily="18" charset="0"/>
              </a:rPr>
              <a:t>D</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a:t>
            </a:r>
            <a:r>
              <a:rPr lang="en-US" altLang="zh-CN" baseline="-25000" dirty="0">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）是一棵</a:t>
            </a:r>
            <a:r>
              <a:rPr lang="zh-CN" altLang="en-US" dirty="0" smtClean="0">
                <a:latin typeface="Times New Roman" panose="02020603050405020304" pitchFamily="18" charset="0"/>
                <a:ea typeface="+mn-ea"/>
                <a:cs typeface="Times New Roman" panose="02020603050405020304" pitchFamily="18" charset="0"/>
              </a:rPr>
              <a:t>符</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合本</a:t>
            </a:r>
            <a:r>
              <a:rPr lang="zh-CN" altLang="en-US" dirty="0">
                <a:latin typeface="Times New Roman" panose="02020603050405020304" pitchFamily="18" charset="0"/>
                <a:ea typeface="+mn-ea"/>
                <a:cs typeface="Times New Roman" panose="02020603050405020304" pitchFamily="18" charset="0"/>
              </a:rPr>
              <a:t>定义的树，称为根</a:t>
            </a:r>
            <a:r>
              <a:rPr lang="en-US" altLang="zh-CN" dirty="0">
                <a:latin typeface="Times New Roman" panose="02020603050405020304" pitchFamily="18" charset="0"/>
                <a:ea typeface="+mn-ea"/>
                <a:cs typeface="Times New Roman" panose="02020603050405020304" pitchFamily="18" charset="0"/>
              </a:rPr>
              <a:t>root</a:t>
            </a:r>
            <a:r>
              <a:rPr lang="zh-CN" altLang="en-US" dirty="0">
                <a:latin typeface="Times New Roman" panose="02020603050405020304" pitchFamily="18" charset="0"/>
                <a:ea typeface="+mn-ea"/>
                <a:cs typeface="Times New Roman" panose="02020603050405020304" pitchFamily="18" charset="0"/>
              </a:rPr>
              <a:t>的子树。</a:t>
            </a:r>
          </a:p>
        </p:txBody>
      </p:sp>
    </p:spTree>
    <p:extLst>
      <p:ext uri="{BB962C8B-B14F-4D97-AF65-F5344CB8AC3E}">
        <p14:creationId xmlns:p14="http://schemas.microsoft.com/office/powerpoint/2010/main" val="29546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3BEDB18-FF6D-42D8-A670-5835B114BCFA}"/>
              </a:ext>
            </a:extLst>
          </p:cNvPr>
          <p:cNvPicPr>
            <a:picLocks noChangeAspect="1"/>
          </p:cNvPicPr>
          <p:nvPr/>
        </p:nvPicPr>
        <p:blipFill>
          <a:blip r:embed="rId2"/>
          <a:stretch>
            <a:fillRect/>
          </a:stretch>
        </p:blipFill>
        <p:spPr>
          <a:xfrm>
            <a:off x="4703850" y="1340768"/>
            <a:ext cx="4158407" cy="1764382"/>
          </a:xfrm>
          <a:prstGeom prst="rect">
            <a:avLst/>
          </a:prstGeom>
        </p:spPr>
      </p:pic>
      <p:pic>
        <p:nvPicPr>
          <p:cNvPr id="12" name="图片 11">
            <a:extLst>
              <a:ext uri="{FF2B5EF4-FFF2-40B4-BE49-F238E27FC236}">
                <a16:creationId xmlns:a16="http://schemas.microsoft.com/office/drawing/2014/main" id="{94C7C4BA-7010-47D5-91CF-D01EFE5B4E28}"/>
              </a:ext>
            </a:extLst>
          </p:cNvPr>
          <p:cNvPicPr>
            <a:picLocks noChangeAspect="1"/>
          </p:cNvPicPr>
          <p:nvPr/>
        </p:nvPicPr>
        <p:blipFill>
          <a:blip r:embed="rId3"/>
          <a:stretch>
            <a:fillRect/>
          </a:stretch>
        </p:blipFill>
        <p:spPr>
          <a:xfrm>
            <a:off x="4429922" y="3645023"/>
            <a:ext cx="4706265" cy="2448273"/>
          </a:xfrm>
          <a:prstGeom prst="rect">
            <a:avLst/>
          </a:prstGeom>
        </p:spPr>
      </p:pic>
      <p:cxnSp>
        <p:nvCxnSpPr>
          <p:cNvPr id="14" name="直接连接符 13">
            <a:extLst>
              <a:ext uri="{FF2B5EF4-FFF2-40B4-BE49-F238E27FC236}">
                <a16:creationId xmlns:a16="http://schemas.microsoft.com/office/drawing/2014/main" id="{73EFD3BB-8D11-4F68-97A1-C445AE3AAEBA}"/>
              </a:ext>
            </a:extLst>
          </p:cNvPr>
          <p:cNvCxnSpPr/>
          <p:nvPr/>
        </p:nvCxnSpPr>
        <p:spPr>
          <a:xfrm>
            <a:off x="4283968" y="764704"/>
            <a:ext cx="0" cy="568863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AF835CB-601E-4C9F-8B3C-4A830B7B6FC4}"/>
              </a:ext>
            </a:extLst>
          </p:cNvPr>
          <p:cNvSpPr txBox="1"/>
          <p:nvPr/>
        </p:nvSpPr>
        <p:spPr>
          <a:xfrm>
            <a:off x="2987824" y="764704"/>
            <a:ext cx="1210588" cy="400110"/>
          </a:xfrm>
          <a:prstGeom prst="rect">
            <a:avLst/>
          </a:prstGeom>
          <a:noFill/>
        </p:spPr>
        <p:txBody>
          <a:bodyPr wrap="none" rtlCol="0">
            <a:spAutoFit/>
          </a:bodyPr>
          <a:lstStyle/>
          <a:p>
            <a:pPr algn="l"/>
            <a:r>
              <a:rPr lang="zh-CN" altLang="en-US" sz="2000" b="1" dirty="0">
                <a:latin typeface="+mn-ea"/>
                <a:ea typeface="+mn-ea"/>
              </a:rPr>
              <a:t>树的表示</a:t>
            </a:r>
          </a:p>
        </p:txBody>
      </p:sp>
      <p:sp>
        <p:nvSpPr>
          <p:cNvPr id="16" name="文本框 15">
            <a:extLst>
              <a:ext uri="{FF2B5EF4-FFF2-40B4-BE49-F238E27FC236}">
                <a16:creationId xmlns:a16="http://schemas.microsoft.com/office/drawing/2014/main" id="{5575832E-8F79-46A4-83A0-C2BA396843ED}"/>
              </a:ext>
            </a:extLst>
          </p:cNvPr>
          <p:cNvSpPr txBox="1"/>
          <p:nvPr/>
        </p:nvSpPr>
        <p:spPr>
          <a:xfrm>
            <a:off x="4369524" y="764704"/>
            <a:ext cx="1210588" cy="400110"/>
          </a:xfrm>
          <a:prstGeom prst="rect">
            <a:avLst/>
          </a:prstGeom>
          <a:noFill/>
        </p:spPr>
        <p:txBody>
          <a:bodyPr wrap="none" rtlCol="0">
            <a:spAutoFit/>
          </a:bodyPr>
          <a:lstStyle/>
          <a:p>
            <a:pPr algn="l"/>
            <a:r>
              <a:rPr lang="zh-CN" altLang="en-US" sz="2000" b="1" dirty="0">
                <a:latin typeface="+mn-ea"/>
                <a:ea typeface="+mn-ea"/>
              </a:rPr>
              <a:t>树的存储</a:t>
            </a:r>
          </a:p>
        </p:txBody>
      </p:sp>
      <p:grpSp>
        <p:nvGrpSpPr>
          <p:cNvPr id="9" name="组合 8"/>
          <p:cNvGrpSpPr/>
          <p:nvPr/>
        </p:nvGrpSpPr>
        <p:grpSpPr>
          <a:xfrm>
            <a:off x="627933" y="1146082"/>
            <a:ext cx="2520280" cy="1872208"/>
            <a:chOff x="4788024" y="1052736"/>
            <a:chExt cx="2520280" cy="1872208"/>
          </a:xfrm>
        </p:grpSpPr>
        <p:sp>
          <p:nvSpPr>
            <p:cNvPr id="10" name="椭圆 9"/>
            <p:cNvSpPr/>
            <p:nvPr/>
          </p:nvSpPr>
          <p:spPr>
            <a:xfrm>
              <a:off x="5940152" y="1052736"/>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A</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3" name="椭圆 12"/>
            <p:cNvSpPr/>
            <p:nvPr/>
          </p:nvSpPr>
          <p:spPr>
            <a:xfrm>
              <a:off x="5292080" y="1579416"/>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B </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7" name="椭圆 16"/>
            <p:cNvSpPr/>
            <p:nvPr/>
          </p:nvSpPr>
          <p:spPr>
            <a:xfrm>
              <a:off x="5940152" y="1571976"/>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C </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8" name="椭圆 17"/>
            <p:cNvSpPr/>
            <p:nvPr/>
          </p:nvSpPr>
          <p:spPr>
            <a:xfrm>
              <a:off x="6660232" y="155679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D</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9" name="椭圆 18"/>
            <p:cNvSpPr/>
            <p:nvPr/>
          </p:nvSpPr>
          <p:spPr>
            <a:xfrm>
              <a:off x="5004048" y="2060848"/>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E</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0" name="椭圆 19"/>
            <p:cNvSpPr/>
            <p:nvPr/>
          </p:nvSpPr>
          <p:spPr>
            <a:xfrm>
              <a:off x="5580112" y="2060848"/>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F</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1" name="椭圆 20"/>
            <p:cNvSpPr/>
            <p:nvPr/>
          </p:nvSpPr>
          <p:spPr>
            <a:xfrm>
              <a:off x="5940152" y="206923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G</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2" name="椭圆 21"/>
            <p:cNvSpPr/>
            <p:nvPr/>
          </p:nvSpPr>
          <p:spPr>
            <a:xfrm>
              <a:off x="6300192" y="2094384"/>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H</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3" name="椭圆 22"/>
            <p:cNvSpPr/>
            <p:nvPr/>
          </p:nvSpPr>
          <p:spPr>
            <a:xfrm>
              <a:off x="6660232" y="2090244"/>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I</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4" name="椭圆 23"/>
            <p:cNvSpPr/>
            <p:nvPr/>
          </p:nvSpPr>
          <p:spPr>
            <a:xfrm>
              <a:off x="7020272" y="2074168"/>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J</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5" name="椭圆 24"/>
            <p:cNvSpPr/>
            <p:nvPr/>
          </p:nvSpPr>
          <p:spPr>
            <a:xfrm>
              <a:off x="4788024" y="263691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K</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6" name="椭圆 25"/>
            <p:cNvSpPr/>
            <p:nvPr/>
          </p:nvSpPr>
          <p:spPr>
            <a:xfrm>
              <a:off x="5292080" y="263691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L</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7" name="椭圆 26"/>
            <p:cNvSpPr/>
            <p:nvPr/>
          </p:nvSpPr>
          <p:spPr>
            <a:xfrm>
              <a:off x="6300192" y="263691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M</a:t>
              </a:r>
              <a:endParaRPr lang="zh-CN" altLang="en-US" i="1" dirty="0">
                <a:solidFill>
                  <a:schemeClr val="tx1"/>
                </a:solidFill>
                <a:latin typeface="Times New Roman" panose="02020603050405020304" pitchFamily="18" charset="0"/>
                <a:cs typeface="Times New Roman" panose="02020603050405020304" pitchFamily="18" charset="0"/>
              </a:endParaRPr>
            </a:p>
          </p:txBody>
        </p:sp>
        <p:cxnSp>
          <p:nvCxnSpPr>
            <p:cNvPr id="28" name="直接连接符 27"/>
            <p:cNvCxnSpPr>
              <a:stCxn id="10" idx="3"/>
              <a:endCxn id="13" idx="0"/>
            </p:cNvCxnSpPr>
            <p:nvPr/>
          </p:nvCxnSpPr>
          <p:spPr>
            <a:xfrm flipH="1">
              <a:off x="5436096" y="1298587"/>
              <a:ext cx="546237" cy="280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4"/>
              <a:endCxn id="17" idx="0"/>
            </p:cNvCxnSpPr>
            <p:nvPr/>
          </p:nvCxnSpPr>
          <p:spPr>
            <a:xfrm>
              <a:off x="6084168" y="1340768"/>
              <a:ext cx="0" cy="2312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5"/>
              <a:endCxn id="18" idx="0"/>
            </p:cNvCxnSpPr>
            <p:nvPr/>
          </p:nvCxnSpPr>
          <p:spPr>
            <a:xfrm>
              <a:off x="6186003" y="1298587"/>
              <a:ext cx="618245" cy="2582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3" idx="3"/>
              <a:endCxn id="19" idx="0"/>
            </p:cNvCxnSpPr>
            <p:nvPr/>
          </p:nvCxnSpPr>
          <p:spPr>
            <a:xfrm flipH="1">
              <a:off x="5148064" y="1825267"/>
              <a:ext cx="186197" cy="235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3" idx="5"/>
              <a:endCxn id="20" idx="0"/>
            </p:cNvCxnSpPr>
            <p:nvPr/>
          </p:nvCxnSpPr>
          <p:spPr>
            <a:xfrm>
              <a:off x="5537931" y="1825267"/>
              <a:ext cx="186197" cy="235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7" idx="4"/>
              <a:endCxn id="21" idx="0"/>
            </p:cNvCxnSpPr>
            <p:nvPr/>
          </p:nvCxnSpPr>
          <p:spPr>
            <a:xfrm>
              <a:off x="6084168" y="1860008"/>
              <a:ext cx="0" cy="2092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8" idx="3"/>
              <a:endCxn id="22" idx="0"/>
            </p:cNvCxnSpPr>
            <p:nvPr/>
          </p:nvCxnSpPr>
          <p:spPr>
            <a:xfrm flipH="1">
              <a:off x="6444208" y="1802643"/>
              <a:ext cx="258205" cy="291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8" idx="4"/>
              <a:endCxn id="23" idx="0"/>
            </p:cNvCxnSpPr>
            <p:nvPr/>
          </p:nvCxnSpPr>
          <p:spPr>
            <a:xfrm>
              <a:off x="6804248" y="1844824"/>
              <a:ext cx="0" cy="2454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8" idx="5"/>
              <a:endCxn id="24" idx="0"/>
            </p:cNvCxnSpPr>
            <p:nvPr/>
          </p:nvCxnSpPr>
          <p:spPr>
            <a:xfrm>
              <a:off x="6906083" y="1802643"/>
              <a:ext cx="258205" cy="271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9" idx="3"/>
              <a:endCxn id="25" idx="0"/>
            </p:cNvCxnSpPr>
            <p:nvPr/>
          </p:nvCxnSpPr>
          <p:spPr>
            <a:xfrm flipH="1">
              <a:off x="4932040" y="2306699"/>
              <a:ext cx="114189" cy="3302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9" idx="5"/>
              <a:endCxn id="26" idx="0"/>
            </p:cNvCxnSpPr>
            <p:nvPr/>
          </p:nvCxnSpPr>
          <p:spPr>
            <a:xfrm>
              <a:off x="5249899" y="2306699"/>
              <a:ext cx="186197" cy="3302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22" idx="4"/>
              <a:endCxn id="27" idx="0"/>
            </p:cNvCxnSpPr>
            <p:nvPr/>
          </p:nvCxnSpPr>
          <p:spPr>
            <a:xfrm>
              <a:off x="6444208" y="2382416"/>
              <a:ext cx="0" cy="254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4"/>
          <a:stretch>
            <a:fillRect/>
          </a:stretch>
        </p:blipFill>
        <p:spPr>
          <a:xfrm>
            <a:off x="2500141" y="3717032"/>
            <a:ext cx="1523247" cy="2309980"/>
          </a:xfrm>
          <a:prstGeom prst="rect">
            <a:avLst/>
          </a:prstGeom>
        </p:spPr>
      </p:pic>
      <p:pic>
        <p:nvPicPr>
          <p:cNvPr id="5" name="图片 4"/>
          <p:cNvPicPr>
            <a:picLocks noChangeAspect="1"/>
          </p:cNvPicPr>
          <p:nvPr/>
        </p:nvPicPr>
        <p:blipFill>
          <a:blip r:embed="rId5"/>
          <a:stretch>
            <a:fillRect/>
          </a:stretch>
        </p:blipFill>
        <p:spPr>
          <a:xfrm>
            <a:off x="44395" y="3861048"/>
            <a:ext cx="2298474" cy="1919264"/>
          </a:xfrm>
          <a:prstGeom prst="rect">
            <a:avLst/>
          </a:prstGeom>
        </p:spPr>
      </p:pic>
    </p:spTree>
    <p:extLst>
      <p:ext uri="{BB962C8B-B14F-4D97-AF65-F5344CB8AC3E}">
        <p14:creationId xmlns:p14="http://schemas.microsoft.com/office/powerpoint/2010/main" val="33630777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810981A-BD34-488C-8FD2-359344C763B4}"/>
              </a:ext>
            </a:extLst>
          </p:cNvPr>
          <p:cNvSpPr/>
          <p:nvPr/>
        </p:nvSpPr>
        <p:spPr>
          <a:xfrm>
            <a:off x="323528" y="836712"/>
            <a:ext cx="8064896" cy="1200329"/>
          </a:xfrm>
          <a:prstGeom prst="rect">
            <a:avLst/>
          </a:prstGeom>
        </p:spPr>
        <p:txBody>
          <a:bodyPr wrap="square">
            <a:spAutoFit/>
          </a:bodyPr>
          <a:lstStyle/>
          <a:p>
            <a:pPr algn="just" eaLnBrk="1" hangingPunct="1"/>
            <a:r>
              <a:rPr lang="zh-CN" altLang="en-US" sz="3200" dirty="0">
                <a:solidFill>
                  <a:srgbClr val="FF0000"/>
                </a:solidFill>
                <a:latin typeface="+mn-ea"/>
                <a:ea typeface="+mn-ea"/>
              </a:rPr>
              <a:t>二叉树</a:t>
            </a:r>
            <a:r>
              <a:rPr lang="zh-CN" altLang="en-US" sz="2000" dirty="0">
                <a:latin typeface="+mn-ea"/>
                <a:ea typeface="+mn-ea"/>
              </a:rPr>
              <a:t>是有限个结点的集合，这个集合或者是空集，或者是由一个根结点和两棵互不相交的二叉树组成，其中一棵叫根的做左子树，另一棵叫做根的右子树。</a:t>
            </a:r>
          </a:p>
        </p:txBody>
      </p:sp>
      <p:sp>
        <p:nvSpPr>
          <p:cNvPr id="5" name="矩形 4"/>
          <p:cNvSpPr/>
          <p:nvPr/>
        </p:nvSpPr>
        <p:spPr>
          <a:xfrm>
            <a:off x="539552" y="2780928"/>
            <a:ext cx="8280920" cy="3139321"/>
          </a:xfrm>
          <a:prstGeom prst="rect">
            <a:avLst/>
          </a:prstGeom>
          <a:ln w="28575">
            <a:solidFill>
              <a:schemeClr val="accent1"/>
            </a:solidFill>
          </a:ln>
        </p:spPr>
        <p:txBody>
          <a:bodyPr wrap="square">
            <a:spAutoFit/>
          </a:bodyPr>
          <a:lstStyle/>
          <a:p>
            <a:pPr algn="just"/>
            <a:r>
              <a:rPr lang="zh-CN" altLang="en-US" dirty="0" smtClean="0">
                <a:latin typeface="Times New Roman" panose="02020603050405020304" pitchFamily="18" charset="0"/>
                <a:ea typeface="+mn-ea"/>
                <a:cs typeface="Times New Roman" panose="02020603050405020304" pitchFamily="18" charset="0"/>
              </a:rPr>
              <a:t>      数据对象</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是具有</a:t>
            </a:r>
            <a:r>
              <a:rPr lang="zh-CN" altLang="en-US"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数据关系</a:t>
            </a:r>
            <a:r>
              <a:rPr lang="en-US" altLang="zh-CN" dirty="0" smtClean="0">
                <a:latin typeface="Times New Roman" panose="02020603050405020304" pitchFamily="18" charset="0"/>
                <a:ea typeface="+mn-ea"/>
                <a:cs typeface="Times New Roman" panose="02020603050405020304" pitchFamily="18" charset="0"/>
              </a:rPr>
              <a:t>R</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若 </a:t>
            </a:r>
            <a:r>
              <a:rPr lang="en-US" altLang="zh-CN" dirty="0" smtClean="0">
                <a:latin typeface="Times New Roman" panose="02020603050405020304" pitchFamily="18" charset="0"/>
                <a:ea typeface="+mn-ea"/>
                <a:cs typeface="Times New Roman" panose="02020603050405020304" pitchFamily="18" charset="0"/>
              </a:rPr>
              <a:t>D=</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rPr>
              <a:t>，则</a:t>
            </a:r>
            <a:r>
              <a:rPr lang="en-US" altLang="zh-CN" dirty="0" smtClean="0">
                <a:latin typeface="Times New Roman" panose="02020603050405020304" pitchFamily="18" charset="0"/>
                <a:ea typeface="+mn-ea"/>
                <a:cs typeface="Times New Roman" panose="02020603050405020304" pitchFamily="18" charset="0"/>
              </a:rPr>
              <a:t>R=</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，称</a:t>
            </a:r>
            <a:r>
              <a:rPr lang="en-US" altLang="zh-CN" dirty="0" err="1" smtClean="0">
                <a:latin typeface="Times New Roman" panose="02020603050405020304" pitchFamily="18" charset="0"/>
                <a:ea typeface="+mn-ea"/>
                <a:cs typeface="Times New Roman" panose="02020603050405020304" pitchFamily="18" charset="0"/>
                <a:sym typeface="Symbol" panose="05050102010706020507" pitchFamily="18" charset="2"/>
              </a:rPr>
              <a:t>BinaryTree</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为空二叉树</a:t>
            </a:r>
            <a:r>
              <a:rPr lang="zh-CN" altLang="en-US" dirty="0" smtClean="0">
                <a:latin typeface="Times New Roman" panose="02020603050405020304" pitchFamily="18" charset="0"/>
                <a:ea typeface="+mn-ea"/>
                <a:cs typeface="Times New Roman" panose="02020603050405020304" pitchFamily="18" charset="0"/>
              </a:rPr>
              <a:t>；</a:t>
            </a:r>
            <a:endParaRPr lang="zh-CN" altLang="en-US" dirty="0">
              <a:latin typeface="Times New Roman" panose="02020603050405020304" pitchFamily="18" charset="0"/>
              <a:ea typeface="+mn-ea"/>
              <a:cs typeface="Times New Roman" panose="02020603050405020304" pitchFamily="18" charset="0"/>
            </a:endParaRP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       若 </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zh-CN" altLang="en-US" dirty="0" smtClean="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R={ </a:t>
            </a:r>
            <a:r>
              <a:rPr lang="en-US" altLang="zh-CN" dirty="0">
                <a:latin typeface="Times New Roman" panose="02020603050405020304" pitchFamily="18" charset="0"/>
                <a:ea typeface="+mn-ea"/>
                <a:cs typeface="Times New Roman" panose="02020603050405020304" pitchFamily="18" charset="0"/>
              </a:rPr>
              <a:t>H }</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 </a:t>
            </a:r>
            <a:r>
              <a:rPr lang="zh-CN" altLang="en-US" dirty="0" smtClean="0">
                <a:latin typeface="Times New Roman" panose="02020603050405020304" pitchFamily="18" charset="0"/>
                <a:ea typeface="+mn-ea"/>
                <a:cs typeface="Times New Roman" panose="02020603050405020304" pitchFamily="18" charset="0"/>
              </a:rPr>
              <a:t>是如下</a:t>
            </a:r>
            <a:r>
              <a:rPr lang="zh-CN" altLang="en-US" dirty="0">
                <a:latin typeface="Times New Roman" panose="02020603050405020304" pitchFamily="18" charset="0"/>
                <a:ea typeface="+mn-ea"/>
                <a:cs typeface="Times New Roman" panose="02020603050405020304" pitchFamily="18" charset="0"/>
              </a:rPr>
              <a:t>的二元关系：</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）在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中存在唯一的称为根的数据元素 </a:t>
            </a:r>
            <a:r>
              <a:rPr lang="en-US" altLang="zh-CN" dirty="0">
                <a:latin typeface="Times New Roman" panose="02020603050405020304" pitchFamily="18" charset="0"/>
                <a:ea typeface="+mn-ea"/>
                <a:cs typeface="Times New Roman" panose="02020603050405020304" pitchFamily="18" charset="0"/>
              </a:rPr>
              <a:t>root </a:t>
            </a:r>
            <a:r>
              <a:rPr lang="zh-CN" altLang="en-US" dirty="0">
                <a:latin typeface="Times New Roman" panose="02020603050405020304" pitchFamily="18" charset="0"/>
                <a:ea typeface="+mn-ea"/>
                <a:cs typeface="Times New Roman" panose="02020603050405020304" pitchFamily="18" charset="0"/>
              </a:rPr>
              <a:t>，它在</a:t>
            </a:r>
            <a:r>
              <a:rPr lang="zh-CN" altLang="en-US" dirty="0" smtClean="0">
                <a:latin typeface="Times New Roman" panose="02020603050405020304" pitchFamily="18" charset="0"/>
                <a:ea typeface="+mn-ea"/>
                <a:cs typeface="Times New Roman" panose="02020603050405020304" pitchFamily="18" charset="0"/>
              </a:rPr>
              <a:t>关系</a:t>
            </a:r>
            <a:r>
              <a:rPr lang="en-US" altLang="zh-CN" dirty="0" smtClean="0">
                <a:latin typeface="Times New Roman" panose="02020603050405020304" pitchFamily="18" charset="0"/>
                <a:ea typeface="+mn-ea"/>
                <a:cs typeface="Times New Roman" panose="02020603050405020304" pitchFamily="18" charset="0"/>
              </a:rPr>
              <a:t>H</a:t>
            </a:r>
            <a:r>
              <a:rPr lang="zh-CN" altLang="en-US" dirty="0" smtClean="0">
                <a:latin typeface="Times New Roman" panose="02020603050405020304" pitchFamily="18" charset="0"/>
                <a:ea typeface="+mn-ea"/>
                <a:cs typeface="Times New Roman" panose="02020603050405020304" pitchFamily="18" charset="0"/>
              </a:rPr>
              <a:t>下无</a:t>
            </a:r>
            <a:r>
              <a:rPr lang="zh-CN" altLang="en-US" dirty="0">
                <a:latin typeface="Times New Roman" panose="02020603050405020304" pitchFamily="18" charset="0"/>
                <a:ea typeface="+mn-ea"/>
                <a:cs typeface="Times New Roman" panose="02020603050405020304" pitchFamily="18" charset="0"/>
              </a:rPr>
              <a:t>前驱；</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）若 </a:t>
            </a:r>
            <a:r>
              <a:rPr lang="en-US" altLang="zh-CN" dirty="0">
                <a:latin typeface="Times New Roman" panose="02020603050405020304" pitchFamily="18" charset="0"/>
                <a:ea typeface="+mn-ea"/>
                <a:cs typeface="Times New Roman" panose="02020603050405020304" pitchFamily="18" charset="0"/>
              </a:rPr>
              <a:t>D - { root } </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则存在</a:t>
            </a:r>
            <a:r>
              <a:rPr lang="en-US" altLang="zh-CN" dirty="0">
                <a:latin typeface="Times New Roman" panose="02020603050405020304" pitchFamily="18" charset="0"/>
                <a:ea typeface="+mn-ea"/>
                <a:cs typeface="Times New Roman" panose="02020603050405020304" pitchFamily="18" charset="0"/>
              </a:rPr>
              <a:t>D-</a:t>
            </a:r>
            <a:r>
              <a:rPr lang="en-US" altLang="zh-CN" dirty="0" smtClean="0">
                <a:latin typeface="Times New Roman" panose="02020603050405020304" pitchFamily="18" charset="0"/>
                <a:ea typeface="+mn-ea"/>
                <a:cs typeface="Times New Roman" panose="02020603050405020304" pitchFamily="18" charset="0"/>
              </a:rPr>
              <a:t>{root}={</a:t>
            </a:r>
            <a:r>
              <a:rPr lang="en-US" altLang="zh-CN" dirty="0" err="1" smtClean="0">
                <a:latin typeface="Times New Roman" panose="02020603050405020304" pitchFamily="18" charset="0"/>
                <a:ea typeface="+mn-ea"/>
                <a:cs typeface="Times New Roman" panose="02020603050405020304" pitchFamily="18" charset="0"/>
              </a:rPr>
              <a:t>D</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smtClean="0">
                <a:latin typeface="Times New Roman" panose="02020603050405020304" pitchFamily="18" charset="0"/>
                <a:ea typeface="+mn-ea"/>
                <a:cs typeface="Times New Roman" panose="02020603050405020304" pitchFamily="18" charset="0"/>
              </a:rPr>
              <a:t>r</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rPr>
              <a:t>且</a:t>
            </a:r>
            <a:r>
              <a:rPr lang="en-US" altLang="zh-CN" dirty="0" err="1" smtClean="0">
                <a:latin typeface="Times New Roman" panose="02020603050405020304" pitchFamily="18" charset="0"/>
                <a:ea typeface="+mn-ea"/>
                <a:cs typeface="Times New Roman" panose="02020603050405020304" pitchFamily="18" charset="0"/>
              </a:rPr>
              <a:t>D</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a:latin typeface="Times New Roman" panose="02020603050405020304" pitchFamily="18" charset="0"/>
                <a:ea typeface="+mn-ea"/>
                <a:cs typeface="Times New Roman" panose="02020603050405020304" pitchFamily="18" charset="0"/>
              </a:rPr>
              <a:t>r</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smtClean="0">
                <a:latin typeface="Times New Roman" panose="02020603050405020304" pitchFamily="18" charset="0"/>
                <a:cs typeface="Times New Roman" panose="02020603050405020304" pitchFamily="18" charset="0"/>
                <a:sym typeface="Symbol" panose="05050102010706020507" pitchFamily="18" charset="2"/>
              </a:rPr>
              <a:t>;</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3</a:t>
            </a:r>
            <a:r>
              <a:rPr lang="zh-CN" altLang="en-US" dirty="0" smtClean="0">
                <a:latin typeface="Times New Roman" panose="02020603050405020304" pitchFamily="18" charset="0"/>
                <a:ea typeface="+mn-ea"/>
                <a:cs typeface="Times New Roman" panose="02020603050405020304" pitchFamily="18" charset="0"/>
              </a:rPr>
              <a:t>）若</a:t>
            </a:r>
            <a:r>
              <a:rPr lang="en-US" altLang="zh-CN" dirty="0" smtClean="0">
                <a:latin typeface="Times New Roman" panose="02020603050405020304" pitchFamily="18" charset="0"/>
                <a:ea typeface="+mn-ea"/>
                <a:cs typeface="Times New Roman" panose="02020603050405020304" pitchFamily="18" charset="0"/>
              </a:rPr>
              <a:t>D</a:t>
            </a:r>
            <a:r>
              <a:rPr lang="en-US" altLang="zh-CN" i="1" baseline="-25000" dirty="0" smtClean="0">
                <a:latin typeface="Times New Roman" panose="02020603050405020304" pitchFamily="18" charset="0"/>
                <a:ea typeface="+mn-ea"/>
                <a:cs typeface="Times New Roman" panose="02020603050405020304" pitchFamily="18" charset="0"/>
              </a:rPr>
              <a:t>l</a:t>
            </a:r>
            <a:r>
              <a:rPr lang="zh-CN" altLang="en-US"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D</a:t>
            </a:r>
            <a:r>
              <a:rPr lang="en-US" altLang="zh-CN"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中存在唯一的元素</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x</a:t>
            </a:r>
            <a:r>
              <a:rPr lang="en-US" altLang="zh-CN" i="1"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dirty="0" smtClean="0">
                <a:latin typeface="Times New Roman" panose="02020603050405020304" pitchFamily="18" charset="0"/>
                <a:ea typeface="+mn-ea"/>
                <a:cs typeface="Times New Roman" panose="02020603050405020304" pitchFamily="18" charset="0"/>
              </a:rPr>
              <a:t>&lt;</a:t>
            </a:r>
            <a:r>
              <a:rPr lang="en-US" altLang="zh-CN" dirty="0" err="1" smtClean="0">
                <a:latin typeface="Times New Roman" panose="02020603050405020304" pitchFamily="18" charset="0"/>
                <a:ea typeface="+mn-ea"/>
                <a:cs typeface="Times New Roman" panose="02020603050405020304" pitchFamily="18" charset="0"/>
              </a:rPr>
              <a:t>root,x</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smtClean="0">
                <a:latin typeface="Times New Roman" panose="02020603050405020304" pitchFamily="18" charset="0"/>
                <a:ea typeface="+mn-ea"/>
                <a:cs typeface="Times New Roman" panose="02020603050405020304" pitchFamily="18" charset="0"/>
              </a:rPr>
              <a:t>&gt;</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H</a:t>
            </a:r>
            <a:r>
              <a:rPr lang="zh-CN" altLang="en-US" dirty="0" smtClean="0">
                <a:latin typeface="Times New Roman" panose="02020603050405020304" pitchFamily="18" charset="0"/>
                <a:ea typeface="+mn-ea"/>
                <a:cs typeface="Times New Roman" panose="02020603050405020304" pitchFamily="18" charset="0"/>
              </a:rPr>
              <a:t>，且存在</a:t>
            </a:r>
            <a:r>
              <a:rPr lang="en-US" altLang="zh-CN" dirty="0" smtClean="0">
                <a:latin typeface="Times New Roman" panose="02020603050405020304" pitchFamily="18" charset="0"/>
                <a:ea typeface="+mn-ea"/>
                <a:cs typeface="Times New Roman" panose="02020603050405020304" pitchFamily="18" charset="0"/>
              </a:rPr>
              <a:t>D</a:t>
            </a:r>
            <a:r>
              <a:rPr lang="en-US" altLang="zh-CN" i="1" baseline="-25000" dirty="0" smtClean="0">
                <a:latin typeface="Times New Roman" panose="02020603050405020304" pitchFamily="18" charset="0"/>
                <a:ea typeface="+mn-ea"/>
                <a:cs typeface="Times New Roman" panose="02020603050405020304" pitchFamily="18" charset="0"/>
              </a:rPr>
              <a:t>l</a:t>
            </a:r>
            <a:r>
              <a:rPr lang="zh-CN" altLang="en-US" dirty="0" smtClean="0">
                <a:latin typeface="Times New Roman" panose="02020603050405020304" pitchFamily="18" charset="0"/>
                <a:ea typeface="+mn-ea"/>
                <a:cs typeface="Times New Roman" panose="02020603050405020304" pitchFamily="18" charset="0"/>
              </a:rPr>
              <a:t>上的</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关系</a:t>
            </a:r>
            <a:r>
              <a:rPr lang="en-US" altLang="zh-CN" dirty="0" err="1" smtClean="0">
                <a:latin typeface="Times New Roman" panose="02020603050405020304" pitchFamily="18" charset="0"/>
                <a:ea typeface="+mn-ea"/>
                <a:cs typeface="Times New Roman" panose="02020603050405020304" pitchFamily="18" charset="0"/>
              </a:rPr>
              <a:t>H</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err="1" smtClean="0">
                <a:latin typeface="Times New Roman" panose="02020603050405020304" pitchFamily="18" charset="0"/>
                <a:ea typeface="+mn-ea"/>
                <a:cs typeface="Times New Roman" panose="02020603050405020304" pitchFamily="18" charset="0"/>
              </a:rPr>
              <a:t>⸦H</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若</a:t>
            </a:r>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，则</a:t>
            </a:r>
            <a:r>
              <a:rPr lang="en-US" altLang="zh-CN" dirty="0" err="1" smtClean="0">
                <a:latin typeface="Times New Roman" panose="02020603050405020304" pitchFamily="18" charset="0"/>
                <a:cs typeface="Times New Roman" panose="02020603050405020304" pitchFamily="18" charset="0"/>
                <a:sym typeface="Symbol" panose="05050102010706020507" pitchFamily="18" charset="2"/>
              </a:rPr>
              <a:t>D</a:t>
            </a:r>
            <a:r>
              <a:rPr lang="en-US" altLang="zh-CN"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中</a:t>
            </a:r>
            <a:r>
              <a:rPr lang="zh-CN" altLang="en-US" dirty="0">
                <a:latin typeface="Times New Roman" panose="02020603050405020304" pitchFamily="18" charset="0"/>
                <a:cs typeface="Times New Roman" panose="02020603050405020304" pitchFamily="18" charset="0"/>
                <a:sym typeface="Symbol" panose="05050102010706020507" pitchFamily="18" charset="2"/>
              </a:rPr>
              <a:t>存在唯一的元素</a:t>
            </a:r>
            <a:r>
              <a:rPr lang="en-US" altLang="zh-CN" dirty="0" err="1" smtClean="0">
                <a:latin typeface="Times New Roman" panose="02020603050405020304" pitchFamily="18" charset="0"/>
                <a:cs typeface="Times New Roman" panose="02020603050405020304" pitchFamily="18" charset="0"/>
                <a:sym typeface="Symbol" panose="05050102010706020507" pitchFamily="18" charset="2"/>
              </a:rPr>
              <a:t>x</a:t>
            </a:r>
            <a:r>
              <a:rPr lang="en-US" altLang="zh-CN"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&lt;</a:t>
            </a:r>
            <a:r>
              <a:rPr lang="en-US" altLang="zh-CN" dirty="0" err="1" smtClean="0">
                <a:latin typeface="Times New Roman" panose="02020603050405020304" pitchFamily="18" charset="0"/>
                <a:cs typeface="Times New Roman" panose="02020603050405020304" pitchFamily="18" charset="0"/>
              </a:rPr>
              <a:t>root,x</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&gt;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H</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且</a:t>
            </a:r>
            <a:r>
              <a:rPr lang="zh-CN" altLang="en-US" dirty="0">
                <a:latin typeface="Times New Roman" panose="02020603050405020304" pitchFamily="18" charset="0"/>
                <a:cs typeface="Times New Roman" panose="02020603050405020304" pitchFamily="18" charset="0"/>
              </a:rPr>
              <a:t>存在</a:t>
            </a:r>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上的关系</a:t>
            </a:r>
            <a:r>
              <a:rPr lang="en-US" altLang="zh-CN" dirty="0" err="1" smtClean="0">
                <a:latin typeface="Times New Roman" panose="02020603050405020304" pitchFamily="18" charset="0"/>
                <a:cs typeface="Times New Roman" panose="02020603050405020304" pitchFamily="18" charset="0"/>
              </a:rPr>
              <a:t>H</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err="1" smtClean="0">
                <a:latin typeface="Times New Roman" panose="02020603050405020304" pitchFamily="18" charset="0"/>
                <a:cs typeface="Times New Roman" panose="02020603050405020304" pitchFamily="18" charset="0"/>
              </a:rPr>
              <a:t>⸦H</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H={&lt;root, x</a:t>
            </a:r>
            <a:r>
              <a:rPr lang="en-US" altLang="zh-CN" i="1" baseline="-25000" dirty="0" smtClean="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&lt;root, </a:t>
            </a:r>
            <a:r>
              <a:rPr lang="en-US" altLang="zh-CN" dirty="0" err="1" smtClean="0">
                <a:latin typeface="Times New Roman" panose="02020603050405020304" pitchFamily="18" charset="0"/>
                <a:cs typeface="Times New Roman" panose="02020603050405020304" pitchFamily="18" charset="0"/>
              </a:rPr>
              <a:t>x</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&gt;,</a:t>
            </a:r>
            <a:r>
              <a:rPr lang="en-US" altLang="zh-CN" dirty="0" err="1" smtClean="0">
                <a:latin typeface="Times New Roman" panose="02020603050405020304" pitchFamily="18" charset="0"/>
                <a:cs typeface="Times New Roman" panose="02020603050405020304" pitchFamily="18" charset="0"/>
              </a:rPr>
              <a:t>H</a:t>
            </a:r>
            <a:r>
              <a:rPr lang="en-US" altLang="zh-CN" i="1" baseline="-25000" dirty="0" err="1" smtClean="0">
                <a:latin typeface="Times New Roman" panose="02020603050405020304" pitchFamily="18" charset="0"/>
                <a:cs typeface="Times New Roman" panose="02020603050405020304" pitchFamily="18" charset="0"/>
              </a:rPr>
              <a:t>l</a:t>
            </a:r>
            <a:r>
              <a:rPr lang="en-US" altLang="zh-CN" dirty="0" err="1" smtClean="0">
                <a:latin typeface="Times New Roman" panose="02020603050405020304" pitchFamily="18" charset="0"/>
                <a:cs typeface="Times New Roman" panose="02020603050405020304" pitchFamily="18" charset="0"/>
              </a:rPr>
              <a:t>,H</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gn="just"/>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4</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D</a:t>
            </a:r>
            <a:r>
              <a:rPr lang="en-US" altLang="zh-CN" i="1" baseline="-25000" dirty="0" smtClean="0">
                <a:latin typeface="Times New Roman" panose="02020603050405020304" pitchFamily="18" charset="0"/>
                <a:ea typeface="+mn-ea"/>
                <a:cs typeface="Times New Roman" panose="02020603050405020304" pitchFamily="18" charset="0"/>
              </a:rPr>
              <a:t>l</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H</a:t>
            </a:r>
            <a:r>
              <a:rPr lang="en-US" altLang="zh-CN" i="1" baseline="-25000" dirty="0" smtClean="0">
                <a:latin typeface="Times New Roman" panose="02020603050405020304" pitchFamily="18" charset="0"/>
                <a:ea typeface="+mn-ea"/>
                <a:cs typeface="Times New Roman" panose="02020603050405020304" pitchFamily="18" charset="0"/>
              </a:rPr>
              <a:t>l</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）是一棵</a:t>
            </a:r>
            <a:r>
              <a:rPr lang="zh-CN" altLang="en-US" dirty="0" smtClean="0">
                <a:latin typeface="Times New Roman" panose="02020603050405020304" pitchFamily="18" charset="0"/>
                <a:ea typeface="+mn-ea"/>
                <a:cs typeface="Times New Roman" panose="02020603050405020304" pitchFamily="18" charset="0"/>
              </a:rPr>
              <a:t>符合本</a:t>
            </a:r>
            <a:r>
              <a:rPr lang="zh-CN" altLang="en-US" dirty="0">
                <a:latin typeface="Times New Roman" panose="02020603050405020304" pitchFamily="18" charset="0"/>
                <a:ea typeface="+mn-ea"/>
                <a:cs typeface="Times New Roman" panose="02020603050405020304" pitchFamily="18" charset="0"/>
              </a:rPr>
              <a:t>定义</a:t>
            </a:r>
            <a:r>
              <a:rPr lang="zh-CN" altLang="en-US" dirty="0" smtClean="0">
                <a:latin typeface="Times New Roman" panose="02020603050405020304" pitchFamily="18" charset="0"/>
                <a:ea typeface="+mn-ea"/>
                <a:cs typeface="Times New Roman" panose="02020603050405020304" pitchFamily="18" charset="0"/>
              </a:rPr>
              <a:t>的</a:t>
            </a:r>
            <a:r>
              <a:rPr lang="zh-CN" altLang="en-US" dirty="0">
                <a:latin typeface="Times New Roman" panose="02020603050405020304" pitchFamily="18" charset="0"/>
                <a:ea typeface="+mn-ea"/>
                <a:cs typeface="Times New Roman" panose="02020603050405020304" pitchFamily="18" charset="0"/>
              </a:rPr>
              <a:t>二叉</a:t>
            </a:r>
            <a:r>
              <a:rPr lang="zh-CN" altLang="en-US" dirty="0" smtClean="0">
                <a:latin typeface="Times New Roman" panose="02020603050405020304" pitchFamily="18" charset="0"/>
                <a:ea typeface="+mn-ea"/>
                <a:cs typeface="Times New Roman" panose="02020603050405020304" pitchFamily="18" charset="0"/>
              </a:rPr>
              <a:t>树</a:t>
            </a:r>
            <a:r>
              <a:rPr lang="zh-CN" altLang="en-US" dirty="0">
                <a:latin typeface="Times New Roman" panose="02020603050405020304" pitchFamily="18" charset="0"/>
                <a:ea typeface="+mn-ea"/>
                <a:cs typeface="Times New Roman" panose="02020603050405020304" pitchFamily="18" charset="0"/>
              </a:rPr>
              <a:t>，称为</a:t>
            </a:r>
            <a:r>
              <a:rPr lang="zh-CN" altLang="en-US" dirty="0" smtClean="0">
                <a:latin typeface="Times New Roman" panose="02020603050405020304" pitchFamily="18" charset="0"/>
                <a:ea typeface="+mn-ea"/>
                <a:cs typeface="Times New Roman" panose="02020603050405020304" pitchFamily="18" charset="0"/>
              </a:rPr>
              <a:t>根的左子树；</a:t>
            </a:r>
            <a:endParaRPr lang="en-US" altLang="zh-CN" dirty="0" smtClean="0">
              <a:latin typeface="Times New Roman" panose="02020603050405020304" pitchFamily="18" charset="0"/>
              <a:ea typeface="+mn-ea"/>
              <a:cs typeface="Times New Roman" panose="02020603050405020304" pitchFamily="18" charset="0"/>
            </a:endParaRPr>
          </a:p>
          <a:p>
            <a:pPr algn="just"/>
            <a:r>
              <a:rPr lang="zh-CN" altLang="en-US"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H</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）是一棵符合本定义的二叉树，称为根</a:t>
            </a:r>
            <a:r>
              <a:rPr lang="zh-CN" altLang="en-US" dirty="0" smtClean="0">
                <a:latin typeface="Times New Roman" panose="02020603050405020304" pitchFamily="18" charset="0"/>
                <a:cs typeface="Times New Roman" panose="02020603050405020304" pitchFamily="18" charset="0"/>
              </a:rPr>
              <a:t>的</a:t>
            </a:r>
            <a:r>
              <a:rPr lang="zh-CN" altLang="en-US" dirty="0">
                <a:latin typeface="Times New Roman" panose="02020603050405020304" pitchFamily="18" charset="0"/>
                <a:cs typeface="Times New Roman" panose="02020603050405020304" pitchFamily="18" charset="0"/>
              </a:rPr>
              <a:t>右</a:t>
            </a:r>
            <a:r>
              <a:rPr lang="zh-CN" altLang="en-US" dirty="0" smtClean="0">
                <a:latin typeface="Times New Roman" panose="02020603050405020304" pitchFamily="18" charset="0"/>
                <a:cs typeface="Times New Roman" panose="02020603050405020304" pitchFamily="18" charset="0"/>
              </a:rPr>
              <a:t>子树。</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920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B5B4D8-F932-49CF-B66D-D6709C26153C}"/>
              </a:ext>
            </a:extLst>
          </p:cNvPr>
          <p:cNvSpPr txBox="1">
            <a:spLocks noChangeArrowheads="1"/>
          </p:cNvSpPr>
          <p:nvPr/>
        </p:nvSpPr>
        <p:spPr bwMode="auto">
          <a:xfrm>
            <a:off x="629443" y="980728"/>
            <a:ext cx="7885113" cy="520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什么是数据结构？</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为什么我们需要数据结构？</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数据结构都讲了哪些内容？</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数据结构在你的专业中重要吗？有什么作用？</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en-US" altLang="zh-CN" sz="2800" dirty="0">
                <a:latin typeface="华文新魏" panose="02010800040101010101" pitchFamily="2" charset="-122"/>
                <a:ea typeface="华文新魏" panose="02010800040101010101" pitchFamily="2" charset="-122"/>
              </a:rPr>
              <a:t>ADT</a:t>
            </a:r>
            <a:r>
              <a:rPr lang="zh-CN" altLang="en-US" sz="2800" dirty="0">
                <a:latin typeface="华文新魏" panose="02010800040101010101" pitchFamily="2" charset="-122"/>
                <a:ea typeface="华文新魏" panose="02010800040101010101" pitchFamily="2" charset="-122"/>
              </a:rPr>
              <a:t>操作太多了，背不下来！</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书上的算法太多了，记不住！</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算法设计对我来说还比较难掌握，怎么办？</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en-US" altLang="zh-CN" sz="2800" dirty="0">
                <a:latin typeface="华文新魏" panose="02010800040101010101" pitchFamily="2" charset="-122"/>
                <a:ea typeface="华文新魏" panose="02010800040101010101" pitchFamily="2" charset="-122"/>
              </a:rPr>
              <a:t>……</a:t>
            </a:r>
            <a:endParaRPr lang="zh-CN" altLang="en-US" sz="2800"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A69A2138-17F7-452F-B498-DADC46AE8DE0}"/>
              </a:ext>
            </a:extLst>
          </p:cNvPr>
          <p:cNvPicPr>
            <a:picLocks noChangeAspect="1"/>
          </p:cNvPicPr>
          <p:nvPr/>
        </p:nvPicPr>
        <p:blipFill>
          <a:blip r:embed="rId2"/>
          <a:stretch>
            <a:fillRect/>
          </a:stretch>
        </p:blipFill>
        <p:spPr>
          <a:xfrm>
            <a:off x="6112165" y="487001"/>
            <a:ext cx="2878730" cy="1933888"/>
          </a:xfrm>
          <a:prstGeom prst="rect">
            <a:avLst/>
          </a:prstGeom>
          <a:effectLst>
            <a:softEdge rad="241300"/>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up)">
                                      <p:cBhvr>
                                        <p:cTn id="32" dur="500"/>
                                        <p:tgtEl>
                                          <p:spTgt spid="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up)">
                                      <p:cBhvr>
                                        <p:cTn id="37" dur="500"/>
                                        <p:tgtEl>
                                          <p:spTgt spid="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up)">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Box 19">
            <a:extLst>
              <a:ext uri="{FF2B5EF4-FFF2-40B4-BE49-F238E27FC236}">
                <a16:creationId xmlns:a16="http://schemas.microsoft.com/office/drawing/2014/main" id="{3A5D9F08-24C5-4322-83F8-BD7743B00314}"/>
              </a:ext>
            </a:extLst>
          </p:cNvPr>
          <p:cNvSpPr txBox="1">
            <a:spLocks noChangeArrowheads="1"/>
          </p:cNvSpPr>
          <p:nvPr/>
        </p:nvSpPr>
        <p:spPr bwMode="auto">
          <a:xfrm>
            <a:off x="467544" y="1700808"/>
            <a:ext cx="8461375" cy="3877375"/>
          </a:xfrm>
          <a:prstGeom prst="rect">
            <a:avLst/>
          </a:prstGeom>
          <a:noFill/>
          <a:ln w="9525">
            <a:noFill/>
            <a:miter lim="800000"/>
            <a:headEnd/>
            <a:tailEnd/>
          </a:ln>
          <a:effectLs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accent2"/>
                </a:solidFill>
                <a:latin typeface="Times New Roman" panose="02020603050405020304" pitchFamily="18" charset="0"/>
                <a:ea typeface="+mn-ea"/>
                <a:cs typeface="Times New Roman" panose="02020603050405020304" pitchFamily="18" charset="0"/>
              </a:rPr>
              <a:t>性质</a:t>
            </a:r>
            <a:r>
              <a:rPr lang="en-US" altLang="zh-CN" b="1" dirty="0">
                <a:solidFill>
                  <a:schemeClr val="accent2"/>
                </a:solidFill>
                <a:latin typeface="Times New Roman" panose="02020603050405020304" pitchFamily="18" charset="0"/>
                <a:ea typeface="+mn-ea"/>
                <a:cs typeface="Times New Roman" panose="02020603050405020304" pitchFamily="18" charset="0"/>
              </a:rPr>
              <a:t>1</a:t>
            </a:r>
            <a:r>
              <a:rPr lang="zh-CN" altLang="en-US" b="1" dirty="0">
                <a:solidFill>
                  <a:schemeClr val="accent2"/>
                </a:solidFill>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在二叉树中的第 </a:t>
            </a:r>
            <a:r>
              <a:rPr lang="en-US" altLang="zh-CN" i="1" dirty="0" err="1">
                <a:latin typeface="Times New Roman" panose="02020603050405020304" pitchFamily="18" charset="0"/>
                <a:ea typeface="+mn-ea"/>
                <a:cs typeface="Times New Roman" panose="02020603050405020304" pitchFamily="18" charset="0"/>
              </a:rPr>
              <a:t>i</a:t>
            </a:r>
            <a:r>
              <a:rPr lang="en-US" altLang="zh-CN" i="1" dirty="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层的结点数最多为：</a:t>
            </a:r>
            <a:r>
              <a:rPr lang="en-US" altLang="zh-CN" i="1" dirty="0">
                <a:latin typeface="Times New Roman" panose="02020603050405020304" pitchFamily="18" charset="0"/>
                <a:ea typeface="+mn-ea"/>
                <a:cs typeface="Times New Roman" panose="02020603050405020304" pitchFamily="18" charset="0"/>
              </a:rPr>
              <a:t>2</a:t>
            </a:r>
            <a:r>
              <a:rPr lang="en-US" altLang="zh-CN" i="1" baseline="30000" dirty="0">
                <a:latin typeface="Times New Roman" panose="02020603050405020304" pitchFamily="18" charset="0"/>
                <a:ea typeface="+mn-ea"/>
                <a:cs typeface="Times New Roman" panose="02020603050405020304" pitchFamily="18" charset="0"/>
              </a:rPr>
              <a:t>i-1 </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lang="zh-CN" altLang="en-US" i="1" baseline="30000"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2</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高度为</a:t>
            </a:r>
            <a:r>
              <a:rPr kumimoji="1" lang="en-US" altLang="zh-CN" i="1" dirty="0">
                <a:latin typeface="Times New Roman" panose="02020603050405020304" pitchFamily="18" charset="0"/>
                <a:ea typeface="+mn-ea"/>
                <a:cs typeface="Times New Roman" panose="02020603050405020304" pitchFamily="18" charset="0"/>
              </a:rPr>
              <a:t>k</a:t>
            </a:r>
            <a:r>
              <a:rPr kumimoji="1" lang="zh-CN" altLang="en-US" dirty="0">
                <a:latin typeface="Times New Roman" panose="02020603050405020304" pitchFamily="18" charset="0"/>
                <a:ea typeface="+mn-ea"/>
                <a:cs typeface="Times New Roman" panose="02020603050405020304" pitchFamily="18" charset="0"/>
              </a:rPr>
              <a:t>的二叉树其结点总数最多为</a:t>
            </a:r>
            <a:r>
              <a:rPr kumimoji="1" lang="en-US" altLang="zh-CN" i="1" dirty="0">
                <a:latin typeface="Times New Roman" panose="02020603050405020304" pitchFamily="18" charset="0"/>
                <a:ea typeface="+mn-ea"/>
                <a:cs typeface="Times New Roman" panose="02020603050405020304" pitchFamily="18" charset="0"/>
              </a:rPr>
              <a:t>2k</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1 (k ≥ 1) </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kumimoji="1" lang="zh-CN" altLang="en-US" i="1"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3</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对任意的非空二叉树 </a:t>
            </a:r>
            <a:r>
              <a:rPr kumimoji="1" lang="en-US" altLang="zh-CN" i="1" dirty="0">
                <a:latin typeface="Times New Roman" panose="02020603050405020304" pitchFamily="18" charset="0"/>
                <a:ea typeface="+mn-ea"/>
                <a:cs typeface="Times New Roman" panose="02020603050405020304" pitchFamily="18" charset="0"/>
              </a:rPr>
              <a:t>T</a:t>
            </a:r>
            <a:r>
              <a:rPr kumimoji="1" lang="en-US" altLang="zh-CN" dirty="0">
                <a:latin typeface="Times New Roman" panose="02020603050405020304" pitchFamily="18" charset="0"/>
                <a:ea typeface="+mn-ea"/>
                <a:cs typeface="Times New Roman" panose="02020603050405020304" pitchFamily="18" charset="0"/>
              </a:rPr>
              <a:t> </a:t>
            </a:r>
            <a:r>
              <a:rPr kumimoji="1" lang="zh-CN" altLang="en-US" dirty="0">
                <a:latin typeface="Times New Roman" panose="02020603050405020304" pitchFamily="18" charset="0"/>
                <a:ea typeface="+mn-ea"/>
                <a:cs typeface="Times New Roman" panose="02020603050405020304" pitchFamily="18" charset="0"/>
              </a:rPr>
              <a:t>，如果叶结点的个数为 </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i="1" baseline="-25000" dirty="0">
                <a:latin typeface="Times New Roman" panose="02020603050405020304" pitchFamily="18" charset="0"/>
                <a:ea typeface="+mn-ea"/>
                <a:cs typeface="Times New Roman" panose="02020603050405020304" pitchFamily="18" charset="0"/>
              </a:rPr>
              <a:t>0</a:t>
            </a:r>
            <a:r>
              <a:rPr kumimoji="1" lang="zh-CN" altLang="en-US" dirty="0">
                <a:latin typeface="Times New Roman" panose="02020603050405020304" pitchFamily="18" charset="0"/>
                <a:ea typeface="+mn-ea"/>
                <a:cs typeface="Times New Roman" panose="02020603050405020304" pitchFamily="18" charset="0"/>
              </a:rPr>
              <a:t>，而</a:t>
            </a:r>
          </a:p>
          <a:p>
            <a:pPr eaLnBrk="1" hangingPunct="1"/>
            <a:r>
              <a:rPr kumimoji="1" lang="zh-CN" altLang="en-US" dirty="0">
                <a:latin typeface="Times New Roman" panose="02020603050405020304" pitchFamily="18" charset="0"/>
                <a:ea typeface="+mn-ea"/>
                <a:cs typeface="Times New Roman" panose="02020603050405020304" pitchFamily="18" charset="0"/>
              </a:rPr>
              <a:t>             其度为 </a:t>
            </a:r>
            <a:r>
              <a:rPr kumimoji="1" lang="en-US" altLang="zh-CN" i="1" dirty="0">
                <a:latin typeface="Times New Roman" panose="02020603050405020304" pitchFamily="18" charset="0"/>
                <a:ea typeface="+mn-ea"/>
                <a:cs typeface="Times New Roman" panose="02020603050405020304" pitchFamily="18" charset="0"/>
              </a:rPr>
              <a:t>2</a:t>
            </a:r>
            <a:r>
              <a:rPr kumimoji="1" lang="en-US" altLang="zh-CN" dirty="0">
                <a:latin typeface="Times New Roman" panose="02020603050405020304" pitchFamily="18" charset="0"/>
                <a:ea typeface="+mn-ea"/>
                <a:cs typeface="Times New Roman" panose="02020603050405020304" pitchFamily="18" charset="0"/>
              </a:rPr>
              <a:t> </a:t>
            </a:r>
            <a:r>
              <a:rPr kumimoji="1" lang="zh-CN" altLang="en-US" dirty="0">
                <a:latin typeface="Times New Roman" panose="02020603050405020304" pitchFamily="18" charset="0"/>
                <a:ea typeface="+mn-ea"/>
                <a:cs typeface="Times New Roman" panose="02020603050405020304" pitchFamily="18" charset="0"/>
              </a:rPr>
              <a:t>的结点数为 </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i="1" baseline="-25000" dirty="0">
                <a:latin typeface="Times New Roman" panose="02020603050405020304" pitchFamily="18" charset="0"/>
                <a:ea typeface="+mn-ea"/>
                <a:cs typeface="Times New Roman" panose="02020603050405020304" pitchFamily="18" charset="0"/>
              </a:rPr>
              <a:t>2</a:t>
            </a:r>
            <a:r>
              <a:rPr kumimoji="1" lang="zh-CN" altLang="en-US" dirty="0">
                <a:latin typeface="Times New Roman" panose="02020603050405020304" pitchFamily="18" charset="0"/>
                <a:ea typeface="+mn-ea"/>
                <a:cs typeface="Times New Roman" panose="02020603050405020304" pitchFamily="18" charset="0"/>
              </a:rPr>
              <a:t>，则：</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i="1" baseline="-25000" dirty="0">
                <a:latin typeface="Times New Roman" panose="02020603050405020304" pitchFamily="18" charset="0"/>
                <a:ea typeface="+mn-ea"/>
                <a:cs typeface="Times New Roman" panose="02020603050405020304" pitchFamily="18" charset="0"/>
              </a:rPr>
              <a:t>0</a:t>
            </a:r>
            <a:r>
              <a:rPr kumimoji="1" lang="en-US" altLang="zh-CN" i="1" dirty="0">
                <a:latin typeface="Times New Roman" panose="02020603050405020304" pitchFamily="18" charset="0"/>
                <a:ea typeface="+mn-ea"/>
                <a:cs typeface="Times New Roman" panose="02020603050405020304" pitchFamily="18" charset="0"/>
              </a:rPr>
              <a:t> = n</a:t>
            </a:r>
            <a:r>
              <a:rPr kumimoji="1" lang="en-US" altLang="zh-CN" i="1" baseline="-25000" dirty="0">
                <a:latin typeface="Times New Roman" panose="02020603050405020304" pitchFamily="18" charset="0"/>
                <a:ea typeface="+mn-ea"/>
                <a:cs typeface="Times New Roman" panose="02020603050405020304" pitchFamily="18" charset="0"/>
              </a:rPr>
              <a:t>2</a:t>
            </a:r>
            <a:r>
              <a:rPr kumimoji="1" lang="en-US" altLang="zh-CN" i="1" dirty="0">
                <a:latin typeface="Times New Roman" panose="02020603050405020304" pitchFamily="18" charset="0"/>
                <a:ea typeface="+mn-ea"/>
                <a:cs typeface="Times New Roman" panose="02020603050405020304" pitchFamily="18" charset="0"/>
              </a:rPr>
              <a:t> + 1 </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kumimoji="1" lang="zh-CN" altLang="en-US" i="1"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4</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具有 </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dirty="0">
                <a:latin typeface="Times New Roman" panose="02020603050405020304" pitchFamily="18" charset="0"/>
                <a:ea typeface="+mn-ea"/>
                <a:cs typeface="Times New Roman" panose="02020603050405020304" pitchFamily="18" charset="0"/>
              </a:rPr>
              <a:t> </a:t>
            </a:r>
            <a:r>
              <a:rPr kumimoji="1" lang="zh-CN" altLang="en-US" dirty="0">
                <a:latin typeface="Times New Roman" panose="02020603050405020304" pitchFamily="18" charset="0"/>
                <a:ea typeface="+mn-ea"/>
                <a:cs typeface="Times New Roman" panose="02020603050405020304" pitchFamily="18" charset="0"/>
              </a:rPr>
              <a:t>个结点的完全二叉树的深度为 </a:t>
            </a:r>
            <a:r>
              <a:rPr kumimoji="1" lang="zh-CN" altLang="en-US" dirty="0" smtClean="0">
                <a:latin typeface="Abadi" panose="020B0604020104020204" pitchFamily="34" charset="0"/>
                <a:ea typeface="+mn-ea"/>
                <a:cs typeface="Times New Roman" panose="02020603050405020304" pitchFamily="18" charset="0"/>
                <a:sym typeface="Symbol" panose="05050102010706020507" pitchFamily="18" charset="2"/>
              </a:rPr>
              <a:t></a:t>
            </a:r>
            <a:r>
              <a:rPr kumimoji="1" lang="zh-CN" altLang="en-US" dirty="0" smtClean="0">
                <a:latin typeface="Times New Roman" panose="02020603050405020304" pitchFamily="18" charset="0"/>
                <a:ea typeface="+mn-ea"/>
                <a:cs typeface="Times New Roman" panose="02020603050405020304" pitchFamily="18" charset="0"/>
              </a:rPr>
              <a:t> </a:t>
            </a:r>
            <a:r>
              <a:rPr kumimoji="1" lang="en-US" altLang="zh-CN" i="1" dirty="0">
                <a:latin typeface="Times New Roman" panose="02020603050405020304" pitchFamily="18" charset="0"/>
                <a:ea typeface="+mn-ea"/>
                <a:cs typeface="Times New Roman" panose="02020603050405020304" pitchFamily="18" charset="0"/>
              </a:rPr>
              <a:t>log</a:t>
            </a:r>
            <a:r>
              <a:rPr kumimoji="1" lang="en-US" altLang="zh-CN" i="1" baseline="-25000" dirty="0">
                <a:latin typeface="Times New Roman" panose="02020603050405020304" pitchFamily="18" charset="0"/>
                <a:ea typeface="+mn-ea"/>
                <a:cs typeface="Times New Roman" panose="02020603050405020304" pitchFamily="18" charset="0"/>
              </a:rPr>
              <a:t>2</a:t>
            </a:r>
            <a:r>
              <a:rPr kumimoji="1" lang="en-US" altLang="zh-CN" i="1" dirty="0">
                <a:latin typeface="Times New Roman" panose="02020603050405020304" pitchFamily="18" charset="0"/>
                <a:ea typeface="+mn-ea"/>
                <a:cs typeface="Times New Roman" panose="02020603050405020304" pitchFamily="18" charset="0"/>
              </a:rPr>
              <a:t>n </a:t>
            </a:r>
            <a:r>
              <a:rPr kumimoji="1"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dirty="0" smtClean="0">
                <a:latin typeface="Times New Roman" panose="02020603050405020304" pitchFamily="18" charset="0"/>
                <a:ea typeface="+mn-ea"/>
                <a:cs typeface="Times New Roman" panose="02020603050405020304" pitchFamily="18" charset="0"/>
              </a:rPr>
              <a:t> </a:t>
            </a:r>
            <a:r>
              <a:rPr kumimoji="1" lang="en-US" altLang="zh-CN" i="1" dirty="0">
                <a:latin typeface="Times New Roman" panose="02020603050405020304" pitchFamily="18" charset="0"/>
                <a:ea typeface="+mn-ea"/>
                <a:cs typeface="Times New Roman" panose="02020603050405020304" pitchFamily="18" charset="0"/>
              </a:rPr>
              <a:t>+ 1</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kumimoji="1" lang="zh-CN" altLang="en-US" i="1"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5</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如果对一棵有</a:t>
            </a:r>
            <a:r>
              <a:rPr kumimoji="1" lang="en-US" altLang="zh-CN" i="1" dirty="0">
                <a:latin typeface="Times New Roman" panose="02020603050405020304" pitchFamily="18" charset="0"/>
                <a:ea typeface="+mn-ea"/>
                <a:cs typeface="Times New Roman" panose="02020603050405020304" pitchFamily="18" charset="0"/>
              </a:rPr>
              <a:t>n</a:t>
            </a:r>
            <a:r>
              <a:rPr kumimoji="1" lang="zh-CN" altLang="en-US" dirty="0">
                <a:latin typeface="Times New Roman" panose="02020603050405020304" pitchFamily="18" charset="0"/>
                <a:ea typeface="+mn-ea"/>
                <a:cs typeface="Times New Roman" panose="02020603050405020304" pitchFamily="18" charset="0"/>
              </a:rPr>
              <a:t>个结点的完全二叉树的结点按层序编号，则对任一结点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有：</a:t>
            </a:r>
          </a:p>
          <a:p>
            <a:pPr eaLnBrk="1" hangingPunct="1"/>
            <a:r>
              <a:rPr kumimoji="1" lang="zh-CN" altLang="en-US" dirty="0">
                <a:latin typeface="Times New Roman" panose="02020603050405020304" pitchFamily="18" charset="0"/>
                <a:ea typeface="+mn-ea"/>
                <a:cs typeface="Times New Roman" panose="02020603050405020304" pitchFamily="18" charset="0"/>
              </a:rPr>
              <a:t>         </a:t>
            </a:r>
            <a:r>
              <a:rPr kumimoji="1" lang="zh-CN" altLang="en-US" dirty="0">
                <a:solidFill>
                  <a:schemeClr val="accent2"/>
                </a:solidFill>
                <a:latin typeface="Times New Roman" panose="02020603050405020304" pitchFamily="18" charset="0"/>
                <a:ea typeface="+mn-ea"/>
                <a:cs typeface="Times New Roman" panose="02020603050405020304" pitchFamily="18" charset="0"/>
              </a:rPr>
              <a:t>⑴ </a:t>
            </a:r>
            <a:r>
              <a:rPr kumimoji="1" lang="zh-CN" altLang="en-US" dirty="0">
                <a:latin typeface="Times New Roman" panose="02020603050405020304" pitchFamily="18" charset="0"/>
                <a:ea typeface="+mn-ea"/>
                <a:cs typeface="Times New Roman" panose="02020603050405020304" pitchFamily="18" charset="0"/>
              </a:rPr>
              <a:t>如果 </a:t>
            </a:r>
            <a:r>
              <a:rPr kumimoji="1" lang="en-US" altLang="zh-CN" i="1" dirty="0" err="1">
                <a:latin typeface="Times New Roman" panose="02020603050405020304" pitchFamily="18" charset="0"/>
                <a:ea typeface="+mn-ea"/>
                <a:cs typeface="Times New Roman" panose="02020603050405020304" pitchFamily="18" charset="0"/>
              </a:rPr>
              <a:t>i</a:t>
            </a:r>
            <a:r>
              <a:rPr kumimoji="1" lang="en-US" altLang="zh-CN" i="1" dirty="0">
                <a:latin typeface="Times New Roman" panose="02020603050405020304" pitchFamily="18" charset="0"/>
                <a:ea typeface="+mn-ea"/>
                <a:cs typeface="Times New Roman" panose="02020603050405020304" pitchFamily="18" charset="0"/>
              </a:rPr>
              <a:t>=1</a:t>
            </a:r>
            <a:r>
              <a:rPr kumimoji="1" lang="zh-CN" altLang="en-US" dirty="0">
                <a:latin typeface="Times New Roman" panose="02020603050405020304" pitchFamily="18" charset="0"/>
                <a:ea typeface="+mn-ea"/>
                <a:cs typeface="Times New Roman" panose="02020603050405020304" pitchFamily="18" charset="0"/>
              </a:rPr>
              <a:t>，则结点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是二叉树的根，无双亲；</a:t>
            </a:r>
          </a:p>
          <a:p>
            <a:pPr eaLnBrk="1" hangingPunct="1"/>
            <a:r>
              <a:rPr kumimoji="1" lang="zh-CN" altLang="en-US" dirty="0">
                <a:latin typeface="Times New Roman" panose="02020603050405020304" pitchFamily="18" charset="0"/>
                <a:ea typeface="+mn-ea"/>
                <a:cs typeface="Times New Roman" panose="02020603050405020304" pitchFamily="18" charset="0"/>
              </a:rPr>
              <a:t>              如果 </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1</a:t>
            </a:r>
            <a:r>
              <a:rPr kumimoji="1" lang="zh-CN" altLang="en-US" dirty="0">
                <a:latin typeface="Times New Roman" panose="02020603050405020304" pitchFamily="18" charset="0"/>
                <a:ea typeface="+mn-ea"/>
                <a:cs typeface="Times New Roman" panose="02020603050405020304" pitchFamily="18" charset="0"/>
              </a:rPr>
              <a:t>，则其双亲结点</a:t>
            </a:r>
            <a:r>
              <a:rPr kumimoji="1" lang="zh-CN" altLang="en-US" dirty="0" smtClean="0">
                <a:latin typeface="Times New Roman" panose="02020603050405020304" pitchFamily="18" charset="0"/>
                <a:ea typeface="+mn-ea"/>
                <a:cs typeface="Times New Roman" panose="02020603050405020304" pitchFamily="18" charset="0"/>
              </a:rPr>
              <a:t>是</a:t>
            </a:r>
            <a:r>
              <a:rPr kumimoji="1" lang="zh-CN" altLang="en-US" dirty="0" smtClean="0">
                <a:latin typeface="Abadi" panose="020B0604020104020204" pitchFamily="34" charset="0"/>
                <a:cs typeface="Times New Roman" panose="02020603050405020304" pitchFamily="18" charset="0"/>
                <a:sym typeface="Symbol" panose="05050102010706020507" pitchFamily="18" charset="2"/>
              </a:rPr>
              <a:t></a:t>
            </a:r>
            <a:r>
              <a:rPr kumimoji="1" lang="en-US" altLang="zh-CN" i="1" dirty="0" err="1" smtClean="0">
                <a:latin typeface="Times New Roman" panose="02020603050405020304" pitchFamily="18" charset="0"/>
                <a:ea typeface="+mn-ea"/>
                <a:cs typeface="Times New Roman" panose="02020603050405020304" pitchFamily="18" charset="0"/>
              </a:rPr>
              <a:t>i</a:t>
            </a:r>
            <a:r>
              <a:rPr kumimoji="1" lang="en-US" altLang="zh-CN" i="1" dirty="0" smtClean="0">
                <a:latin typeface="Times New Roman" panose="02020603050405020304" pitchFamily="18" charset="0"/>
                <a:ea typeface="+mn-ea"/>
                <a:cs typeface="Times New Roman" panose="02020603050405020304" pitchFamily="18" charset="0"/>
              </a:rPr>
              <a:t>/2</a:t>
            </a:r>
            <a:r>
              <a:rPr kumimoji="1" lang="en-US" altLang="zh-CN"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zh-CN" altLang="en-US" dirty="0" smtClean="0">
                <a:latin typeface="Times New Roman" panose="02020603050405020304" pitchFamily="18" charset="0"/>
                <a:ea typeface="+mn-ea"/>
                <a:cs typeface="Times New Roman" panose="02020603050405020304" pitchFamily="18" charset="0"/>
              </a:rPr>
              <a:t>；</a:t>
            </a:r>
            <a:endParaRPr kumimoji="1" lang="zh-CN" altLang="en-US" dirty="0">
              <a:latin typeface="Times New Roman" panose="02020603050405020304" pitchFamily="18" charset="0"/>
              <a:ea typeface="+mn-ea"/>
              <a:cs typeface="Times New Roman" panose="02020603050405020304" pitchFamily="18" charset="0"/>
            </a:endParaRPr>
          </a:p>
          <a:p>
            <a:pPr eaLnBrk="1" hangingPunct="1"/>
            <a:r>
              <a:rPr kumimoji="1" lang="zh-CN" altLang="en-US" dirty="0">
                <a:latin typeface="Times New Roman" panose="02020603050405020304" pitchFamily="18" charset="0"/>
                <a:ea typeface="+mn-ea"/>
                <a:cs typeface="Times New Roman" panose="02020603050405020304" pitchFamily="18" charset="0"/>
              </a:rPr>
              <a:t>         </a:t>
            </a:r>
            <a:r>
              <a:rPr kumimoji="1" lang="zh-CN" altLang="en-US" dirty="0">
                <a:solidFill>
                  <a:schemeClr val="accent2"/>
                </a:solidFill>
                <a:latin typeface="Times New Roman" panose="02020603050405020304" pitchFamily="18" charset="0"/>
                <a:ea typeface="+mn-ea"/>
                <a:cs typeface="Times New Roman" panose="02020603050405020304" pitchFamily="18" charset="0"/>
              </a:rPr>
              <a:t>⑵ </a:t>
            </a:r>
            <a:r>
              <a:rPr kumimoji="1" lang="zh-CN" altLang="en-US" dirty="0">
                <a:latin typeface="Times New Roman" panose="02020603050405020304" pitchFamily="18" charset="0"/>
                <a:ea typeface="+mn-ea"/>
                <a:cs typeface="Times New Roman" panose="02020603050405020304" pitchFamily="18" charset="0"/>
              </a:rPr>
              <a:t>如果 </a:t>
            </a:r>
            <a:r>
              <a:rPr kumimoji="1" lang="en-US" altLang="zh-CN" i="1" dirty="0">
                <a:latin typeface="Times New Roman" panose="02020603050405020304" pitchFamily="18" charset="0"/>
                <a:ea typeface="+mn-ea"/>
                <a:cs typeface="Times New Roman" panose="02020603050405020304" pitchFamily="18" charset="0"/>
              </a:rPr>
              <a:t>2i</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n</a:t>
            </a:r>
            <a:r>
              <a:rPr kumimoji="1" lang="zh-CN" altLang="en-US" dirty="0">
                <a:latin typeface="Times New Roman" panose="02020603050405020304" pitchFamily="18" charset="0"/>
                <a:ea typeface="+mn-ea"/>
                <a:cs typeface="Times New Roman" panose="02020603050405020304" pitchFamily="18" charset="0"/>
              </a:rPr>
              <a:t>，则结点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无左孩子结点，否则其左孩子结点是 </a:t>
            </a:r>
            <a:r>
              <a:rPr kumimoji="1" lang="en-US" altLang="zh-CN" i="1" dirty="0">
                <a:latin typeface="Times New Roman" panose="02020603050405020304" pitchFamily="18" charset="0"/>
                <a:ea typeface="+mn-ea"/>
                <a:cs typeface="Times New Roman" panose="02020603050405020304" pitchFamily="18" charset="0"/>
              </a:rPr>
              <a:t>2i</a:t>
            </a:r>
            <a:r>
              <a:rPr kumimoji="1" lang="zh-CN" altLang="en-US" dirty="0">
                <a:latin typeface="Times New Roman" panose="02020603050405020304" pitchFamily="18" charset="0"/>
                <a:ea typeface="+mn-ea"/>
                <a:cs typeface="Times New Roman" panose="02020603050405020304" pitchFamily="18" charset="0"/>
              </a:rPr>
              <a:t>；</a:t>
            </a:r>
          </a:p>
          <a:p>
            <a:pPr eaLnBrk="1" hangingPunct="1"/>
            <a:r>
              <a:rPr kumimoji="1" lang="zh-CN" altLang="en-US" dirty="0">
                <a:latin typeface="Times New Roman" panose="02020603050405020304" pitchFamily="18" charset="0"/>
                <a:ea typeface="+mn-ea"/>
                <a:cs typeface="Times New Roman" panose="02020603050405020304" pitchFamily="18" charset="0"/>
              </a:rPr>
              <a:t>        </a:t>
            </a:r>
            <a:r>
              <a:rPr kumimoji="1" lang="zh-CN" altLang="en-US" dirty="0">
                <a:solidFill>
                  <a:schemeClr val="accent2"/>
                </a:solidFill>
                <a:latin typeface="Times New Roman" panose="02020603050405020304" pitchFamily="18" charset="0"/>
                <a:ea typeface="+mn-ea"/>
                <a:cs typeface="Times New Roman" panose="02020603050405020304" pitchFamily="18" charset="0"/>
              </a:rPr>
              <a:t> ⑶ </a:t>
            </a:r>
            <a:r>
              <a:rPr kumimoji="1" lang="zh-CN" altLang="en-US" dirty="0">
                <a:latin typeface="Times New Roman" panose="02020603050405020304" pitchFamily="18" charset="0"/>
                <a:ea typeface="+mn-ea"/>
                <a:cs typeface="Times New Roman" panose="02020603050405020304" pitchFamily="18" charset="0"/>
              </a:rPr>
              <a:t>如果 </a:t>
            </a:r>
            <a:r>
              <a:rPr kumimoji="1" lang="en-US" altLang="zh-CN" i="1" dirty="0">
                <a:latin typeface="Times New Roman" panose="02020603050405020304" pitchFamily="18" charset="0"/>
                <a:ea typeface="+mn-ea"/>
                <a:cs typeface="Times New Roman" panose="02020603050405020304" pitchFamily="18" charset="0"/>
              </a:rPr>
              <a:t>2i+1</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n</a:t>
            </a:r>
            <a:r>
              <a:rPr kumimoji="1" lang="zh-CN" altLang="en-US" dirty="0">
                <a:latin typeface="Times New Roman" panose="02020603050405020304" pitchFamily="18" charset="0"/>
                <a:ea typeface="+mn-ea"/>
                <a:cs typeface="Times New Roman" panose="02020603050405020304" pitchFamily="18" charset="0"/>
              </a:rPr>
              <a:t>，则结点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无右孩子结点，否则其右孩子结点是 </a:t>
            </a:r>
            <a:r>
              <a:rPr kumimoji="1" lang="en-US" altLang="zh-CN" i="1" dirty="0">
                <a:latin typeface="Times New Roman" panose="02020603050405020304" pitchFamily="18" charset="0"/>
                <a:ea typeface="+mn-ea"/>
                <a:cs typeface="Times New Roman" panose="02020603050405020304" pitchFamily="18" charset="0"/>
              </a:rPr>
              <a:t>2i+1</a:t>
            </a:r>
            <a:r>
              <a:rPr kumimoji="1" lang="zh-CN" altLang="en-US" dirty="0">
                <a:latin typeface="Times New Roman" panose="02020603050405020304" pitchFamily="18" charset="0"/>
                <a:ea typeface="+mn-ea"/>
                <a:cs typeface="Times New Roman" panose="02020603050405020304" pitchFamily="18" charset="0"/>
              </a:rPr>
              <a:t>。</a:t>
            </a:r>
          </a:p>
        </p:txBody>
      </p:sp>
      <p:sp>
        <p:nvSpPr>
          <p:cNvPr id="2" name="文本框 1">
            <a:extLst>
              <a:ext uri="{FF2B5EF4-FFF2-40B4-BE49-F238E27FC236}">
                <a16:creationId xmlns:a16="http://schemas.microsoft.com/office/drawing/2014/main" id="{D9DED5B5-18CD-4CB9-B7DA-384085000771}"/>
              </a:ext>
            </a:extLst>
          </p:cNvPr>
          <p:cNvSpPr txBox="1"/>
          <p:nvPr/>
        </p:nvSpPr>
        <p:spPr>
          <a:xfrm>
            <a:off x="353412" y="764704"/>
            <a:ext cx="3384376" cy="461665"/>
          </a:xfrm>
          <a:prstGeom prst="rect">
            <a:avLst/>
          </a:prstGeom>
          <a:noFill/>
        </p:spPr>
        <p:txBody>
          <a:bodyPr wrap="square" rtlCol="0">
            <a:spAutoFit/>
          </a:bodyPr>
          <a:lstStyle/>
          <a:p>
            <a:pPr algn="l"/>
            <a:r>
              <a:rPr lang="zh-CN" altLang="en-US" sz="2400" b="1" dirty="0">
                <a:solidFill>
                  <a:srgbClr val="0000FF"/>
                </a:solidFill>
                <a:latin typeface="+mn-ea"/>
                <a:ea typeface="+mn-ea"/>
              </a:rPr>
              <a:t>二叉树的性质</a:t>
            </a:r>
          </a:p>
        </p:txBody>
      </p:sp>
    </p:spTree>
    <p:extLst>
      <p:ext uri="{BB962C8B-B14F-4D97-AF65-F5344CB8AC3E}">
        <p14:creationId xmlns:p14="http://schemas.microsoft.com/office/powerpoint/2010/main" val="36680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wipe(up)">
                                      <p:cBhvr>
                                        <p:cTn id="7" dur="500"/>
                                        <p:tgtEl>
                                          <p:spTgt spid="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7">
                                            <p:txEl>
                                              <p:pRg st="2" end="2"/>
                                            </p:txEl>
                                          </p:spTgt>
                                        </p:tgtEl>
                                        <p:attrNameLst>
                                          <p:attrName>style.visibility</p:attrName>
                                        </p:attrNameLst>
                                      </p:cBhvr>
                                      <p:to>
                                        <p:strVal val="visible"/>
                                      </p:to>
                                    </p:set>
                                    <p:animEffect transition="in" filter="wipe(up)">
                                      <p:cBhvr>
                                        <p:cTn id="12" dur="500"/>
                                        <p:tgtEl>
                                          <p:spTgt spid="5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7">
                                            <p:txEl>
                                              <p:pRg st="4" end="4"/>
                                            </p:txEl>
                                          </p:spTgt>
                                        </p:tgtEl>
                                        <p:attrNameLst>
                                          <p:attrName>style.visibility</p:attrName>
                                        </p:attrNameLst>
                                      </p:cBhvr>
                                      <p:to>
                                        <p:strVal val="visible"/>
                                      </p:to>
                                    </p:set>
                                    <p:animEffect transition="in" filter="wipe(up)">
                                      <p:cBhvr>
                                        <p:cTn id="17" dur="500"/>
                                        <p:tgtEl>
                                          <p:spTgt spid="57">
                                            <p:txEl>
                                              <p:pRg st="4" end="4"/>
                                            </p:txEl>
                                          </p:spTgt>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57">
                                            <p:txEl>
                                              <p:pRg st="5" end="5"/>
                                            </p:txEl>
                                          </p:spTgt>
                                        </p:tgtEl>
                                        <p:attrNameLst>
                                          <p:attrName>style.visibility</p:attrName>
                                        </p:attrNameLst>
                                      </p:cBhvr>
                                      <p:to>
                                        <p:strVal val="visible"/>
                                      </p:to>
                                    </p:set>
                                    <p:animEffect transition="in" filter="wipe(up)">
                                      <p:cBhvr>
                                        <p:cTn id="21" dur="500"/>
                                        <p:tgtEl>
                                          <p:spTgt spid="5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7">
                                            <p:txEl>
                                              <p:pRg st="7" end="7"/>
                                            </p:txEl>
                                          </p:spTgt>
                                        </p:tgtEl>
                                        <p:attrNameLst>
                                          <p:attrName>style.visibility</p:attrName>
                                        </p:attrNameLst>
                                      </p:cBhvr>
                                      <p:to>
                                        <p:strVal val="visible"/>
                                      </p:to>
                                    </p:set>
                                    <p:animEffect transition="in" filter="wipe(up)">
                                      <p:cBhvr>
                                        <p:cTn id="26" dur="500"/>
                                        <p:tgtEl>
                                          <p:spTgt spid="57">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7">
                                            <p:txEl>
                                              <p:pRg st="9" end="9"/>
                                            </p:txEl>
                                          </p:spTgt>
                                        </p:tgtEl>
                                        <p:attrNameLst>
                                          <p:attrName>style.visibility</p:attrName>
                                        </p:attrNameLst>
                                      </p:cBhvr>
                                      <p:to>
                                        <p:strVal val="visible"/>
                                      </p:to>
                                    </p:set>
                                    <p:animEffect transition="in" filter="wipe(up)">
                                      <p:cBhvr>
                                        <p:cTn id="31" dur="500"/>
                                        <p:tgtEl>
                                          <p:spTgt spid="57">
                                            <p:txEl>
                                              <p:pRg st="9" end="9"/>
                                            </p:txEl>
                                          </p:spTgt>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57">
                                            <p:txEl>
                                              <p:pRg st="10" end="10"/>
                                            </p:txEl>
                                          </p:spTgt>
                                        </p:tgtEl>
                                        <p:attrNameLst>
                                          <p:attrName>style.visibility</p:attrName>
                                        </p:attrNameLst>
                                      </p:cBhvr>
                                      <p:to>
                                        <p:strVal val="visible"/>
                                      </p:to>
                                    </p:set>
                                    <p:animEffect transition="in" filter="wipe(up)">
                                      <p:cBhvr>
                                        <p:cTn id="35" dur="500"/>
                                        <p:tgtEl>
                                          <p:spTgt spid="57">
                                            <p:txEl>
                                              <p:pRg st="10" end="10"/>
                                            </p:txEl>
                                          </p:spTgt>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57">
                                            <p:txEl>
                                              <p:pRg st="11" end="11"/>
                                            </p:txEl>
                                          </p:spTgt>
                                        </p:tgtEl>
                                        <p:attrNameLst>
                                          <p:attrName>style.visibility</p:attrName>
                                        </p:attrNameLst>
                                      </p:cBhvr>
                                      <p:to>
                                        <p:strVal val="visible"/>
                                      </p:to>
                                    </p:set>
                                    <p:animEffect transition="in" filter="wipe(up)">
                                      <p:cBhvr>
                                        <p:cTn id="39" dur="500"/>
                                        <p:tgtEl>
                                          <p:spTgt spid="57">
                                            <p:txEl>
                                              <p:pRg st="11" end="11"/>
                                            </p:txEl>
                                          </p:spTgt>
                                        </p:tgtEl>
                                      </p:cBhvr>
                                    </p:animEffect>
                                  </p:childTnLst>
                                </p:cTn>
                              </p:par>
                            </p:childTnLst>
                          </p:cTn>
                        </p:par>
                        <p:par>
                          <p:cTn id="40" fill="hold">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57">
                                            <p:txEl>
                                              <p:pRg st="12" end="12"/>
                                            </p:txEl>
                                          </p:spTgt>
                                        </p:tgtEl>
                                        <p:attrNameLst>
                                          <p:attrName>style.visibility</p:attrName>
                                        </p:attrNameLst>
                                      </p:cBhvr>
                                      <p:to>
                                        <p:strVal val="visible"/>
                                      </p:to>
                                    </p:set>
                                    <p:animEffect transition="in" filter="wipe(up)">
                                      <p:cBhvr>
                                        <p:cTn id="43" dur="500"/>
                                        <p:tgtEl>
                                          <p:spTgt spid="57">
                                            <p:txEl>
                                              <p:pRg st="12" end="12"/>
                                            </p:txEl>
                                          </p:spTgt>
                                        </p:tgtEl>
                                      </p:cBhvr>
                                    </p:animEffect>
                                  </p:childTnLst>
                                </p:cTn>
                              </p:par>
                            </p:childTnLst>
                          </p:cTn>
                        </p:par>
                        <p:par>
                          <p:cTn id="44" fill="hold">
                            <p:stCondLst>
                              <p:cond delay="2000"/>
                            </p:stCondLst>
                            <p:childTnLst>
                              <p:par>
                                <p:cTn id="45" presetID="22" presetClass="entr" presetSubtype="1" fill="hold" grpId="0" nodeType="afterEffect">
                                  <p:stCondLst>
                                    <p:cond delay="0"/>
                                  </p:stCondLst>
                                  <p:childTnLst>
                                    <p:set>
                                      <p:cBhvr>
                                        <p:cTn id="46" dur="1" fill="hold">
                                          <p:stCondLst>
                                            <p:cond delay="0"/>
                                          </p:stCondLst>
                                        </p:cTn>
                                        <p:tgtEl>
                                          <p:spTgt spid="57">
                                            <p:txEl>
                                              <p:pRg st="13" end="13"/>
                                            </p:txEl>
                                          </p:spTgt>
                                        </p:tgtEl>
                                        <p:attrNameLst>
                                          <p:attrName>style.visibility</p:attrName>
                                        </p:attrNameLst>
                                      </p:cBhvr>
                                      <p:to>
                                        <p:strVal val="visible"/>
                                      </p:to>
                                    </p:set>
                                    <p:animEffect transition="in" filter="wipe(up)">
                                      <p:cBhvr>
                                        <p:cTn id="47" dur="500"/>
                                        <p:tgtEl>
                                          <p:spTgt spid="5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1026">
            <a:extLst>
              <a:ext uri="{FF2B5EF4-FFF2-40B4-BE49-F238E27FC236}">
                <a16:creationId xmlns:a16="http://schemas.microsoft.com/office/drawing/2014/main" id="{C477E286-D0FD-4FA4-B9F8-F26BB0DFC59B}"/>
              </a:ext>
            </a:extLst>
          </p:cNvPr>
          <p:cNvSpPr txBox="1">
            <a:spLocks noChangeArrowheads="1"/>
          </p:cNvSpPr>
          <p:nvPr/>
        </p:nvSpPr>
        <p:spPr bwMode="auto">
          <a:xfrm>
            <a:off x="366713" y="704901"/>
            <a:ext cx="39036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C00000"/>
                </a:solidFill>
                <a:ea typeface="+mn-ea"/>
                <a:cs typeface="Times New Roman" panose="02020603050405020304" pitchFamily="18" charset="0"/>
              </a:rPr>
              <a:t>二叉树的存储结构</a:t>
            </a:r>
          </a:p>
        </p:txBody>
      </p:sp>
      <p:sp>
        <p:nvSpPr>
          <p:cNvPr id="60" name="Text Box 1027">
            <a:extLst>
              <a:ext uri="{FF2B5EF4-FFF2-40B4-BE49-F238E27FC236}">
                <a16:creationId xmlns:a16="http://schemas.microsoft.com/office/drawing/2014/main" id="{000F52E0-8DE2-478D-BA3D-22A7F184ACA9}"/>
              </a:ext>
            </a:extLst>
          </p:cNvPr>
          <p:cNvSpPr txBox="1">
            <a:spLocks noChangeArrowheads="1"/>
          </p:cNvSpPr>
          <p:nvPr/>
        </p:nvSpPr>
        <p:spPr bwMode="auto">
          <a:xfrm>
            <a:off x="366713" y="1192099"/>
            <a:ext cx="1560340" cy="428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20000"/>
              </a:lnSpc>
              <a:buFont typeface="Wingdings" panose="05000000000000000000" pitchFamily="2" charset="2"/>
              <a:buChar char="n"/>
            </a:pPr>
            <a:r>
              <a:rPr lang="zh-CN" altLang="en-US" sz="2000" b="1" dirty="0">
                <a:solidFill>
                  <a:srgbClr val="0000FF"/>
                </a:solidFill>
                <a:ea typeface="+mn-ea"/>
                <a:cs typeface="Times New Roman" panose="02020603050405020304" pitchFamily="18" charset="0"/>
              </a:rPr>
              <a:t>顺序存储</a:t>
            </a:r>
          </a:p>
        </p:txBody>
      </p:sp>
      <p:sp>
        <p:nvSpPr>
          <p:cNvPr id="61" name="Text Box 1058">
            <a:extLst>
              <a:ext uri="{FF2B5EF4-FFF2-40B4-BE49-F238E27FC236}">
                <a16:creationId xmlns:a16="http://schemas.microsoft.com/office/drawing/2014/main" id="{23338A05-6015-4A43-B739-E251D5E0CCA4}"/>
              </a:ext>
            </a:extLst>
          </p:cNvPr>
          <p:cNvSpPr txBox="1">
            <a:spLocks noChangeArrowheads="1"/>
          </p:cNvSpPr>
          <p:nvPr/>
        </p:nvSpPr>
        <p:spPr bwMode="auto">
          <a:xfrm>
            <a:off x="590916" y="1636898"/>
            <a:ext cx="8255396"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ea typeface="+mn-ea"/>
                <a:cs typeface="Times New Roman" panose="02020603050405020304" pitchFamily="18" charset="0"/>
              </a:rPr>
              <a:t>根据性质</a:t>
            </a:r>
            <a:r>
              <a:rPr lang="en-US" altLang="zh-CN" sz="2000" dirty="0">
                <a:ea typeface="+mn-ea"/>
                <a:cs typeface="Times New Roman" panose="02020603050405020304" pitchFamily="18" charset="0"/>
              </a:rPr>
              <a:t>5</a:t>
            </a:r>
            <a:r>
              <a:rPr lang="zh-CN" altLang="en-US" sz="2000" dirty="0">
                <a:ea typeface="+mn-ea"/>
                <a:cs typeface="Times New Roman" panose="02020603050405020304" pitchFamily="18" charset="0"/>
              </a:rPr>
              <a:t>，如已知某结点的层序编号</a:t>
            </a:r>
            <a:r>
              <a:rPr lang="en-US" altLang="zh-CN" sz="2000" dirty="0" err="1">
                <a:ea typeface="+mn-ea"/>
                <a:cs typeface="Times New Roman" panose="02020603050405020304" pitchFamily="18" charset="0"/>
              </a:rPr>
              <a:t>i</a:t>
            </a:r>
            <a:r>
              <a:rPr lang="en-US" altLang="zh-CN" sz="2000" dirty="0">
                <a:ea typeface="+mn-ea"/>
                <a:cs typeface="Times New Roman" panose="02020603050405020304" pitchFamily="18" charset="0"/>
              </a:rPr>
              <a:t>,</a:t>
            </a:r>
            <a:r>
              <a:rPr lang="zh-CN" altLang="en-US" sz="2000" dirty="0">
                <a:ea typeface="+mn-ea"/>
                <a:cs typeface="Times New Roman" panose="02020603050405020304" pitchFamily="18" charset="0"/>
              </a:rPr>
              <a:t>则可求得该结点的双亲结点、左孩子结点和右孩子结点。</a:t>
            </a:r>
          </a:p>
        </p:txBody>
      </p:sp>
      <p:grpSp>
        <p:nvGrpSpPr>
          <p:cNvPr id="62" name="Group 1111">
            <a:extLst>
              <a:ext uri="{FF2B5EF4-FFF2-40B4-BE49-F238E27FC236}">
                <a16:creationId xmlns:a16="http://schemas.microsoft.com/office/drawing/2014/main" id="{57E1CC80-7C62-4A4F-B4E7-E1B08AB4B5B6}"/>
              </a:ext>
            </a:extLst>
          </p:cNvPr>
          <p:cNvGrpSpPr>
            <a:grpSpLocks/>
          </p:cNvGrpSpPr>
          <p:nvPr/>
        </p:nvGrpSpPr>
        <p:grpSpPr bwMode="auto">
          <a:xfrm>
            <a:off x="6534912" y="2582704"/>
            <a:ext cx="1739900" cy="1676400"/>
            <a:chOff x="4184" y="1200"/>
            <a:chExt cx="1096" cy="1056"/>
          </a:xfrm>
        </p:grpSpPr>
        <p:sp>
          <p:nvSpPr>
            <p:cNvPr id="63" name="Oval 1112">
              <a:extLst>
                <a:ext uri="{FF2B5EF4-FFF2-40B4-BE49-F238E27FC236}">
                  <a16:creationId xmlns:a16="http://schemas.microsoft.com/office/drawing/2014/main" id="{6AEBBDFC-25E9-4FE1-8428-73CD579ED49B}"/>
                </a:ext>
              </a:extLst>
            </p:cNvPr>
            <p:cNvSpPr>
              <a:spLocks noChangeArrowheads="1"/>
            </p:cNvSpPr>
            <p:nvPr/>
          </p:nvSpPr>
          <p:spPr bwMode="auto">
            <a:xfrm>
              <a:off x="4712" y="12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A</a:t>
              </a:r>
            </a:p>
          </p:txBody>
        </p:sp>
        <p:sp>
          <p:nvSpPr>
            <p:cNvPr id="64" name="Oval 1113">
              <a:extLst>
                <a:ext uri="{FF2B5EF4-FFF2-40B4-BE49-F238E27FC236}">
                  <a16:creationId xmlns:a16="http://schemas.microsoft.com/office/drawing/2014/main" id="{F30F3588-F26E-425C-9E01-EACA6AFFBA43}"/>
                </a:ext>
              </a:extLst>
            </p:cNvPr>
            <p:cNvSpPr>
              <a:spLocks noChangeArrowheads="1"/>
            </p:cNvSpPr>
            <p:nvPr/>
          </p:nvSpPr>
          <p:spPr bwMode="auto">
            <a:xfrm>
              <a:off x="4509" y="14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ea typeface="+mn-ea"/>
                  <a:cs typeface="Times New Roman" panose="02020603050405020304" pitchFamily="18" charset="0"/>
                </a:rPr>
                <a:t>B</a:t>
              </a:r>
            </a:p>
          </p:txBody>
        </p:sp>
        <p:sp>
          <p:nvSpPr>
            <p:cNvPr id="65" name="Oval 1114">
              <a:extLst>
                <a:ext uri="{FF2B5EF4-FFF2-40B4-BE49-F238E27FC236}">
                  <a16:creationId xmlns:a16="http://schemas.microsoft.com/office/drawing/2014/main" id="{D65B2ABD-1775-484B-8BFE-597861D8E8BF}"/>
                </a:ext>
              </a:extLst>
            </p:cNvPr>
            <p:cNvSpPr>
              <a:spLocks noChangeArrowheads="1"/>
            </p:cNvSpPr>
            <p:nvPr/>
          </p:nvSpPr>
          <p:spPr bwMode="auto">
            <a:xfrm>
              <a:off x="4896" y="14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dirty="0">
                  <a:ea typeface="+mn-ea"/>
                  <a:cs typeface="Times New Roman" panose="02020603050405020304" pitchFamily="18" charset="0"/>
                </a:rPr>
                <a:t>C</a:t>
              </a:r>
            </a:p>
          </p:txBody>
        </p:sp>
        <p:sp>
          <p:nvSpPr>
            <p:cNvPr id="66" name="Oval 1115">
              <a:extLst>
                <a:ext uri="{FF2B5EF4-FFF2-40B4-BE49-F238E27FC236}">
                  <a16:creationId xmlns:a16="http://schemas.microsoft.com/office/drawing/2014/main" id="{A873F2FC-ABC8-467C-B40A-31E3523144D6}"/>
                </a:ext>
              </a:extLst>
            </p:cNvPr>
            <p:cNvSpPr>
              <a:spLocks noChangeArrowheads="1"/>
            </p:cNvSpPr>
            <p:nvPr/>
          </p:nvSpPr>
          <p:spPr bwMode="auto">
            <a:xfrm>
              <a:off x="4328"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ea typeface="+mn-ea"/>
                  <a:cs typeface="Times New Roman" panose="02020603050405020304" pitchFamily="18" charset="0"/>
                </a:rPr>
                <a:t>D</a:t>
              </a:r>
            </a:p>
          </p:txBody>
        </p:sp>
        <p:sp>
          <p:nvSpPr>
            <p:cNvPr id="67" name="Oval 1116">
              <a:extLst>
                <a:ext uri="{FF2B5EF4-FFF2-40B4-BE49-F238E27FC236}">
                  <a16:creationId xmlns:a16="http://schemas.microsoft.com/office/drawing/2014/main" id="{C490B2CE-0E7F-4A39-BE49-1618F0F3F925}"/>
                </a:ext>
              </a:extLst>
            </p:cNvPr>
            <p:cNvSpPr>
              <a:spLocks noChangeArrowheads="1"/>
            </p:cNvSpPr>
            <p:nvPr/>
          </p:nvSpPr>
          <p:spPr bwMode="auto">
            <a:xfrm>
              <a:off x="4656"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ea typeface="+mn-ea"/>
                  <a:cs typeface="Times New Roman" panose="02020603050405020304" pitchFamily="18" charset="0"/>
                </a:rPr>
                <a:t>E</a:t>
              </a:r>
            </a:p>
          </p:txBody>
        </p:sp>
        <p:sp>
          <p:nvSpPr>
            <p:cNvPr id="68" name="Oval 1117">
              <a:extLst>
                <a:ext uri="{FF2B5EF4-FFF2-40B4-BE49-F238E27FC236}">
                  <a16:creationId xmlns:a16="http://schemas.microsoft.com/office/drawing/2014/main" id="{A5B8B72D-589C-4892-96CE-4B5F3CBBE7B1}"/>
                </a:ext>
              </a:extLst>
            </p:cNvPr>
            <p:cNvSpPr>
              <a:spLocks noChangeArrowheads="1"/>
            </p:cNvSpPr>
            <p:nvPr/>
          </p:nvSpPr>
          <p:spPr bwMode="auto">
            <a:xfrm>
              <a:off x="4848"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F</a:t>
              </a:r>
            </a:p>
          </p:txBody>
        </p:sp>
        <p:sp>
          <p:nvSpPr>
            <p:cNvPr id="69" name="Oval 1118">
              <a:extLst>
                <a:ext uri="{FF2B5EF4-FFF2-40B4-BE49-F238E27FC236}">
                  <a16:creationId xmlns:a16="http://schemas.microsoft.com/office/drawing/2014/main" id="{688CA5C5-EC2B-476C-97B5-FF8E39F39205}"/>
                </a:ext>
              </a:extLst>
            </p:cNvPr>
            <p:cNvSpPr>
              <a:spLocks noChangeArrowheads="1"/>
            </p:cNvSpPr>
            <p:nvPr/>
          </p:nvSpPr>
          <p:spPr bwMode="auto">
            <a:xfrm>
              <a:off x="5144" y="17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G</a:t>
              </a:r>
            </a:p>
          </p:txBody>
        </p:sp>
        <p:sp>
          <p:nvSpPr>
            <p:cNvPr id="70" name="Oval 1119">
              <a:extLst>
                <a:ext uri="{FF2B5EF4-FFF2-40B4-BE49-F238E27FC236}">
                  <a16:creationId xmlns:a16="http://schemas.microsoft.com/office/drawing/2014/main" id="{0056BCAF-7B81-4D32-840D-220750062F8E}"/>
                </a:ext>
              </a:extLst>
            </p:cNvPr>
            <p:cNvSpPr>
              <a:spLocks noChangeArrowheads="1"/>
            </p:cNvSpPr>
            <p:nvPr/>
          </p:nvSpPr>
          <p:spPr bwMode="auto">
            <a:xfrm>
              <a:off x="4416"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I</a:t>
              </a:r>
            </a:p>
          </p:txBody>
        </p:sp>
        <p:sp>
          <p:nvSpPr>
            <p:cNvPr id="71" name="Oval 1120">
              <a:extLst>
                <a:ext uri="{FF2B5EF4-FFF2-40B4-BE49-F238E27FC236}">
                  <a16:creationId xmlns:a16="http://schemas.microsoft.com/office/drawing/2014/main" id="{A49041B9-8801-4436-ABDE-701143BAD156}"/>
                </a:ext>
              </a:extLst>
            </p:cNvPr>
            <p:cNvSpPr>
              <a:spLocks noChangeArrowheads="1"/>
            </p:cNvSpPr>
            <p:nvPr/>
          </p:nvSpPr>
          <p:spPr bwMode="auto">
            <a:xfrm>
              <a:off x="4184"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H</a:t>
              </a:r>
            </a:p>
          </p:txBody>
        </p:sp>
        <p:sp>
          <p:nvSpPr>
            <p:cNvPr id="72" name="Line 1121">
              <a:extLst>
                <a:ext uri="{FF2B5EF4-FFF2-40B4-BE49-F238E27FC236}">
                  <a16:creationId xmlns:a16="http://schemas.microsoft.com/office/drawing/2014/main" id="{FF40EC50-DA1D-4F99-A5E2-F42FAB606C1E}"/>
                </a:ext>
              </a:extLst>
            </p:cNvPr>
            <p:cNvSpPr>
              <a:spLocks noChangeShapeType="1"/>
            </p:cNvSpPr>
            <p:nvPr/>
          </p:nvSpPr>
          <p:spPr bwMode="auto">
            <a:xfrm flipH="1">
              <a:off x="4608" y="134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3" name="Line 1122">
              <a:extLst>
                <a:ext uri="{FF2B5EF4-FFF2-40B4-BE49-F238E27FC236}">
                  <a16:creationId xmlns:a16="http://schemas.microsoft.com/office/drawing/2014/main" id="{576BD96C-CD8E-4B3B-B024-61F5F1BBC57D}"/>
                </a:ext>
              </a:extLst>
            </p:cNvPr>
            <p:cNvSpPr>
              <a:spLocks noChangeShapeType="1"/>
            </p:cNvSpPr>
            <p:nvPr/>
          </p:nvSpPr>
          <p:spPr bwMode="auto">
            <a:xfrm>
              <a:off x="4800" y="134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4" name="Line 1123">
              <a:extLst>
                <a:ext uri="{FF2B5EF4-FFF2-40B4-BE49-F238E27FC236}">
                  <a16:creationId xmlns:a16="http://schemas.microsoft.com/office/drawing/2014/main" id="{43360C8B-71D0-48CD-B275-4A190C74AB52}"/>
                </a:ext>
              </a:extLst>
            </p:cNvPr>
            <p:cNvSpPr>
              <a:spLocks noChangeShapeType="1"/>
            </p:cNvSpPr>
            <p:nvPr/>
          </p:nvSpPr>
          <p:spPr bwMode="auto">
            <a:xfrm flipH="1">
              <a:off x="4416" y="158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5" name="Line 1124">
              <a:extLst>
                <a:ext uri="{FF2B5EF4-FFF2-40B4-BE49-F238E27FC236}">
                  <a16:creationId xmlns:a16="http://schemas.microsoft.com/office/drawing/2014/main" id="{52E3ADB1-CBF5-4FD5-BD4B-212833BA4463}"/>
                </a:ext>
              </a:extLst>
            </p:cNvPr>
            <p:cNvSpPr>
              <a:spLocks noChangeShapeType="1"/>
            </p:cNvSpPr>
            <p:nvPr/>
          </p:nvSpPr>
          <p:spPr bwMode="auto">
            <a:xfrm>
              <a:off x="4608" y="158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6" name="Line 1125">
              <a:extLst>
                <a:ext uri="{FF2B5EF4-FFF2-40B4-BE49-F238E27FC236}">
                  <a16:creationId xmlns:a16="http://schemas.microsoft.com/office/drawing/2014/main" id="{BDC13EFF-EDD4-4CB2-9A51-303613C1F7BD}"/>
                </a:ext>
              </a:extLst>
            </p:cNvPr>
            <p:cNvSpPr>
              <a:spLocks noChangeShapeType="1"/>
            </p:cNvSpPr>
            <p:nvPr/>
          </p:nvSpPr>
          <p:spPr bwMode="auto">
            <a:xfrm flipH="1">
              <a:off x="4896" y="1584"/>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7" name="Line 1126">
              <a:extLst>
                <a:ext uri="{FF2B5EF4-FFF2-40B4-BE49-F238E27FC236}">
                  <a16:creationId xmlns:a16="http://schemas.microsoft.com/office/drawing/2014/main" id="{98BC39BB-56D7-4657-BCFA-7BD4E488EC12}"/>
                </a:ext>
              </a:extLst>
            </p:cNvPr>
            <p:cNvSpPr>
              <a:spLocks noChangeShapeType="1"/>
            </p:cNvSpPr>
            <p:nvPr/>
          </p:nvSpPr>
          <p:spPr bwMode="auto">
            <a:xfrm>
              <a:off x="4992" y="158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8" name="Line 1127">
              <a:extLst>
                <a:ext uri="{FF2B5EF4-FFF2-40B4-BE49-F238E27FC236}">
                  <a16:creationId xmlns:a16="http://schemas.microsoft.com/office/drawing/2014/main" id="{C885EED2-E9E0-464D-85AB-F640DDE4C748}"/>
                </a:ext>
              </a:extLst>
            </p:cNvPr>
            <p:cNvSpPr>
              <a:spLocks noChangeShapeType="1"/>
            </p:cNvSpPr>
            <p:nvPr/>
          </p:nvSpPr>
          <p:spPr bwMode="auto">
            <a:xfrm flipH="1">
              <a:off x="4272" y="192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9" name="Line 1128">
              <a:extLst>
                <a:ext uri="{FF2B5EF4-FFF2-40B4-BE49-F238E27FC236}">
                  <a16:creationId xmlns:a16="http://schemas.microsoft.com/office/drawing/2014/main" id="{2A0BF5BE-5AC7-4029-9C44-38BA6AB3591A}"/>
                </a:ext>
              </a:extLst>
            </p:cNvPr>
            <p:cNvSpPr>
              <a:spLocks noChangeShapeType="1"/>
            </p:cNvSpPr>
            <p:nvPr/>
          </p:nvSpPr>
          <p:spPr bwMode="auto">
            <a:xfrm>
              <a:off x="4416" y="1920"/>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80" name="Oval 1129">
              <a:extLst>
                <a:ext uri="{FF2B5EF4-FFF2-40B4-BE49-F238E27FC236}">
                  <a16:creationId xmlns:a16="http://schemas.microsoft.com/office/drawing/2014/main" id="{337DD82C-CE2E-4F69-95CF-2A02667B1AA3}"/>
                </a:ext>
              </a:extLst>
            </p:cNvPr>
            <p:cNvSpPr>
              <a:spLocks noChangeArrowheads="1"/>
            </p:cNvSpPr>
            <p:nvPr/>
          </p:nvSpPr>
          <p:spPr bwMode="auto">
            <a:xfrm>
              <a:off x="4568"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J</a:t>
              </a:r>
            </a:p>
          </p:txBody>
        </p:sp>
        <p:sp>
          <p:nvSpPr>
            <p:cNvPr id="81" name="Line 1130">
              <a:extLst>
                <a:ext uri="{FF2B5EF4-FFF2-40B4-BE49-F238E27FC236}">
                  <a16:creationId xmlns:a16="http://schemas.microsoft.com/office/drawing/2014/main" id="{17265255-97CA-4651-8A5B-A39E56076CFB}"/>
                </a:ext>
              </a:extLst>
            </p:cNvPr>
            <p:cNvSpPr>
              <a:spLocks noChangeShapeType="1"/>
            </p:cNvSpPr>
            <p:nvPr/>
          </p:nvSpPr>
          <p:spPr bwMode="auto">
            <a:xfrm flipH="1">
              <a:off x="4656" y="192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grpSp>
      <p:grpSp>
        <p:nvGrpSpPr>
          <p:cNvPr id="82" name="Group 1134">
            <a:extLst>
              <a:ext uri="{FF2B5EF4-FFF2-40B4-BE49-F238E27FC236}">
                <a16:creationId xmlns:a16="http://schemas.microsoft.com/office/drawing/2014/main" id="{D51B6E3E-93CC-48F6-B0D0-8D3ADC8EF3AF}"/>
              </a:ext>
            </a:extLst>
          </p:cNvPr>
          <p:cNvGrpSpPr>
            <a:grpSpLocks/>
          </p:cNvGrpSpPr>
          <p:nvPr/>
        </p:nvGrpSpPr>
        <p:grpSpPr bwMode="auto">
          <a:xfrm>
            <a:off x="1260248" y="3567037"/>
            <a:ext cx="3848100" cy="798513"/>
            <a:chOff x="2448" y="624"/>
            <a:chExt cx="2424" cy="503"/>
          </a:xfrm>
        </p:grpSpPr>
        <p:sp>
          <p:nvSpPr>
            <p:cNvPr id="83" name="Text Box 1049">
              <a:extLst>
                <a:ext uri="{FF2B5EF4-FFF2-40B4-BE49-F238E27FC236}">
                  <a16:creationId xmlns:a16="http://schemas.microsoft.com/office/drawing/2014/main" id="{786537E9-29CF-4AB0-9A23-15D377FA2E3B}"/>
                </a:ext>
              </a:extLst>
            </p:cNvPr>
            <p:cNvSpPr txBox="1">
              <a:spLocks noChangeArrowheads="1"/>
            </p:cNvSpPr>
            <p:nvPr/>
          </p:nvSpPr>
          <p:spPr bwMode="auto">
            <a:xfrm>
              <a:off x="244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ea typeface="+mn-ea"/>
                  <a:cs typeface="Times New Roman" panose="02020603050405020304" pitchFamily="18" charset="0"/>
                </a:rPr>
                <a:t>A</a:t>
              </a:r>
            </a:p>
          </p:txBody>
        </p:sp>
        <p:sp>
          <p:nvSpPr>
            <p:cNvPr id="84" name="Text Box 1050">
              <a:extLst>
                <a:ext uri="{FF2B5EF4-FFF2-40B4-BE49-F238E27FC236}">
                  <a16:creationId xmlns:a16="http://schemas.microsoft.com/office/drawing/2014/main" id="{8D13DB69-2D17-4AE4-9C09-BF2B7E234FA1}"/>
                </a:ext>
              </a:extLst>
            </p:cNvPr>
            <p:cNvSpPr txBox="1">
              <a:spLocks noChangeArrowheads="1"/>
            </p:cNvSpPr>
            <p:nvPr/>
          </p:nvSpPr>
          <p:spPr bwMode="auto">
            <a:xfrm>
              <a:off x="268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B</a:t>
              </a:r>
            </a:p>
          </p:txBody>
        </p:sp>
        <p:sp>
          <p:nvSpPr>
            <p:cNvPr id="85" name="Text Box 1051">
              <a:extLst>
                <a:ext uri="{FF2B5EF4-FFF2-40B4-BE49-F238E27FC236}">
                  <a16:creationId xmlns:a16="http://schemas.microsoft.com/office/drawing/2014/main" id="{F68548EC-43B0-483C-B8F6-ECF42FAB88F3}"/>
                </a:ext>
              </a:extLst>
            </p:cNvPr>
            <p:cNvSpPr txBox="1">
              <a:spLocks noChangeArrowheads="1"/>
            </p:cNvSpPr>
            <p:nvPr/>
          </p:nvSpPr>
          <p:spPr bwMode="auto">
            <a:xfrm>
              <a:off x="292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C</a:t>
              </a:r>
            </a:p>
          </p:txBody>
        </p:sp>
        <p:sp>
          <p:nvSpPr>
            <p:cNvPr id="86" name="Text Box 1052">
              <a:extLst>
                <a:ext uri="{FF2B5EF4-FFF2-40B4-BE49-F238E27FC236}">
                  <a16:creationId xmlns:a16="http://schemas.microsoft.com/office/drawing/2014/main" id="{E241421D-6B14-4811-B427-C907FDF9999B}"/>
                </a:ext>
              </a:extLst>
            </p:cNvPr>
            <p:cNvSpPr txBox="1">
              <a:spLocks noChangeArrowheads="1"/>
            </p:cNvSpPr>
            <p:nvPr/>
          </p:nvSpPr>
          <p:spPr bwMode="auto">
            <a:xfrm>
              <a:off x="316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D</a:t>
              </a:r>
            </a:p>
          </p:txBody>
        </p:sp>
        <p:sp>
          <p:nvSpPr>
            <p:cNvPr id="87" name="Text Box 1053">
              <a:extLst>
                <a:ext uri="{FF2B5EF4-FFF2-40B4-BE49-F238E27FC236}">
                  <a16:creationId xmlns:a16="http://schemas.microsoft.com/office/drawing/2014/main" id="{4A5DDB11-F661-43BE-8E0C-80CF13EDE17D}"/>
                </a:ext>
              </a:extLst>
            </p:cNvPr>
            <p:cNvSpPr txBox="1">
              <a:spLocks noChangeArrowheads="1"/>
            </p:cNvSpPr>
            <p:nvPr/>
          </p:nvSpPr>
          <p:spPr bwMode="auto">
            <a:xfrm>
              <a:off x="340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E</a:t>
              </a:r>
            </a:p>
          </p:txBody>
        </p:sp>
        <p:sp>
          <p:nvSpPr>
            <p:cNvPr id="88" name="Text Box 1054">
              <a:extLst>
                <a:ext uri="{FF2B5EF4-FFF2-40B4-BE49-F238E27FC236}">
                  <a16:creationId xmlns:a16="http://schemas.microsoft.com/office/drawing/2014/main" id="{FFAE8858-12C9-4CB5-8CD5-D144990D0656}"/>
                </a:ext>
              </a:extLst>
            </p:cNvPr>
            <p:cNvSpPr txBox="1">
              <a:spLocks noChangeArrowheads="1"/>
            </p:cNvSpPr>
            <p:nvPr/>
          </p:nvSpPr>
          <p:spPr bwMode="auto">
            <a:xfrm>
              <a:off x="364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F</a:t>
              </a:r>
            </a:p>
          </p:txBody>
        </p:sp>
        <p:sp>
          <p:nvSpPr>
            <p:cNvPr id="89" name="Text Box 1055">
              <a:extLst>
                <a:ext uri="{FF2B5EF4-FFF2-40B4-BE49-F238E27FC236}">
                  <a16:creationId xmlns:a16="http://schemas.microsoft.com/office/drawing/2014/main" id="{88C29043-E4DA-45C4-9931-590FA158B0AA}"/>
                </a:ext>
              </a:extLst>
            </p:cNvPr>
            <p:cNvSpPr txBox="1">
              <a:spLocks noChangeArrowheads="1"/>
            </p:cNvSpPr>
            <p:nvPr/>
          </p:nvSpPr>
          <p:spPr bwMode="auto">
            <a:xfrm>
              <a:off x="388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G</a:t>
              </a:r>
            </a:p>
          </p:txBody>
        </p:sp>
        <p:sp>
          <p:nvSpPr>
            <p:cNvPr id="90" name="Text Box 1056">
              <a:extLst>
                <a:ext uri="{FF2B5EF4-FFF2-40B4-BE49-F238E27FC236}">
                  <a16:creationId xmlns:a16="http://schemas.microsoft.com/office/drawing/2014/main" id="{C35093E6-ABE8-46C6-A831-948542B32CD8}"/>
                </a:ext>
              </a:extLst>
            </p:cNvPr>
            <p:cNvSpPr txBox="1">
              <a:spLocks noChangeArrowheads="1"/>
            </p:cNvSpPr>
            <p:nvPr/>
          </p:nvSpPr>
          <p:spPr bwMode="auto">
            <a:xfrm>
              <a:off x="2496" y="912"/>
              <a:ext cx="2376"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dirty="0">
                  <a:ea typeface="+mn-ea"/>
                  <a:cs typeface="Times New Roman" panose="02020603050405020304" pitchFamily="18" charset="0"/>
                </a:rPr>
                <a:t>1     2      3     4      5     6      7     8      9    10</a:t>
              </a:r>
            </a:p>
          </p:txBody>
        </p:sp>
        <p:sp>
          <p:nvSpPr>
            <p:cNvPr id="91" name="Text Box 1131">
              <a:extLst>
                <a:ext uri="{FF2B5EF4-FFF2-40B4-BE49-F238E27FC236}">
                  <a16:creationId xmlns:a16="http://schemas.microsoft.com/office/drawing/2014/main" id="{59992AE5-F93D-4312-A0DE-DA476150B948}"/>
                </a:ext>
              </a:extLst>
            </p:cNvPr>
            <p:cNvSpPr txBox="1">
              <a:spLocks noChangeArrowheads="1"/>
            </p:cNvSpPr>
            <p:nvPr/>
          </p:nvSpPr>
          <p:spPr bwMode="auto">
            <a:xfrm>
              <a:off x="412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H</a:t>
              </a:r>
            </a:p>
          </p:txBody>
        </p:sp>
        <p:sp>
          <p:nvSpPr>
            <p:cNvPr id="92" name="Text Box 1132">
              <a:extLst>
                <a:ext uri="{FF2B5EF4-FFF2-40B4-BE49-F238E27FC236}">
                  <a16:creationId xmlns:a16="http://schemas.microsoft.com/office/drawing/2014/main" id="{CD5A0CCE-C308-4D88-83B6-22143A4991CC}"/>
                </a:ext>
              </a:extLst>
            </p:cNvPr>
            <p:cNvSpPr txBox="1">
              <a:spLocks noChangeArrowheads="1"/>
            </p:cNvSpPr>
            <p:nvPr/>
          </p:nvSpPr>
          <p:spPr bwMode="auto">
            <a:xfrm>
              <a:off x="436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I</a:t>
              </a:r>
            </a:p>
          </p:txBody>
        </p:sp>
        <p:sp>
          <p:nvSpPr>
            <p:cNvPr id="93" name="Text Box 1133">
              <a:extLst>
                <a:ext uri="{FF2B5EF4-FFF2-40B4-BE49-F238E27FC236}">
                  <a16:creationId xmlns:a16="http://schemas.microsoft.com/office/drawing/2014/main" id="{361AB473-771D-454F-8256-58DC018642FA}"/>
                </a:ext>
              </a:extLst>
            </p:cNvPr>
            <p:cNvSpPr txBox="1">
              <a:spLocks noChangeArrowheads="1"/>
            </p:cNvSpPr>
            <p:nvPr/>
          </p:nvSpPr>
          <p:spPr bwMode="auto">
            <a:xfrm>
              <a:off x="460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J</a:t>
              </a:r>
            </a:p>
          </p:txBody>
        </p:sp>
      </p:grpSp>
      <p:sp>
        <p:nvSpPr>
          <p:cNvPr id="94" name="Text Box 1135">
            <a:extLst>
              <a:ext uri="{FF2B5EF4-FFF2-40B4-BE49-F238E27FC236}">
                <a16:creationId xmlns:a16="http://schemas.microsoft.com/office/drawing/2014/main" id="{196B40AB-E8EC-499A-BAFD-7C7E2289C453}"/>
              </a:ext>
            </a:extLst>
          </p:cNvPr>
          <p:cNvSpPr txBox="1">
            <a:spLocks noChangeArrowheads="1"/>
          </p:cNvSpPr>
          <p:nvPr/>
        </p:nvSpPr>
        <p:spPr bwMode="auto">
          <a:xfrm>
            <a:off x="1137250" y="2710837"/>
            <a:ext cx="5016662"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ea typeface="+mn-ea"/>
                <a:cs typeface="Times New Roman" panose="02020603050405020304" pitchFamily="18" charset="0"/>
              </a:rPr>
              <a:t>采用一维数组，按层序顺序依次存储二叉树</a:t>
            </a:r>
            <a:endParaRPr lang="en-US" altLang="zh-CN" sz="2000" dirty="0">
              <a:ea typeface="+mn-ea"/>
              <a:cs typeface="Times New Roman" panose="02020603050405020304" pitchFamily="18" charset="0"/>
            </a:endParaRPr>
          </a:p>
          <a:p>
            <a:pPr eaLnBrk="1" hangingPunct="1"/>
            <a:r>
              <a:rPr lang="zh-CN" altLang="en-US" sz="2000" dirty="0">
                <a:ea typeface="+mn-ea"/>
                <a:cs typeface="Times New Roman" panose="02020603050405020304" pitchFamily="18" charset="0"/>
              </a:rPr>
              <a:t>的每一个结点。</a:t>
            </a:r>
          </a:p>
        </p:txBody>
      </p:sp>
      <p:grpSp>
        <p:nvGrpSpPr>
          <p:cNvPr id="2" name="组合 1">
            <a:extLst>
              <a:ext uri="{FF2B5EF4-FFF2-40B4-BE49-F238E27FC236}">
                <a16:creationId xmlns:a16="http://schemas.microsoft.com/office/drawing/2014/main" id="{09650CFA-87B1-4D50-B197-06265801C40E}"/>
              </a:ext>
            </a:extLst>
          </p:cNvPr>
          <p:cNvGrpSpPr/>
          <p:nvPr/>
        </p:nvGrpSpPr>
        <p:grpSpPr>
          <a:xfrm>
            <a:off x="671641" y="4392236"/>
            <a:ext cx="8390571" cy="2058067"/>
            <a:chOff x="671641" y="4392236"/>
            <a:chExt cx="8390571" cy="2058067"/>
          </a:xfrm>
        </p:grpSpPr>
        <p:sp>
          <p:nvSpPr>
            <p:cNvPr id="95" name="Text Box 2">
              <a:extLst>
                <a:ext uri="{FF2B5EF4-FFF2-40B4-BE49-F238E27FC236}">
                  <a16:creationId xmlns:a16="http://schemas.microsoft.com/office/drawing/2014/main" id="{5209974F-CBDF-440A-B9F0-2C6B4263B7B5}"/>
                </a:ext>
              </a:extLst>
            </p:cNvPr>
            <p:cNvSpPr txBox="1">
              <a:spLocks noChangeArrowheads="1"/>
            </p:cNvSpPr>
            <p:nvPr/>
          </p:nvSpPr>
          <p:spPr bwMode="auto">
            <a:xfrm>
              <a:off x="671641" y="4392236"/>
              <a:ext cx="211818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CC"/>
                  </a:solidFill>
                  <a:latin typeface="+mn-ea"/>
                  <a:ea typeface="+mn-ea"/>
                </a:rPr>
                <a:t>（</a:t>
              </a:r>
              <a:r>
                <a:rPr lang="en-US" altLang="zh-CN" sz="2000" b="1" dirty="0">
                  <a:solidFill>
                    <a:srgbClr val="0000CC"/>
                  </a:solidFill>
                  <a:latin typeface="+mn-ea"/>
                  <a:ea typeface="+mn-ea"/>
                </a:rPr>
                <a:t>2</a:t>
              </a:r>
              <a:r>
                <a:rPr lang="zh-CN" altLang="en-US" sz="2000" b="1" dirty="0">
                  <a:solidFill>
                    <a:srgbClr val="0000CC"/>
                  </a:solidFill>
                  <a:latin typeface="+mn-ea"/>
                  <a:ea typeface="+mn-ea"/>
                </a:rPr>
                <a:t>）一般二叉树</a:t>
              </a:r>
            </a:p>
          </p:txBody>
        </p:sp>
        <p:grpSp>
          <p:nvGrpSpPr>
            <p:cNvPr id="96" name="Group 115">
              <a:extLst>
                <a:ext uri="{FF2B5EF4-FFF2-40B4-BE49-F238E27FC236}">
                  <a16:creationId xmlns:a16="http://schemas.microsoft.com/office/drawing/2014/main" id="{F658BED4-0982-4796-8707-001706447E6D}"/>
                </a:ext>
              </a:extLst>
            </p:cNvPr>
            <p:cNvGrpSpPr>
              <a:grpSpLocks/>
            </p:cNvGrpSpPr>
            <p:nvPr/>
          </p:nvGrpSpPr>
          <p:grpSpPr bwMode="auto">
            <a:xfrm>
              <a:off x="1145430" y="5621627"/>
              <a:ext cx="3856038" cy="828676"/>
              <a:chOff x="2935" y="1608"/>
              <a:chExt cx="2429" cy="522"/>
            </a:xfrm>
          </p:grpSpPr>
          <p:sp>
            <p:nvSpPr>
              <p:cNvPr id="97" name="Text Box 38">
                <a:extLst>
                  <a:ext uri="{FF2B5EF4-FFF2-40B4-BE49-F238E27FC236}">
                    <a16:creationId xmlns:a16="http://schemas.microsoft.com/office/drawing/2014/main" id="{CF55EAC5-B9FD-44FB-989A-19D60E1ABE02}"/>
                  </a:ext>
                </a:extLst>
              </p:cNvPr>
              <p:cNvSpPr txBox="1">
                <a:spLocks noChangeArrowheads="1"/>
              </p:cNvSpPr>
              <p:nvPr/>
            </p:nvSpPr>
            <p:spPr bwMode="auto">
              <a:xfrm>
                <a:off x="293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A</a:t>
                </a:r>
              </a:p>
            </p:txBody>
          </p:sp>
          <p:sp>
            <p:nvSpPr>
              <p:cNvPr id="98" name="Text Box 39">
                <a:extLst>
                  <a:ext uri="{FF2B5EF4-FFF2-40B4-BE49-F238E27FC236}">
                    <a16:creationId xmlns:a16="http://schemas.microsoft.com/office/drawing/2014/main" id="{34569C00-9EAB-4B4B-B94F-AF6A4EA99D2D}"/>
                  </a:ext>
                </a:extLst>
              </p:cNvPr>
              <p:cNvSpPr txBox="1">
                <a:spLocks noChangeArrowheads="1"/>
              </p:cNvSpPr>
              <p:nvPr/>
            </p:nvSpPr>
            <p:spPr bwMode="auto">
              <a:xfrm>
                <a:off x="317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B</a:t>
                </a:r>
              </a:p>
            </p:txBody>
          </p:sp>
          <p:sp>
            <p:nvSpPr>
              <p:cNvPr id="99" name="Text Box 40">
                <a:extLst>
                  <a:ext uri="{FF2B5EF4-FFF2-40B4-BE49-F238E27FC236}">
                    <a16:creationId xmlns:a16="http://schemas.microsoft.com/office/drawing/2014/main" id="{4FEA903B-7E05-4FC4-B660-FEA069AFB565}"/>
                  </a:ext>
                </a:extLst>
              </p:cNvPr>
              <p:cNvSpPr txBox="1">
                <a:spLocks noChangeArrowheads="1"/>
              </p:cNvSpPr>
              <p:nvPr/>
            </p:nvSpPr>
            <p:spPr bwMode="auto">
              <a:xfrm>
                <a:off x="341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C</a:t>
                </a:r>
              </a:p>
            </p:txBody>
          </p:sp>
          <p:sp>
            <p:nvSpPr>
              <p:cNvPr id="100" name="Text Box 41">
                <a:extLst>
                  <a:ext uri="{FF2B5EF4-FFF2-40B4-BE49-F238E27FC236}">
                    <a16:creationId xmlns:a16="http://schemas.microsoft.com/office/drawing/2014/main" id="{CFF5F011-A2A6-4D0E-B17D-0130D72F12F9}"/>
                  </a:ext>
                </a:extLst>
              </p:cNvPr>
              <p:cNvSpPr txBox="1">
                <a:spLocks noChangeArrowheads="1"/>
              </p:cNvSpPr>
              <p:nvPr/>
            </p:nvSpPr>
            <p:spPr bwMode="auto">
              <a:xfrm>
                <a:off x="365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1" name="Text Box 42">
                <a:extLst>
                  <a:ext uri="{FF2B5EF4-FFF2-40B4-BE49-F238E27FC236}">
                    <a16:creationId xmlns:a16="http://schemas.microsoft.com/office/drawing/2014/main" id="{A761FD02-F26F-4838-B96B-338AEF1D8F54}"/>
                  </a:ext>
                </a:extLst>
              </p:cNvPr>
              <p:cNvSpPr txBox="1">
                <a:spLocks noChangeArrowheads="1"/>
              </p:cNvSpPr>
              <p:nvPr/>
            </p:nvSpPr>
            <p:spPr bwMode="auto">
              <a:xfrm>
                <a:off x="389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E</a:t>
                </a:r>
              </a:p>
            </p:txBody>
          </p:sp>
          <p:sp>
            <p:nvSpPr>
              <p:cNvPr id="102" name="Text Box 43">
                <a:extLst>
                  <a:ext uri="{FF2B5EF4-FFF2-40B4-BE49-F238E27FC236}">
                    <a16:creationId xmlns:a16="http://schemas.microsoft.com/office/drawing/2014/main" id="{F07C707A-0468-4218-BB88-32E80381E202}"/>
                  </a:ext>
                </a:extLst>
              </p:cNvPr>
              <p:cNvSpPr txBox="1">
                <a:spLocks noChangeArrowheads="1"/>
              </p:cNvSpPr>
              <p:nvPr/>
            </p:nvSpPr>
            <p:spPr bwMode="auto">
              <a:xfrm>
                <a:off x="413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3" name="Text Box 44">
                <a:extLst>
                  <a:ext uri="{FF2B5EF4-FFF2-40B4-BE49-F238E27FC236}">
                    <a16:creationId xmlns:a16="http://schemas.microsoft.com/office/drawing/2014/main" id="{5F4C4023-683B-4203-8E2B-0CCA86B97644}"/>
                  </a:ext>
                </a:extLst>
              </p:cNvPr>
              <p:cNvSpPr txBox="1">
                <a:spLocks noChangeArrowheads="1"/>
              </p:cNvSpPr>
              <p:nvPr/>
            </p:nvSpPr>
            <p:spPr bwMode="auto">
              <a:xfrm>
                <a:off x="437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G</a:t>
                </a:r>
              </a:p>
            </p:txBody>
          </p:sp>
          <p:sp>
            <p:nvSpPr>
              <p:cNvPr id="104" name="Text Box 45">
                <a:extLst>
                  <a:ext uri="{FF2B5EF4-FFF2-40B4-BE49-F238E27FC236}">
                    <a16:creationId xmlns:a16="http://schemas.microsoft.com/office/drawing/2014/main" id="{0E8ED83F-B21E-4DB4-880E-5BF38DACBED5}"/>
                  </a:ext>
                </a:extLst>
              </p:cNvPr>
              <p:cNvSpPr txBox="1">
                <a:spLocks noChangeArrowheads="1"/>
              </p:cNvSpPr>
              <p:nvPr/>
            </p:nvSpPr>
            <p:spPr bwMode="auto">
              <a:xfrm>
                <a:off x="2959" y="1896"/>
                <a:ext cx="2405"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dirty="0"/>
                  <a:t>1    2     3     4    5     6    7     8     9    10</a:t>
                </a:r>
              </a:p>
            </p:txBody>
          </p:sp>
          <p:sp>
            <p:nvSpPr>
              <p:cNvPr id="105" name="Text Box 46">
                <a:extLst>
                  <a:ext uri="{FF2B5EF4-FFF2-40B4-BE49-F238E27FC236}">
                    <a16:creationId xmlns:a16="http://schemas.microsoft.com/office/drawing/2014/main" id="{256FAACF-80DC-4E2F-ABB3-098925F47972}"/>
                  </a:ext>
                </a:extLst>
              </p:cNvPr>
              <p:cNvSpPr txBox="1">
                <a:spLocks noChangeArrowheads="1"/>
              </p:cNvSpPr>
              <p:nvPr/>
            </p:nvSpPr>
            <p:spPr bwMode="auto">
              <a:xfrm>
                <a:off x="4615" y="1609"/>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6" name="Text Box 47">
                <a:extLst>
                  <a:ext uri="{FF2B5EF4-FFF2-40B4-BE49-F238E27FC236}">
                    <a16:creationId xmlns:a16="http://schemas.microsoft.com/office/drawing/2014/main" id="{188FCF58-A6CE-4315-A5C0-115B7772077D}"/>
                  </a:ext>
                </a:extLst>
              </p:cNvPr>
              <p:cNvSpPr txBox="1">
                <a:spLocks noChangeArrowheads="1"/>
              </p:cNvSpPr>
              <p:nvPr/>
            </p:nvSpPr>
            <p:spPr bwMode="auto">
              <a:xfrm>
                <a:off x="4855" y="1609"/>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7" name="Text Box 48">
                <a:extLst>
                  <a:ext uri="{FF2B5EF4-FFF2-40B4-BE49-F238E27FC236}">
                    <a16:creationId xmlns:a16="http://schemas.microsoft.com/office/drawing/2014/main" id="{B76D67DB-CF5F-4D57-8717-8581743B407A}"/>
                  </a:ext>
                </a:extLst>
              </p:cNvPr>
              <p:cNvSpPr txBox="1">
                <a:spLocks noChangeArrowheads="1"/>
              </p:cNvSpPr>
              <p:nvPr/>
            </p:nvSpPr>
            <p:spPr bwMode="auto">
              <a:xfrm>
                <a:off x="5095" y="1609"/>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J</a:t>
                </a:r>
              </a:p>
            </p:txBody>
          </p:sp>
        </p:grpSp>
        <p:sp>
          <p:nvSpPr>
            <p:cNvPr id="109" name="Text Box 50">
              <a:extLst>
                <a:ext uri="{FF2B5EF4-FFF2-40B4-BE49-F238E27FC236}">
                  <a16:creationId xmlns:a16="http://schemas.microsoft.com/office/drawing/2014/main" id="{5492D7F0-4251-4B02-A9E4-7987B8DC066A}"/>
                </a:ext>
              </a:extLst>
            </p:cNvPr>
            <p:cNvSpPr txBox="1">
              <a:spLocks noChangeArrowheads="1"/>
            </p:cNvSpPr>
            <p:nvPr/>
          </p:nvSpPr>
          <p:spPr bwMode="auto">
            <a:xfrm>
              <a:off x="1106467" y="4788646"/>
              <a:ext cx="4285445"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通过虚设部分结点，使其变成相应的</a:t>
              </a:r>
              <a:endParaRPr lang="en-US" altLang="zh-CN" sz="2000" dirty="0">
                <a:latin typeface="+mn-ea"/>
                <a:ea typeface="+mn-ea"/>
              </a:endParaRPr>
            </a:p>
            <a:p>
              <a:pPr eaLnBrk="1" hangingPunct="1"/>
              <a:r>
                <a:rPr lang="zh-CN" altLang="en-US" sz="2000" dirty="0">
                  <a:latin typeface="+mn-ea"/>
                  <a:ea typeface="+mn-ea"/>
                </a:rPr>
                <a:t>完全二叉树。</a:t>
              </a:r>
            </a:p>
          </p:txBody>
        </p:sp>
        <p:grpSp>
          <p:nvGrpSpPr>
            <p:cNvPr id="110" name="Group 51">
              <a:extLst>
                <a:ext uri="{FF2B5EF4-FFF2-40B4-BE49-F238E27FC236}">
                  <a16:creationId xmlns:a16="http://schemas.microsoft.com/office/drawing/2014/main" id="{4C7D4149-CF6A-4D04-B2E1-2B6C432057E0}"/>
                </a:ext>
              </a:extLst>
            </p:cNvPr>
            <p:cNvGrpSpPr>
              <a:grpSpLocks/>
            </p:cNvGrpSpPr>
            <p:nvPr/>
          </p:nvGrpSpPr>
          <p:grpSpPr bwMode="auto">
            <a:xfrm>
              <a:off x="5691949" y="4685797"/>
              <a:ext cx="3370263" cy="1676400"/>
              <a:chOff x="3157" y="2640"/>
              <a:chExt cx="2123" cy="1056"/>
            </a:xfrm>
          </p:grpSpPr>
          <p:sp>
            <p:nvSpPr>
              <p:cNvPr id="111" name="Oval 52">
                <a:extLst>
                  <a:ext uri="{FF2B5EF4-FFF2-40B4-BE49-F238E27FC236}">
                    <a16:creationId xmlns:a16="http://schemas.microsoft.com/office/drawing/2014/main" id="{5E961344-442E-4F29-8084-F251EC1D9714}"/>
                  </a:ext>
                </a:extLst>
              </p:cNvPr>
              <p:cNvSpPr>
                <a:spLocks noChangeArrowheads="1"/>
              </p:cNvSpPr>
              <p:nvPr/>
            </p:nvSpPr>
            <p:spPr bwMode="auto">
              <a:xfrm>
                <a:off x="4712" y="26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112" name="Oval 53">
                <a:extLst>
                  <a:ext uri="{FF2B5EF4-FFF2-40B4-BE49-F238E27FC236}">
                    <a16:creationId xmlns:a16="http://schemas.microsoft.com/office/drawing/2014/main" id="{04843403-4C0B-4837-8E8E-CF6A0F14C0AD}"/>
                  </a:ext>
                </a:extLst>
              </p:cNvPr>
              <p:cNvSpPr>
                <a:spLocks noChangeArrowheads="1"/>
              </p:cNvSpPr>
              <p:nvPr/>
            </p:nvSpPr>
            <p:spPr bwMode="auto">
              <a:xfrm>
                <a:off x="4509"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113" name="Oval 54">
                <a:extLst>
                  <a:ext uri="{FF2B5EF4-FFF2-40B4-BE49-F238E27FC236}">
                    <a16:creationId xmlns:a16="http://schemas.microsoft.com/office/drawing/2014/main" id="{F4A6F20C-2D59-4B54-B814-3341E991A38E}"/>
                  </a:ext>
                </a:extLst>
              </p:cNvPr>
              <p:cNvSpPr>
                <a:spLocks noChangeArrowheads="1"/>
              </p:cNvSpPr>
              <p:nvPr/>
            </p:nvSpPr>
            <p:spPr bwMode="auto">
              <a:xfrm>
                <a:off x="489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114" name="Oval 55">
                <a:extLst>
                  <a:ext uri="{FF2B5EF4-FFF2-40B4-BE49-F238E27FC236}">
                    <a16:creationId xmlns:a16="http://schemas.microsoft.com/office/drawing/2014/main" id="{BB3FF8B0-5300-4170-87B4-1C39FC1294BB}"/>
                  </a:ext>
                </a:extLst>
              </p:cNvPr>
              <p:cNvSpPr>
                <a:spLocks noChangeArrowheads="1"/>
              </p:cNvSpPr>
              <p:nvPr/>
            </p:nvSpPr>
            <p:spPr bwMode="auto">
              <a:xfrm>
                <a:off x="4328"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solidFill>
                      <a:srgbClr val="FF3300"/>
                    </a:solidFill>
                  </a:rPr>
                  <a:t>*</a:t>
                </a:r>
              </a:p>
            </p:txBody>
          </p:sp>
          <p:sp>
            <p:nvSpPr>
              <p:cNvPr id="115" name="Oval 56">
                <a:extLst>
                  <a:ext uri="{FF2B5EF4-FFF2-40B4-BE49-F238E27FC236}">
                    <a16:creationId xmlns:a16="http://schemas.microsoft.com/office/drawing/2014/main" id="{99C0CB65-A4D7-4B49-93A1-72AB6C2787D0}"/>
                  </a:ext>
                </a:extLst>
              </p:cNvPr>
              <p:cNvSpPr>
                <a:spLocks noChangeArrowheads="1"/>
              </p:cNvSpPr>
              <p:nvPr/>
            </p:nvSpPr>
            <p:spPr bwMode="auto">
              <a:xfrm>
                <a:off x="4656"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116" name="Oval 57">
                <a:extLst>
                  <a:ext uri="{FF2B5EF4-FFF2-40B4-BE49-F238E27FC236}">
                    <a16:creationId xmlns:a16="http://schemas.microsoft.com/office/drawing/2014/main" id="{604554D4-2598-4105-987D-57EEB48A2912}"/>
                  </a:ext>
                </a:extLst>
              </p:cNvPr>
              <p:cNvSpPr>
                <a:spLocks noChangeArrowheads="1"/>
              </p:cNvSpPr>
              <p:nvPr/>
            </p:nvSpPr>
            <p:spPr bwMode="auto">
              <a:xfrm>
                <a:off x="4848"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117" name="Oval 58">
                <a:extLst>
                  <a:ext uri="{FF2B5EF4-FFF2-40B4-BE49-F238E27FC236}">
                    <a16:creationId xmlns:a16="http://schemas.microsoft.com/office/drawing/2014/main" id="{B10FD718-A009-4F81-BD33-AE520BAEBDC0}"/>
                  </a:ext>
                </a:extLst>
              </p:cNvPr>
              <p:cNvSpPr>
                <a:spLocks noChangeArrowheads="1"/>
              </p:cNvSpPr>
              <p:nvPr/>
            </p:nvSpPr>
            <p:spPr bwMode="auto">
              <a:xfrm>
                <a:off x="5144" y="3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118" name="Oval 59">
                <a:extLst>
                  <a:ext uri="{FF2B5EF4-FFF2-40B4-BE49-F238E27FC236}">
                    <a16:creationId xmlns:a16="http://schemas.microsoft.com/office/drawing/2014/main" id="{0682F1E3-4050-47A7-911F-B21BD1FC2ECA}"/>
                  </a:ext>
                </a:extLst>
              </p:cNvPr>
              <p:cNvSpPr>
                <a:spLocks noChangeArrowheads="1"/>
              </p:cNvSpPr>
              <p:nvPr/>
            </p:nvSpPr>
            <p:spPr bwMode="auto">
              <a:xfrm>
                <a:off x="4416"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119" name="Oval 60">
                <a:extLst>
                  <a:ext uri="{FF2B5EF4-FFF2-40B4-BE49-F238E27FC236}">
                    <a16:creationId xmlns:a16="http://schemas.microsoft.com/office/drawing/2014/main" id="{6334F722-30C7-44E5-838C-4CC63315D5EC}"/>
                  </a:ext>
                </a:extLst>
              </p:cNvPr>
              <p:cNvSpPr>
                <a:spLocks noChangeArrowheads="1"/>
              </p:cNvSpPr>
              <p:nvPr/>
            </p:nvSpPr>
            <p:spPr bwMode="auto">
              <a:xfrm>
                <a:off x="4184"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120" name="Line 61">
                <a:extLst>
                  <a:ext uri="{FF2B5EF4-FFF2-40B4-BE49-F238E27FC236}">
                    <a16:creationId xmlns:a16="http://schemas.microsoft.com/office/drawing/2014/main" id="{8A168B93-5C15-4010-BE98-A33F9E51EF2E}"/>
                  </a:ext>
                </a:extLst>
              </p:cNvPr>
              <p:cNvSpPr>
                <a:spLocks noChangeShapeType="1"/>
              </p:cNvSpPr>
              <p:nvPr/>
            </p:nvSpPr>
            <p:spPr bwMode="auto">
              <a:xfrm flipH="1">
                <a:off x="4608"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1" name="Line 62">
                <a:extLst>
                  <a:ext uri="{FF2B5EF4-FFF2-40B4-BE49-F238E27FC236}">
                    <a16:creationId xmlns:a16="http://schemas.microsoft.com/office/drawing/2014/main" id="{DF191714-FF14-45AB-8B6E-BC3518EA373D}"/>
                  </a:ext>
                </a:extLst>
              </p:cNvPr>
              <p:cNvSpPr>
                <a:spLocks noChangeShapeType="1"/>
              </p:cNvSpPr>
              <p:nvPr/>
            </p:nvSpPr>
            <p:spPr bwMode="auto">
              <a:xfrm>
                <a:off x="4800"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22" name="Line 63">
                <a:extLst>
                  <a:ext uri="{FF2B5EF4-FFF2-40B4-BE49-F238E27FC236}">
                    <a16:creationId xmlns:a16="http://schemas.microsoft.com/office/drawing/2014/main" id="{10A49ECF-4905-475C-A350-A26C034503A0}"/>
                  </a:ext>
                </a:extLst>
              </p:cNvPr>
              <p:cNvSpPr>
                <a:spLocks noChangeShapeType="1"/>
              </p:cNvSpPr>
              <p:nvPr/>
            </p:nvSpPr>
            <p:spPr bwMode="auto">
              <a:xfrm flipH="1">
                <a:off x="4416" y="302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3" name="Line 64">
                <a:extLst>
                  <a:ext uri="{FF2B5EF4-FFF2-40B4-BE49-F238E27FC236}">
                    <a16:creationId xmlns:a16="http://schemas.microsoft.com/office/drawing/2014/main" id="{6B763585-373E-4C99-99C6-D218D695E0AB}"/>
                  </a:ext>
                </a:extLst>
              </p:cNvPr>
              <p:cNvSpPr>
                <a:spLocks noChangeShapeType="1"/>
              </p:cNvSpPr>
              <p:nvPr/>
            </p:nvSpPr>
            <p:spPr bwMode="auto">
              <a:xfrm>
                <a:off x="4608" y="302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4" name="Line 65">
                <a:extLst>
                  <a:ext uri="{FF2B5EF4-FFF2-40B4-BE49-F238E27FC236}">
                    <a16:creationId xmlns:a16="http://schemas.microsoft.com/office/drawing/2014/main" id="{2BC6D479-8143-40B6-9A29-CDEE931A7D1E}"/>
                  </a:ext>
                </a:extLst>
              </p:cNvPr>
              <p:cNvSpPr>
                <a:spLocks noChangeShapeType="1"/>
              </p:cNvSpPr>
              <p:nvPr/>
            </p:nvSpPr>
            <p:spPr bwMode="auto">
              <a:xfrm flipH="1">
                <a:off x="4896" y="3024"/>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5" name="Line 66">
                <a:extLst>
                  <a:ext uri="{FF2B5EF4-FFF2-40B4-BE49-F238E27FC236}">
                    <a16:creationId xmlns:a16="http://schemas.microsoft.com/office/drawing/2014/main" id="{C3662CC7-391B-4BBC-A500-8211C5F82971}"/>
                  </a:ext>
                </a:extLst>
              </p:cNvPr>
              <p:cNvSpPr>
                <a:spLocks noChangeShapeType="1"/>
              </p:cNvSpPr>
              <p:nvPr/>
            </p:nvSpPr>
            <p:spPr bwMode="auto">
              <a:xfrm>
                <a:off x="4992" y="302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6" name="Line 67">
                <a:extLst>
                  <a:ext uri="{FF2B5EF4-FFF2-40B4-BE49-F238E27FC236}">
                    <a16:creationId xmlns:a16="http://schemas.microsoft.com/office/drawing/2014/main" id="{263144BD-CE02-4CB5-A157-185BCC329B8B}"/>
                  </a:ext>
                </a:extLst>
              </p:cNvPr>
              <p:cNvSpPr>
                <a:spLocks noChangeShapeType="1"/>
              </p:cNvSpPr>
              <p:nvPr/>
            </p:nvSpPr>
            <p:spPr bwMode="auto">
              <a:xfrm flipH="1">
                <a:off x="4272" y="336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7" name="Line 68">
                <a:extLst>
                  <a:ext uri="{FF2B5EF4-FFF2-40B4-BE49-F238E27FC236}">
                    <a16:creationId xmlns:a16="http://schemas.microsoft.com/office/drawing/2014/main" id="{19DF9E1C-07A0-49D6-BA12-C0B5619AA82D}"/>
                  </a:ext>
                </a:extLst>
              </p:cNvPr>
              <p:cNvSpPr>
                <a:spLocks noChangeShapeType="1"/>
              </p:cNvSpPr>
              <p:nvPr/>
            </p:nvSpPr>
            <p:spPr bwMode="auto">
              <a:xfrm>
                <a:off x="4416" y="3360"/>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28" name="Oval 69">
                <a:extLst>
                  <a:ext uri="{FF2B5EF4-FFF2-40B4-BE49-F238E27FC236}">
                    <a16:creationId xmlns:a16="http://schemas.microsoft.com/office/drawing/2014/main" id="{FB331108-52C3-4002-A9D4-D261B6AE6BBF}"/>
                  </a:ext>
                </a:extLst>
              </p:cNvPr>
              <p:cNvSpPr>
                <a:spLocks noChangeArrowheads="1"/>
              </p:cNvSpPr>
              <p:nvPr/>
            </p:nvSpPr>
            <p:spPr bwMode="auto">
              <a:xfrm>
                <a:off x="4568"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129" name="Line 70">
                <a:extLst>
                  <a:ext uri="{FF2B5EF4-FFF2-40B4-BE49-F238E27FC236}">
                    <a16:creationId xmlns:a16="http://schemas.microsoft.com/office/drawing/2014/main" id="{FEEB9750-F6AE-4EC5-A1D8-89380B73A7C3}"/>
                  </a:ext>
                </a:extLst>
              </p:cNvPr>
              <p:cNvSpPr>
                <a:spLocks noChangeShapeType="1"/>
              </p:cNvSpPr>
              <p:nvPr/>
            </p:nvSpPr>
            <p:spPr bwMode="auto">
              <a:xfrm flipH="1">
                <a:off x="4656" y="336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30" name="Oval 71">
                <a:extLst>
                  <a:ext uri="{FF2B5EF4-FFF2-40B4-BE49-F238E27FC236}">
                    <a16:creationId xmlns:a16="http://schemas.microsoft.com/office/drawing/2014/main" id="{60AA5B97-EEDB-4F56-B6A8-459FC368B61D}"/>
                  </a:ext>
                </a:extLst>
              </p:cNvPr>
              <p:cNvSpPr>
                <a:spLocks noChangeArrowheads="1"/>
              </p:cNvSpPr>
              <p:nvPr/>
            </p:nvSpPr>
            <p:spPr bwMode="auto">
              <a:xfrm>
                <a:off x="3360" y="26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131" name="Oval 72">
                <a:extLst>
                  <a:ext uri="{FF2B5EF4-FFF2-40B4-BE49-F238E27FC236}">
                    <a16:creationId xmlns:a16="http://schemas.microsoft.com/office/drawing/2014/main" id="{6EC8D994-466E-4B1F-AE49-78FDABA24E0F}"/>
                  </a:ext>
                </a:extLst>
              </p:cNvPr>
              <p:cNvSpPr>
                <a:spLocks noChangeArrowheads="1"/>
              </p:cNvSpPr>
              <p:nvPr/>
            </p:nvSpPr>
            <p:spPr bwMode="auto">
              <a:xfrm>
                <a:off x="3157"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132" name="Oval 73">
                <a:extLst>
                  <a:ext uri="{FF2B5EF4-FFF2-40B4-BE49-F238E27FC236}">
                    <a16:creationId xmlns:a16="http://schemas.microsoft.com/office/drawing/2014/main" id="{3DE8F379-5D26-4897-A8B5-36ED4FC02711}"/>
                  </a:ext>
                </a:extLst>
              </p:cNvPr>
              <p:cNvSpPr>
                <a:spLocks noChangeArrowheads="1"/>
              </p:cNvSpPr>
              <p:nvPr/>
            </p:nvSpPr>
            <p:spPr bwMode="auto">
              <a:xfrm>
                <a:off x="3544"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133" name="Oval 74">
                <a:extLst>
                  <a:ext uri="{FF2B5EF4-FFF2-40B4-BE49-F238E27FC236}">
                    <a16:creationId xmlns:a16="http://schemas.microsoft.com/office/drawing/2014/main" id="{E8E0CF0D-8F71-4D06-9B53-1BF8C180E12F}"/>
                  </a:ext>
                </a:extLst>
              </p:cNvPr>
              <p:cNvSpPr>
                <a:spLocks noChangeArrowheads="1"/>
              </p:cNvSpPr>
              <p:nvPr/>
            </p:nvSpPr>
            <p:spPr bwMode="auto">
              <a:xfrm>
                <a:off x="3304"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134" name="Oval 75">
                <a:extLst>
                  <a:ext uri="{FF2B5EF4-FFF2-40B4-BE49-F238E27FC236}">
                    <a16:creationId xmlns:a16="http://schemas.microsoft.com/office/drawing/2014/main" id="{3A0AA9E2-B1BA-4886-B3A0-8C06B59E3555}"/>
                  </a:ext>
                </a:extLst>
              </p:cNvPr>
              <p:cNvSpPr>
                <a:spLocks noChangeArrowheads="1"/>
              </p:cNvSpPr>
              <p:nvPr/>
            </p:nvSpPr>
            <p:spPr bwMode="auto">
              <a:xfrm>
                <a:off x="3792" y="3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135" name="Line 76">
                <a:extLst>
                  <a:ext uri="{FF2B5EF4-FFF2-40B4-BE49-F238E27FC236}">
                    <a16:creationId xmlns:a16="http://schemas.microsoft.com/office/drawing/2014/main" id="{92164651-34DC-48AA-9FF0-4F77159E9520}"/>
                  </a:ext>
                </a:extLst>
              </p:cNvPr>
              <p:cNvSpPr>
                <a:spLocks noChangeShapeType="1"/>
              </p:cNvSpPr>
              <p:nvPr/>
            </p:nvSpPr>
            <p:spPr bwMode="auto">
              <a:xfrm flipH="1">
                <a:off x="3256"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36" name="Line 77">
                <a:extLst>
                  <a:ext uri="{FF2B5EF4-FFF2-40B4-BE49-F238E27FC236}">
                    <a16:creationId xmlns:a16="http://schemas.microsoft.com/office/drawing/2014/main" id="{DA7F2771-8AA8-409E-8909-F1F28233BE1E}"/>
                  </a:ext>
                </a:extLst>
              </p:cNvPr>
              <p:cNvSpPr>
                <a:spLocks noChangeShapeType="1"/>
              </p:cNvSpPr>
              <p:nvPr/>
            </p:nvSpPr>
            <p:spPr bwMode="auto">
              <a:xfrm>
                <a:off x="3448"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37" name="Line 78">
                <a:extLst>
                  <a:ext uri="{FF2B5EF4-FFF2-40B4-BE49-F238E27FC236}">
                    <a16:creationId xmlns:a16="http://schemas.microsoft.com/office/drawing/2014/main" id="{7DD04843-038F-4AAB-8D21-C1A89AD2F735}"/>
                  </a:ext>
                </a:extLst>
              </p:cNvPr>
              <p:cNvSpPr>
                <a:spLocks noChangeShapeType="1"/>
              </p:cNvSpPr>
              <p:nvPr/>
            </p:nvSpPr>
            <p:spPr bwMode="auto">
              <a:xfrm>
                <a:off x="3256" y="302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38" name="Line 79">
                <a:extLst>
                  <a:ext uri="{FF2B5EF4-FFF2-40B4-BE49-F238E27FC236}">
                    <a16:creationId xmlns:a16="http://schemas.microsoft.com/office/drawing/2014/main" id="{33CDEF14-B5DE-44C9-BD52-4FCE1D237903}"/>
                  </a:ext>
                </a:extLst>
              </p:cNvPr>
              <p:cNvSpPr>
                <a:spLocks noChangeShapeType="1"/>
              </p:cNvSpPr>
              <p:nvPr/>
            </p:nvSpPr>
            <p:spPr bwMode="auto">
              <a:xfrm>
                <a:off x="3640" y="302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39" name="Oval 80">
                <a:extLst>
                  <a:ext uri="{FF2B5EF4-FFF2-40B4-BE49-F238E27FC236}">
                    <a16:creationId xmlns:a16="http://schemas.microsoft.com/office/drawing/2014/main" id="{FED6F44C-9571-4878-85C6-BB44686264A7}"/>
                  </a:ext>
                </a:extLst>
              </p:cNvPr>
              <p:cNvSpPr>
                <a:spLocks noChangeArrowheads="1"/>
              </p:cNvSpPr>
              <p:nvPr/>
            </p:nvSpPr>
            <p:spPr bwMode="auto">
              <a:xfrm>
                <a:off x="3216"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140" name="Line 81">
                <a:extLst>
                  <a:ext uri="{FF2B5EF4-FFF2-40B4-BE49-F238E27FC236}">
                    <a16:creationId xmlns:a16="http://schemas.microsoft.com/office/drawing/2014/main" id="{21B5C72A-BD28-4884-ADF4-C310247FC811}"/>
                  </a:ext>
                </a:extLst>
              </p:cNvPr>
              <p:cNvSpPr>
                <a:spLocks noChangeShapeType="1"/>
              </p:cNvSpPr>
              <p:nvPr/>
            </p:nvSpPr>
            <p:spPr bwMode="auto">
              <a:xfrm flipH="1">
                <a:off x="3304" y="336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41" name="AutoShape 82">
                <a:extLst>
                  <a:ext uri="{FF2B5EF4-FFF2-40B4-BE49-F238E27FC236}">
                    <a16:creationId xmlns:a16="http://schemas.microsoft.com/office/drawing/2014/main" id="{8DBA091A-592D-477A-8BFF-E81660959A61}"/>
                  </a:ext>
                </a:extLst>
              </p:cNvPr>
              <p:cNvSpPr>
                <a:spLocks noChangeArrowheads="1"/>
              </p:cNvSpPr>
              <p:nvPr/>
            </p:nvSpPr>
            <p:spPr bwMode="auto">
              <a:xfrm>
                <a:off x="4004" y="2899"/>
                <a:ext cx="241" cy="359"/>
              </a:xfrm>
              <a:prstGeom prst="right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grpSp>
      <p:sp>
        <p:nvSpPr>
          <p:cNvPr id="142" name="矩形 141">
            <a:extLst>
              <a:ext uri="{FF2B5EF4-FFF2-40B4-BE49-F238E27FC236}">
                <a16:creationId xmlns:a16="http://schemas.microsoft.com/office/drawing/2014/main" id="{04940148-0A7A-443C-9665-B2804D8F6F29}"/>
              </a:ext>
            </a:extLst>
          </p:cNvPr>
          <p:cNvSpPr/>
          <p:nvPr/>
        </p:nvSpPr>
        <p:spPr>
          <a:xfrm>
            <a:off x="529159" y="2313853"/>
            <a:ext cx="3283271" cy="400110"/>
          </a:xfrm>
          <a:prstGeom prst="rect">
            <a:avLst/>
          </a:prstGeom>
        </p:spPr>
        <p:txBody>
          <a:bodyPr wrap="none">
            <a:spAutoFit/>
          </a:bodyPr>
          <a:lstStyle/>
          <a:p>
            <a:r>
              <a:rPr lang="zh-CN" altLang="en-US" sz="2000" b="1" dirty="0">
                <a:solidFill>
                  <a:srgbClr val="0000CC"/>
                </a:solidFill>
                <a:latin typeface="+mn-ea"/>
                <a:ea typeface="+mn-ea"/>
                <a:cs typeface="Times New Roman" panose="02020603050405020304" pitchFamily="18" charset="0"/>
              </a:rPr>
              <a:t> （</a:t>
            </a:r>
            <a:r>
              <a:rPr lang="en-US" altLang="zh-CN" sz="2000" b="1" dirty="0">
                <a:solidFill>
                  <a:srgbClr val="0000CC"/>
                </a:solidFill>
                <a:latin typeface="+mn-ea"/>
                <a:ea typeface="+mn-ea"/>
                <a:cs typeface="Times New Roman" panose="02020603050405020304" pitchFamily="18" charset="0"/>
              </a:rPr>
              <a:t>1</a:t>
            </a:r>
            <a:r>
              <a:rPr lang="zh-CN" altLang="en-US" sz="2000" b="1" dirty="0">
                <a:solidFill>
                  <a:srgbClr val="0000CC"/>
                </a:solidFill>
                <a:latin typeface="+mn-ea"/>
                <a:ea typeface="+mn-ea"/>
                <a:cs typeface="Times New Roman" panose="02020603050405020304" pitchFamily="18" charset="0"/>
              </a:rPr>
              <a:t>）完全（或满）二叉树</a:t>
            </a:r>
            <a:endParaRPr lang="zh-CN" altLang="en-US" sz="2000" dirty="0">
              <a:latin typeface="+mn-ea"/>
              <a:ea typeface="+mn-ea"/>
            </a:endParaRPr>
          </a:p>
        </p:txBody>
      </p:sp>
    </p:spTree>
    <p:extLst>
      <p:ext uri="{BB962C8B-B14F-4D97-AF65-F5344CB8AC3E}">
        <p14:creationId xmlns:p14="http://schemas.microsoft.com/office/powerpoint/2010/main" val="30776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
            <a:extLst>
              <a:ext uri="{FF2B5EF4-FFF2-40B4-BE49-F238E27FC236}">
                <a16:creationId xmlns:a16="http://schemas.microsoft.com/office/drawing/2014/main" id="{75C30A8E-6FF0-4348-BBF0-3785F534CC27}"/>
              </a:ext>
            </a:extLst>
          </p:cNvPr>
          <p:cNvGrpSpPr>
            <a:grpSpLocks/>
          </p:cNvGrpSpPr>
          <p:nvPr/>
        </p:nvGrpSpPr>
        <p:grpSpPr bwMode="auto">
          <a:xfrm>
            <a:off x="4618735" y="730410"/>
            <a:ext cx="4191000" cy="2362200"/>
            <a:chOff x="2640" y="480"/>
            <a:chExt cx="2640" cy="1488"/>
          </a:xfrm>
        </p:grpSpPr>
        <p:grpSp>
          <p:nvGrpSpPr>
            <p:cNvPr id="3" name="Group 5">
              <a:extLst>
                <a:ext uri="{FF2B5EF4-FFF2-40B4-BE49-F238E27FC236}">
                  <a16:creationId xmlns:a16="http://schemas.microsoft.com/office/drawing/2014/main" id="{79FF7138-F51D-48EC-B51E-53921A6CCCFD}"/>
                </a:ext>
              </a:extLst>
            </p:cNvPr>
            <p:cNvGrpSpPr>
              <a:grpSpLocks/>
            </p:cNvGrpSpPr>
            <p:nvPr/>
          </p:nvGrpSpPr>
          <p:grpSpPr bwMode="auto">
            <a:xfrm>
              <a:off x="3984" y="480"/>
              <a:ext cx="432" cy="150"/>
              <a:chOff x="2976" y="1776"/>
              <a:chExt cx="432" cy="177"/>
            </a:xfrm>
          </p:grpSpPr>
          <p:sp>
            <p:nvSpPr>
              <p:cNvPr id="49" name="Text Box 2">
                <a:extLst>
                  <a:ext uri="{FF2B5EF4-FFF2-40B4-BE49-F238E27FC236}">
                    <a16:creationId xmlns:a16="http://schemas.microsoft.com/office/drawing/2014/main" id="{326C6121-7EE3-412F-9428-7EF3CAA105EB}"/>
                  </a:ext>
                </a:extLst>
              </p:cNvPr>
              <p:cNvSpPr txBox="1">
                <a:spLocks noChangeArrowheads="1"/>
              </p:cNvSpPr>
              <p:nvPr/>
            </p:nvSpPr>
            <p:spPr bwMode="auto">
              <a:xfrm>
                <a:off x="2976"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50" name="Text Box 3">
                <a:extLst>
                  <a:ext uri="{FF2B5EF4-FFF2-40B4-BE49-F238E27FC236}">
                    <a16:creationId xmlns:a16="http://schemas.microsoft.com/office/drawing/2014/main" id="{40A9E1EE-D8D2-4B4F-ACDB-71F2B74897E6}"/>
                  </a:ext>
                </a:extLst>
              </p:cNvPr>
              <p:cNvSpPr txBox="1">
                <a:spLocks noChangeArrowheads="1"/>
              </p:cNvSpPr>
              <p:nvPr/>
            </p:nvSpPr>
            <p:spPr bwMode="auto">
              <a:xfrm>
                <a:off x="3120"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A</a:t>
                </a:r>
              </a:p>
            </p:txBody>
          </p:sp>
          <p:sp>
            <p:nvSpPr>
              <p:cNvPr id="51" name="Text Box 4">
                <a:extLst>
                  <a:ext uri="{FF2B5EF4-FFF2-40B4-BE49-F238E27FC236}">
                    <a16:creationId xmlns:a16="http://schemas.microsoft.com/office/drawing/2014/main" id="{A6406378-667E-49BE-84DB-DFF7F8181DB5}"/>
                  </a:ext>
                </a:extLst>
              </p:cNvPr>
              <p:cNvSpPr txBox="1">
                <a:spLocks noChangeArrowheads="1"/>
              </p:cNvSpPr>
              <p:nvPr/>
            </p:nvSpPr>
            <p:spPr bwMode="auto">
              <a:xfrm>
                <a:off x="3264"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 name="Group 6">
              <a:extLst>
                <a:ext uri="{FF2B5EF4-FFF2-40B4-BE49-F238E27FC236}">
                  <a16:creationId xmlns:a16="http://schemas.microsoft.com/office/drawing/2014/main" id="{623E5632-3C38-40EE-9DB9-C525A7D057D9}"/>
                </a:ext>
              </a:extLst>
            </p:cNvPr>
            <p:cNvGrpSpPr>
              <a:grpSpLocks/>
            </p:cNvGrpSpPr>
            <p:nvPr/>
          </p:nvGrpSpPr>
          <p:grpSpPr bwMode="auto">
            <a:xfrm>
              <a:off x="3408" y="858"/>
              <a:ext cx="432" cy="150"/>
              <a:chOff x="2976" y="1776"/>
              <a:chExt cx="432" cy="150"/>
            </a:xfrm>
          </p:grpSpPr>
          <p:sp>
            <p:nvSpPr>
              <p:cNvPr id="46" name="Text Box 7">
                <a:extLst>
                  <a:ext uri="{FF2B5EF4-FFF2-40B4-BE49-F238E27FC236}">
                    <a16:creationId xmlns:a16="http://schemas.microsoft.com/office/drawing/2014/main" id="{A37958E0-61FA-42D6-AA42-F4FBA1775B6F}"/>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7" name="Text Box 8">
                <a:extLst>
                  <a:ext uri="{FF2B5EF4-FFF2-40B4-BE49-F238E27FC236}">
                    <a16:creationId xmlns:a16="http://schemas.microsoft.com/office/drawing/2014/main" id="{C670EC50-5C4A-427C-9799-60650701A5A4}"/>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B </a:t>
                </a:r>
              </a:p>
            </p:txBody>
          </p:sp>
          <p:sp>
            <p:nvSpPr>
              <p:cNvPr id="48" name="Text Box 9">
                <a:extLst>
                  <a:ext uri="{FF2B5EF4-FFF2-40B4-BE49-F238E27FC236}">
                    <a16:creationId xmlns:a16="http://schemas.microsoft.com/office/drawing/2014/main" id="{1D5BF75B-5D1C-40BF-9975-557FF3EA6874}"/>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5" name="Group 10">
              <a:extLst>
                <a:ext uri="{FF2B5EF4-FFF2-40B4-BE49-F238E27FC236}">
                  <a16:creationId xmlns:a16="http://schemas.microsoft.com/office/drawing/2014/main" id="{085A9205-C312-4DBF-A878-FC5B20B7D80D}"/>
                </a:ext>
              </a:extLst>
            </p:cNvPr>
            <p:cNvGrpSpPr>
              <a:grpSpLocks/>
            </p:cNvGrpSpPr>
            <p:nvPr/>
          </p:nvGrpSpPr>
          <p:grpSpPr bwMode="auto">
            <a:xfrm>
              <a:off x="4560" y="864"/>
              <a:ext cx="432" cy="150"/>
              <a:chOff x="2976" y="1776"/>
              <a:chExt cx="432" cy="150"/>
            </a:xfrm>
          </p:grpSpPr>
          <p:sp>
            <p:nvSpPr>
              <p:cNvPr id="43" name="Text Box 11">
                <a:extLst>
                  <a:ext uri="{FF2B5EF4-FFF2-40B4-BE49-F238E27FC236}">
                    <a16:creationId xmlns:a16="http://schemas.microsoft.com/office/drawing/2014/main" id="{C25D0F67-9CAA-4F38-9962-BF17155A706F}"/>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4" name="Text Box 12">
                <a:extLst>
                  <a:ext uri="{FF2B5EF4-FFF2-40B4-BE49-F238E27FC236}">
                    <a16:creationId xmlns:a16="http://schemas.microsoft.com/office/drawing/2014/main" id="{A6860A96-3235-4687-B031-8A2AC53D9A49}"/>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C</a:t>
                </a:r>
              </a:p>
            </p:txBody>
          </p:sp>
          <p:sp>
            <p:nvSpPr>
              <p:cNvPr id="45" name="Text Box 13">
                <a:extLst>
                  <a:ext uri="{FF2B5EF4-FFF2-40B4-BE49-F238E27FC236}">
                    <a16:creationId xmlns:a16="http://schemas.microsoft.com/office/drawing/2014/main" id="{58F8D97C-0D8A-4F30-A8FE-25AAAC082745}"/>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6" name="Group 14">
              <a:extLst>
                <a:ext uri="{FF2B5EF4-FFF2-40B4-BE49-F238E27FC236}">
                  <a16:creationId xmlns:a16="http://schemas.microsoft.com/office/drawing/2014/main" id="{E0A1E47D-C14C-46DA-B296-0538CB8037AA}"/>
                </a:ext>
              </a:extLst>
            </p:cNvPr>
            <p:cNvGrpSpPr>
              <a:grpSpLocks/>
            </p:cNvGrpSpPr>
            <p:nvPr/>
          </p:nvGrpSpPr>
          <p:grpSpPr bwMode="auto">
            <a:xfrm>
              <a:off x="2928" y="1344"/>
              <a:ext cx="432" cy="150"/>
              <a:chOff x="2976" y="1776"/>
              <a:chExt cx="432" cy="150"/>
            </a:xfrm>
          </p:grpSpPr>
          <p:sp>
            <p:nvSpPr>
              <p:cNvPr id="40" name="Text Box 15">
                <a:extLst>
                  <a:ext uri="{FF2B5EF4-FFF2-40B4-BE49-F238E27FC236}">
                    <a16:creationId xmlns:a16="http://schemas.microsoft.com/office/drawing/2014/main" id="{617EF9DE-0A6F-416B-A907-464805EFDB4C}"/>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1" name="Text Box 16">
                <a:extLst>
                  <a:ext uri="{FF2B5EF4-FFF2-40B4-BE49-F238E27FC236}">
                    <a16:creationId xmlns:a16="http://schemas.microsoft.com/office/drawing/2014/main" id="{E1B62E20-511D-4F5D-BE06-855CF8461688}"/>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D </a:t>
                </a:r>
              </a:p>
            </p:txBody>
          </p:sp>
          <p:sp>
            <p:nvSpPr>
              <p:cNvPr id="42" name="Text Box 17">
                <a:extLst>
                  <a:ext uri="{FF2B5EF4-FFF2-40B4-BE49-F238E27FC236}">
                    <a16:creationId xmlns:a16="http://schemas.microsoft.com/office/drawing/2014/main" id="{AE1D772E-7DEE-49CB-83D5-74793941DE6E}"/>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7" name="Group 18">
              <a:extLst>
                <a:ext uri="{FF2B5EF4-FFF2-40B4-BE49-F238E27FC236}">
                  <a16:creationId xmlns:a16="http://schemas.microsoft.com/office/drawing/2014/main" id="{470E4FE5-8A4C-409C-8819-48C24ED99A70}"/>
                </a:ext>
              </a:extLst>
            </p:cNvPr>
            <p:cNvGrpSpPr>
              <a:grpSpLocks/>
            </p:cNvGrpSpPr>
            <p:nvPr/>
          </p:nvGrpSpPr>
          <p:grpSpPr bwMode="auto">
            <a:xfrm>
              <a:off x="3840" y="1350"/>
              <a:ext cx="432" cy="150"/>
              <a:chOff x="2976" y="1776"/>
              <a:chExt cx="432" cy="150"/>
            </a:xfrm>
          </p:grpSpPr>
          <p:sp>
            <p:nvSpPr>
              <p:cNvPr id="37" name="Text Box 19">
                <a:extLst>
                  <a:ext uri="{FF2B5EF4-FFF2-40B4-BE49-F238E27FC236}">
                    <a16:creationId xmlns:a16="http://schemas.microsoft.com/office/drawing/2014/main" id="{124AAD20-7B17-434D-85E3-D29803A00602}"/>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38" name="Text Box 20">
                <a:extLst>
                  <a:ext uri="{FF2B5EF4-FFF2-40B4-BE49-F238E27FC236}">
                    <a16:creationId xmlns:a16="http://schemas.microsoft.com/office/drawing/2014/main" id="{BEF38FBF-C1E4-46ED-9667-33B62D96C4DE}"/>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E</a:t>
                </a:r>
              </a:p>
            </p:txBody>
          </p:sp>
          <p:sp>
            <p:nvSpPr>
              <p:cNvPr id="39" name="Text Box 21">
                <a:extLst>
                  <a:ext uri="{FF2B5EF4-FFF2-40B4-BE49-F238E27FC236}">
                    <a16:creationId xmlns:a16="http://schemas.microsoft.com/office/drawing/2014/main" id="{438C414E-BD8D-4560-BCB2-35A2569ADB6E}"/>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8" name="Group 22">
              <a:extLst>
                <a:ext uri="{FF2B5EF4-FFF2-40B4-BE49-F238E27FC236}">
                  <a16:creationId xmlns:a16="http://schemas.microsoft.com/office/drawing/2014/main" id="{F6720B1C-9273-4348-AF11-DD54AC11D856}"/>
                </a:ext>
              </a:extLst>
            </p:cNvPr>
            <p:cNvGrpSpPr>
              <a:grpSpLocks/>
            </p:cNvGrpSpPr>
            <p:nvPr/>
          </p:nvGrpSpPr>
          <p:grpSpPr bwMode="auto">
            <a:xfrm>
              <a:off x="4320" y="1344"/>
              <a:ext cx="432" cy="150"/>
              <a:chOff x="2976" y="1776"/>
              <a:chExt cx="432" cy="150"/>
            </a:xfrm>
          </p:grpSpPr>
          <p:sp>
            <p:nvSpPr>
              <p:cNvPr id="34" name="Text Box 23">
                <a:extLst>
                  <a:ext uri="{FF2B5EF4-FFF2-40B4-BE49-F238E27FC236}">
                    <a16:creationId xmlns:a16="http://schemas.microsoft.com/office/drawing/2014/main" id="{2B021589-CD57-4B27-BCDE-199E09A87FD2}"/>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35" name="Text Box 24">
                <a:extLst>
                  <a:ext uri="{FF2B5EF4-FFF2-40B4-BE49-F238E27FC236}">
                    <a16:creationId xmlns:a16="http://schemas.microsoft.com/office/drawing/2014/main" id="{60BF579E-8509-4F03-A406-DE2683ED1088}"/>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F </a:t>
                </a:r>
              </a:p>
            </p:txBody>
          </p:sp>
          <p:sp>
            <p:nvSpPr>
              <p:cNvPr id="36" name="Text Box 25">
                <a:extLst>
                  <a:ext uri="{FF2B5EF4-FFF2-40B4-BE49-F238E27FC236}">
                    <a16:creationId xmlns:a16="http://schemas.microsoft.com/office/drawing/2014/main" id="{C729AA87-DACB-4E4C-B105-2FF94CE1B662}"/>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9" name="Group 26">
              <a:extLst>
                <a:ext uri="{FF2B5EF4-FFF2-40B4-BE49-F238E27FC236}">
                  <a16:creationId xmlns:a16="http://schemas.microsoft.com/office/drawing/2014/main" id="{E5D03970-FFE5-4C8F-A786-25D0EB3EDCD1}"/>
                </a:ext>
              </a:extLst>
            </p:cNvPr>
            <p:cNvGrpSpPr>
              <a:grpSpLocks/>
            </p:cNvGrpSpPr>
            <p:nvPr/>
          </p:nvGrpSpPr>
          <p:grpSpPr bwMode="auto">
            <a:xfrm>
              <a:off x="4848" y="1350"/>
              <a:ext cx="432" cy="150"/>
              <a:chOff x="2976" y="1776"/>
              <a:chExt cx="432" cy="150"/>
            </a:xfrm>
          </p:grpSpPr>
          <p:sp>
            <p:nvSpPr>
              <p:cNvPr id="31" name="Text Box 27">
                <a:extLst>
                  <a:ext uri="{FF2B5EF4-FFF2-40B4-BE49-F238E27FC236}">
                    <a16:creationId xmlns:a16="http://schemas.microsoft.com/office/drawing/2014/main" id="{5D268A8E-366D-4BB8-81BF-CF3788817694}"/>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32" name="Text Box 28">
                <a:extLst>
                  <a:ext uri="{FF2B5EF4-FFF2-40B4-BE49-F238E27FC236}">
                    <a16:creationId xmlns:a16="http://schemas.microsoft.com/office/drawing/2014/main" id="{2567EF18-3D09-4D45-8025-FF9DE7FF9153}"/>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G</a:t>
                </a:r>
              </a:p>
            </p:txBody>
          </p:sp>
          <p:sp>
            <p:nvSpPr>
              <p:cNvPr id="33" name="Text Box 29">
                <a:extLst>
                  <a:ext uri="{FF2B5EF4-FFF2-40B4-BE49-F238E27FC236}">
                    <a16:creationId xmlns:a16="http://schemas.microsoft.com/office/drawing/2014/main" id="{5979EDE1-70B1-497A-B7D5-8939DD24E173}"/>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10" name="Group 30">
              <a:extLst>
                <a:ext uri="{FF2B5EF4-FFF2-40B4-BE49-F238E27FC236}">
                  <a16:creationId xmlns:a16="http://schemas.microsoft.com/office/drawing/2014/main" id="{3060856C-7B76-4BEC-A91E-7B1D86567537}"/>
                </a:ext>
              </a:extLst>
            </p:cNvPr>
            <p:cNvGrpSpPr>
              <a:grpSpLocks/>
            </p:cNvGrpSpPr>
            <p:nvPr/>
          </p:nvGrpSpPr>
          <p:grpSpPr bwMode="auto">
            <a:xfrm>
              <a:off x="2640" y="1812"/>
              <a:ext cx="432" cy="150"/>
              <a:chOff x="2976" y="1776"/>
              <a:chExt cx="432" cy="150"/>
            </a:xfrm>
          </p:grpSpPr>
          <p:sp>
            <p:nvSpPr>
              <p:cNvPr id="28" name="Text Box 31">
                <a:extLst>
                  <a:ext uri="{FF2B5EF4-FFF2-40B4-BE49-F238E27FC236}">
                    <a16:creationId xmlns:a16="http://schemas.microsoft.com/office/drawing/2014/main" id="{129BC483-3B54-410C-BB7E-8CC0E30DD0F8}"/>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29" name="Text Box 32">
                <a:extLst>
                  <a:ext uri="{FF2B5EF4-FFF2-40B4-BE49-F238E27FC236}">
                    <a16:creationId xmlns:a16="http://schemas.microsoft.com/office/drawing/2014/main" id="{7A8CAC64-52CA-4D90-8D3A-7159EBD8288A}"/>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H</a:t>
                </a:r>
              </a:p>
            </p:txBody>
          </p:sp>
          <p:sp>
            <p:nvSpPr>
              <p:cNvPr id="30" name="Text Box 33">
                <a:extLst>
                  <a:ext uri="{FF2B5EF4-FFF2-40B4-BE49-F238E27FC236}">
                    <a16:creationId xmlns:a16="http://schemas.microsoft.com/office/drawing/2014/main" id="{E7533D1E-3180-4428-A399-95CCB64CF8A2}"/>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11" name="Group 34">
              <a:extLst>
                <a:ext uri="{FF2B5EF4-FFF2-40B4-BE49-F238E27FC236}">
                  <a16:creationId xmlns:a16="http://schemas.microsoft.com/office/drawing/2014/main" id="{14636363-31E7-41D0-B1B6-7E95045F4161}"/>
                </a:ext>
              </a:extLst>
            </p:cNvPr>
            <p:cNvGrpSpPr>
              <a:grpSpLocks/>
            </p:cNvGrpSpPr>
            <p:nvPr/>
          </p:nvGrpSpPr>
          <p:grpSpPr bwMode="auto">
            <a:xfrm>
              <a:off x="3216" y="1818"/>
              <a:ext cx="432" cy="150"/>
              <a:chOff x="2976" y="1776"/>
              <a:chExt cx="432" cy="150"/>
            </a:xfrm>
          </p:grpSpPr>
          <p:sp>
            <p:nvSpPr>
              <p:cNvPr id="25" name="Text Box 35">
                <a:extLst>
                  <a:ext uri="{FF2B5EF4-FFF2-40B4-BE49-F238E27FC236}">
                    <a16:creationId xmlns:a16="http://schemas.microsoft.com/office/drawing/2014/main" id="{BA9BB7D2-7634-4003-82CB-E7FAA3663FDF}"/>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26" name="Text Box 36">
                <a:extLst>
                  <a:ext uri="{FF2B5EF4-FFF2-40B4-BE49-F238E27FC236}">
                    <a16:creationId xmlns:a16="http://schemas.microsoft.com/office/drawing/2014/main" id="{7C711B5E-8F32-42BB-9BF7-8CDD9003F64A}"/>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I </a:t>
                </a:r>
              </a:p>
            </p:txBody>
          </p:sp>
          <p:sp>
            <p:nvSpPr>
              <p:cNvPr id="27" name="Text Box 37">
                <a:extLst>
                  <a:ext uri="{FF2B5EF4-FFF2-40B4-BE49-F238E27FC236}">
                    <a16:creationId xmlns:a16="http://schemas.microsoft.com/office/drawing/2014/main" id="{43FF212F-809E-4E82-9E4E-59B509B2C929}"/>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12" name="Group 38">
              <a:extLst>
                <a:ext uri="{FF2B5EF4-FFF2-40B4-BE49-F238E27FC236}">
                  <a16:creationId xmlns:a16="http://schemas.microsoft.com/office/drawing/2014/main" id="{CF9F92B7-4153-4C69-8D54-AF95B2E2B1E4}"/>
                </a:ext>
              </a:extLst>
            </p:cNvPr>
            <p:cNvGrpSpPr>
              <a:grpSpLocks/>
            </p:cNvGrpSpPr>
            <p:nvPr/>
          </p:nvGrpSpPr>
          <p:grpSpPr bwMode="auto">
            <a:xfrm>
              <a:off x="3696" y="1812"/>
              <a:ext cx="432" cy="150"/>
              <a:chOff x="2976" y="1776"/>
              <a:chExt cx="432" cy="150"/>
            </a:xfrm>
          </p:grpSpPr>
          <p:sp>
            <p:nvSpPr>
              <p:cNvPr id="22" name="Text Box 39">
                <a:extLst>
                  <a:ext uri="{FF2B5EF4-FFF2-40B4-BE49-F238E27FC236}">
                    <a16:creationId xmlns:a16="http://schemas.microsoft.com/office/drawing/2014/main" id="{73E374B7-FBD5-45AB-8390-F280AEC936C8}"/>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23" name="Text Box 40">
                <a:extLst>
                  <a:ext uri="{FF2B5EF4-FFF2-40B4-BE49-F238E27FC236}">
                    <a16:creationId xmlns:a16="http://schemas.microsoft.com/office/drawing/2014/main" id="{7D9D499E-5C28-4D46-BAEA-2FE28A9FE326}"/>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J </a:t>
                </a:r>
              </a:p>
            </p:txBody>
          </p:sp>
          <p:sp>
            <p:nvSpPr>
              <p:cNvPr id="24" name="Text Box 41">
                <a:extLst>
                  <a:ext uri="{FF2B5EF4-FFF2-40B4-BE49-F238E27FC236}">
                    <a16:creationId xmlns:a16="http://schemas.microsoft.com/office/drawing/2014/main" id="{FA050791-E566-49C3-B4CB-2E9666CF0D9E}"/>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sp>
          <p:nvSpPr>
            <p:cNvPr id="13" name="Line 42">
              <a:extLst>
                <a:ext uri="{FF2B5EF4-FFF2-40B4-BE49-F238E27FC236}">
                  <a16:creationId xmlns:a16="http://schemas.microsoft.com/office/drawing/2014/main" id="{722AB6AB-EA42-421C-B3D9-E53F9D5AF4DF}"/>
                </a:ext>
              </a:extLst>
            </p:cNvPr>
            <p:cNvSpPr>
              <a:spLocks noChangeShapeType="1"/>
            </p:cNvSpPr>
            <p:nvPr/>
          </p:nvSpPr>
          <p:spPr bwMode="auto">
            <a:xfrm flipH="1">
              <a:off x="3600" y="576"/>
              <a:ext cx="432" cy="288"/>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4" name="Line 43">
              <a:extLst>
                <a:ext uri="{FF2B5EF4-FFF2-40B4-BE49-F238E27FC236}">
                  <a16:creationId xmlns:a16="http://schemas.microsoft.com/office/drawing/2014/main" id="{4C65B204-A742-4D6C-835C-8923DEEA1143}"/>
                </a:ext>
              </a:extLst>
            </p:cNvPr>
            <p:cNvSpPr>
              <a:spLocks noChangeShapeType="1"/>
            </p:cNvSpPr>
            <p:nvPr/>
          </p:nvSpPr>
          <p:spPr bwMode="auto">
            <a:xfrm>
              <a:off x="4320" y="576"/>
              <a:ext cx="480" cy="288"/>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5" name="Line 44">
              <a:extLst>
                <a:ext uri="{FF2B5EF4-FFF2-40B4-BE49-F238E27FC236}">
                  <a16:creationId xmlns:a16="http://schemas.microsoft.com/office/drawing/2014/main" id="{F3801AD1-C1EA-4986-88AD-E7D95E974D3A}"/>
                </a:ext>
              </a:extLst>
            </p:cNvPr>
            <p:cNvSpPr>
              <a:spLocks noChangeShapeType="1"/>
            </p:cNvSpPr>
            <p:nvPr/>
          </p:nvSpPr>
          <p:spPr bwMode="auto">
            <a:xfrm flipH="1">
              <a:off x="3168" y="960"/>
              <a:ext cx="336"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6" name="Line 45">
              <a:extLst>
                <a:ext uri="{FF2B5EF4-FFF2-40B4-BE49-F238E27FC236}">
                  <a16:creationId xmlns:a16="http://schemas.microsoft.com/office/drawing/2014/main" id="{7A47E5C6-2793-4E98-A583-7919AB3890FC}"/>
                </a:ext>
              </a:extLst>
            </p:cNvPr>
            <p:cNvSpPr>
              <a:spLocks noChangeShapeType="1"/>
            </p:cNvSpPr>
            <p:nvPr/>
          </p:nvSpPr>
          <p:spPr bwMode="auto">
            <a:xfrm>
              <a:off x="3744" y="960"/>
              <a:ext cx="336"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7" name="Line 47">
              <a:extLst>
                <a:ext uri="{FF2B5EF4-FFF2-40B4-BE49-F238E27FC236}">
                  <a16:creationId xmlns:a16="http://schemas.microsoft.com/office/drawing/2014/main" id="{3CFF6124-7707-4169-BFB7-1C14D572AB4F}"/>
                </a:ext>
              </a:extLst>
            </p:cNvPr>
            <p:cNvSpPr>
              <a:spLocks noChangeShapeType="1"/>
            </p:cNvSpPr>
            <p:nvPr/>
          </p:nvSpPr>
          <p:spPr bwMode="auto">
            <a:xfrm flipH="1">
              <a:off x="4512" y="960"/>
              <a:ext cx="144"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b="1"/>
            </a:p>
          </p:txBody>
        </p:sp>
        <p:sp>
          <p:nvSpPr>
            <p:cNvPr id="18" name="Line 48">
              <a:extLst>
                <a:ext uri="{FF2B5EF4-FFF2-40B4-BE49-F238E27FC236}">
                  <a16:creationId xmlns:a16="http://schemas.microsoft.com/office/drawing/2014/main" id="{ED6039D8-6F81-4C70-8FC8-2AA686C01425}"/>
                </a:ext>
              </a:extLst>
            </p:cNvPr>
            <p:cNvSpPr>
              <a:spLocks noChangeShapeType="1"/>
            </p:cNvSpPr>
            <p:nvPr/>
          </p:nvSpPr>
          <p:spPr bwMode="auto">
            <a:xfrm>
              <a:off x="4896" y="960"/>
              <a:ext cx="144"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9" name="Line 49">
              <a:extLst>
                <a:ext uri="{FF2B5EF4-FFF2-40B4-BE49-F238E27FC236}">
                  <a16:creationId xmlns:a16="http://schemas.microsoft.com/office/drawing/2014/main" id="{3687C23A-0DCE-4BB2-9761-CB6C62EC19E8}"/>
                </a:ext>
              </a:extLst>
            </p:cNvPr>
            <p:cNvSpPr>
              <a:spLocks noChangeShapeType="1"/>
            </p:cNvSpPr>
            <p:nvPr/>
          </p:nvSpPr>
          <p:spPr bwMode="auto">
            <a:xfrm flipH="1">
              <a:off x="2880" y="1440"/>
              <a:ext cx="96"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20" name="Line 50">
              <a:extLst>
                <a:ext uri="{FF2B5EF4-FFF2-40B4-BE49-F238E27FC236}">
                  <a16:creationId xmlns:a16="http://schemas.microsoft.com/office/drawing/2014/main" id="{ABC82682-A4B3-4AA1-9127-A910D6B8E02E}"/>
                </a:ext>
              </a:extLst>
            </p:cNvPr>
            <p:cNvSpPr>
              <a:spLocks noChangeShapeType="1"/>
            </p:cNvSpPr>
            <p:nvPr/>
          </p:nvSpPr>
          <p:spPr bwMode="auto">
            <a:xfrm>
              <a:off x="3264" y="1440"/>
              <a:ext cx="144"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21" name="Line 51">
              <a:extLst>
                <a:ext uri="{FF2B5EF4-FFF2-40B4-BE49-F238E27FC236}">
                  <a16:creationId xmlns:a16="http://schemas.microsoft.com/office/drawing/2014/main" id="{596BAD7E-1B07-468F-89EB-24F417F057FE}"/>
                </a:ext>
              </a:extLst>
            </p:cNvPr>
            <p:cNvSpPr>
              <a:spLocks noChangeShapeType="1"/>
            </p:cNvSpPr>
            <p:nvPr/>
          </p:nvSpPr>
          <p:spPr bwMode="auto">
            <a:xfrm>
              <a:off x="3888" y="1440"/>
              <a:ext cx="0" cy="336"/>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sp>
        <p:nvSpPr>
          <p:cNvPr id="52" name="Text Box 57">
            <a:extLst>
              <a:ext uri="{FF2B5EF4-FFF2-40B4-BE49-F238E27FC236}">
                <a16:creationId xmlns:a16="http://schemas.microsoft.com/office/drawing/2014/main" id="{CA9FD9A2-5126-4581-8D8A-7ACF3B610F43}"/>
              </a:ext>
            </a:extLst>
          </p:cNvPr>
          <p:cNvSpPr txBox="1">
            <a:spLocks noChangeArrowheads="1"/>
          </p:cNvSpPr>
          <p:nvPr/>
        </p:nvSpPr>
        <p:spPr bwMode="auto">
          <a:xfrm>
            <a:off x="317342" y="3961381"/>
            <a:ext cx="3860394" cy="1633397"/>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Struct</a:t>
            </a:r>
            <a:r>
              <a:rPr lang="en-US" altLang="zh-CN" sz="2000" dirty="0"/>
              <a:t>  Node  {</a:t>
            </a:r>
          </a:p>
          <a:p>
            <a:pPr eaLnBrk="1" hangingPunct="1"/>
            <a:r>
              <a:rPr lang="en-US" altLang="zh-CN" sz="2000" dirty="0"/>
              <a:t>     </a:t>
            </a:r>
            <a:r>
              <a:rPr lang="en-US" altLang="zh-CN" sz="2000" dirty="0" err="1"/>
              <a:t>Struct</a:t>
            </a:r>
            <a:r>
              <a:rPr lang="en-US" altLang="zh-CN" sz="2000" dirty="0"/>
              <a:t>  Node  *</a:t>
            </a:r>
            <a:r>
              <a:rPr lang="en-US" altLang="zh-CN" sz="2000" dirty="0" err="1"/>
              <a:t>lchild</a:t>
            </a:r>
            <a:r>
              <a:rPr lang="en-US" altLang="zh-CN" sz="2000" dirty="0"/>
              <a:t> ;</a:t>
            </a:r>
          </a:p>
          <a:p>
            <a:pPr eaLnBrk="1" hangingPunct="1"/>
            <a:r>
              <a:rPr lang="en-US" altLang="zh-CN" sz="2000" dirty="0"/>
              <a:t>     </a:t>
            </a:r>
            <a:r>
              <a:rPr lang="en-US" altLang="zh-CN" sz="2000" dirty="0" err="1"/>
              <a:t>Struct</a:t>
            </a:r>
            <a:r>
              <a:rPr lang="en-US" altLang="zh-CN" sz="2000" dirty="0"/>
              <a:t>  Node  *</a:t>
            </a:r>
            <a:r>
              <a:rPr lang="en-US" altLang="zh-CN" sz="2000" dirty="0" err="1"/>
              <a:t>rchild</a:t>
            </a:r>
            <a:r>
              <a:rPr lang="en-US" altLang="zh-CN" sz="2000" dirty="0"/>
              <a:t> ;</a:t>
            </a:r>
          </a:p>
          <a:p>
            <a:pPr eaLnBrk="1" hangingPunct="1"/>
            <a:r>
              <a:rPr lang="en-US" altLang="zh-CN" sz="2000" dirty="0"/>
              <a:t>              datatype  data ;  } ;</a:t>
            </a:r>
          </a:p>
          <a:p>
            <a:pPr eaLnBrk="1" hangingPunct="1"/>
            <a:r>
              <a:rPr lang="en-US" altLang="zh-CN" sz="2000" dirty="0" err="1"/>
              <a:t>Typedef</a:t>
            </a:r>
            <a:r>
              <a:rPr lang="en-US" altLang="zh-CN" sz="2000" dirty="0"/>
              <a:t>  </a:t>
            </a:r>
            <a:r>
              <a:rPr lang="en-US" altLang="zh-CN" sz="2000" dirty="0" err="1"/>
              <a:t>struct</a:t>
            </a:r>
            <a:r>
              <a:rPr lang="en-US" altLang="zh-CN" sz="2000" dirty="0"/>
              <a:t>   Node    * BTREE ;</a:t>
            </a:r>
          </a:p>
        </p:txBody>
      </p:sp>
      <p:sp>
        <p:nvSpPr>
          <p:cNvPr id="53" name="Text Box 59">
            <a:extLst>
              <a:ext uri="{FF2B5EF4-FFF2-40B4-BE49-F238E27FC236}">
                <a16:creationId xmlns:a16="http://schemas.microsoft.com/office/drawing/2014/main" id="{F55462AF-6EC3-4188-B5C7-035FC14F0A23}"/>
              </a:ext>
            </a:extLst>
          </p:cNvPr>
          <p:cNvSpPr txBox="1">
            <a:spLocks noChangeArrowheads="1"/>
          </p:cNvSpPr>
          <p:nvPr/>
        </p:nvSpPr>
        <p:spPr bwMode="auto">
          <a:xfrm>
            <a:off x="501159" y="754331"/>
            <a:ext cx="285075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b="1" dirty="0">
                <a:solidFill>
                  <a:srgbClr val="0000FF"/>
                </a:solidFill>
              </a:rPr>
              <a:t>二叉树的左右链表示</a:t>
            </a:r>
          </a:p>
        </p:txBody>
      </p:sp>
      <p:grpSp>
        <p:nvGrpSpPr>
          <p:cNvPr id="54" name="Group 86">
            <a:extLst>
              <a:ext uri="{FF2B5EF4-FFF2-40B4-BE49-F238E27FC236}">
                <a16:creationId xmlns:a16="http://schemas.microsoft.com/office/drawing/2014/main" id="{E0CB2ADA-9983-47B0-B088-6796DD0148D7}"/>
              </a:ext>
            </a:extLst>
          </p:cNvPr>
          <p:cNvGrpSpPr>
            <a:grpSpLocks/>
          </p:cNvGrpSpPr>
          <p:nvPr/>
        </p:nvGrpSpPr>
        <p:grpSpPr bwMode="auto">
          <a:xfrm>
            <a:off x="5808244" y="4014102"/>
            <a:ext cx="2345382" cy="2193474"/>
            <a:chOff x="3888" y="1968"/>
            <a:chExt cx="1096" cy="1056"/>
          </a:xfrm>
        </p:grpSpPr>
        <p:sp>
          <p:nvSpPr>
            <p:cNvPr id="55" name="Oval 61">
              <a:extLst>
                <a:ext uri="{FF2B5EF4-FFF2-40B4-BE49-F238E27FC236}">
                  <a16:creationId xmlns:a16="http://schemas.microsoft.com/office/drawing/2014/main" id="{4826BDD9-213A-467E-B4C2-2543098266E9}"/>
                </a:ext>
              </a:extLst>
            </p:cNvPr>
            <p:cNvSpPr>
              <a:spLocks noChangeArrowheads="1"/>
            </p:cNvSpPr>
            <p:nvPr/>
          </p:nvSpPr>
          <p:spPr bwMode="auto">
            <a:xfrm>
              <a:off x="4416"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56" name="Oval 62">
              <a:extLst>
                <a:ext uri="{FF2B5EF4-FFF2-40B4-BE49-F238E27FC236}">
                  <a16:creationId xmlns:a16="http://schemas.microsoft.com/office/drawing/2014/main" id="{77133F07-0CE1-496F-9F80-F0D24CD815B4}"/>
                </a:ext>
              </a:extLst>
            </p:cNvPr>
            <p:cNvSpPr>
              <a:spLocks noChangeArrowheads="1"/>
            </p:cNvSpPr>
            <p:nvPr/>
          </p:nvSpPr>
          <p:spPr bwMode="auto">
            <a:xfrm>
              <a:off x="4213"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57" name="Oval 63">
              <a:extLst>
                <a:ext uri="{FF2B5EF4-FFF2-40B4-BE49-F238E27FC236}">
                  <a16:creationId xmlns:a16="http://schemas.microsoft.com/office/drawing/2014/main" id="{EEB75702-9E32-4B11-BC62-FDD599BD32EA}"/>
                </a:ext>
              </a:extLst>
            </p:cNvPr>
            <p:cNvSpPr>
              <a:spLocks noChangeArrowheads="1"/>
            </p:cNvSpPr>
            <p:nvPr/>
          </p:nvSpPr>
          <p:spPr bwMode="auto">
            <a:xfrm>
              <a:off x="4600"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58" name="Oval 64">
              <a:extLst>
                <a:ext uri="{FF2B5EF4-FFF2-40B4-BE49-F238E27FC236}">
                  <a16:creationId xmlns:a16="http://schemas.microsoft.com/office/drawing/2014/main" id="{C05D573D-1C4E-4B89-B12C-57044F84D4D3}"/>
                </a:ext>
              </a:extLst>
            </p:cNvPr>
            <p:cNvSpPr>
              <a:spLocks noChangeArrowheads="1"/>
            </p:cNvSpPr>
            <p:nvPr/>
          </p:nvSpPr>
          <p:spPr bwMode="auto">
            <a:xfrm>
              <a:off x="403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D</a:t>
              </a:r>
            </a:p>
          </p:txBody>
        </p:sp>
        <p:sp>
          <p:nvSpPr>
            <p:cNvPr id="59" name="Oval 65">
              <a:extLst>
                <a:ext uri="{FF2B5EF4-FFF2-40B4-BE49-F238E27FC236}">
                  <a16:creationId xmlns:a16="http://schemas.microsoft.com/office/drawing/2014/main" id="{86CEEBA6-7F3A-4F6E-98AA-768E713B8B17}"/>
                </a:ext>
              </a:extLst>
            </p:cNvPr>
            <p:cNvSpPr>
              <a:spLocks noChangeArrowheads="1"/>
            </p:cNvSpPr>
            <p:nvPr/>
          </p:nvSpPr>
          <p:spPr bwMode="auto">
            <a:xfrm>
              <a:off x="4360"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60" name="Oval 66">
              <a:extLst>
                <a:ext uri="{FF2B5EF4-FFF2-40B4-BE49-F238E27FC236}">
                  <a16:creationId xmlns:a16="http://schemas.microsoft.com/office/drawing/2014/main" id="{AAC2ECC5-5E06-4C9A-A281-4DBC57CCCAF8}"/>
                </a:ext>
              </a:extLst>
            </p:cNvPr>
            <p:cNvSpPr>
              <a:spLocks noChangeArrowheads="1"/>
            </p:cNvSpPr>
            <p:nvPr/>
          </p:nvSpPr>
          <p:spPr bwMode="auto">
            <a:xfrm>
              <a:off x="455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F</a:t>
              </a:r>
            </a:p>
          </p:txBody>
        </p:sp>
        <p:sp>
          <p:nvSpPr>
            <p:cNvPr id="61" name="Oval 67">
              <a:extLst>
                <a:ext uri="{FF2B5EF4-FFF2-40B4-BE49-F238E27FC236}">
                  <a16:creationId xmlns:a16="http://schemas.microsoft.com/office/drawing/2014/main" id="{E82EEC4A-9EEC-4A66-A7E9-6C6EE7CE1804}"/>
                </a:ext>
              </a:extLst>
            </p:cNvPr>
            <p:cNvSpPr>
              <a:spLocks noChangeArrowheads="1"/>
            </p:cNvSpPr>
            <p:nvPr/>
          </p:nvSpPr>
          <p:spPr bwMode="auto">
            <a:xfrm>
              <a:off x="4848" y="254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dirty="0"/>
                <a:t>G</a:t>
              </a:r>
            </a:p>
          </p:txBody>
        </p:sp>
        <p:sp>
          <p:nvSpPr>
            <p:cNvPr id="62" name="Oval 68">
              <a:extLst>
                <a:ext uri="{FF2B5EF4-FFF2-40B4-BE49-F238E27FC236}">
                  <a16:creationId xmlns:a16="http://schemas.microsoft.com/office/drawing/2014/main" id="{6055D640-1A98-4638-81BD-0F68EEEBE15F}"/>
                </a:ext>
              </a:extLst>
            </p:cNvPr>
            <p:cNvSpPr>
              <a:spLocks noChangeArrowheads="1"/>
            </p:cNvSpPr>
            <p:nvPr/>
          </p:nvSpPr>
          <p:spPr bwMode="auto">
            <a:xfrm>
              <a:off x="421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I</a:t>
              </a:r>
            </a:p>
          </p:txBody>
        </p:sp>
        <p:sp>
          <p:nvSpPr>
            <p:cNvPr id="63" name="Oval 69">
              <a:extLst>
                <a:ext uri="{FF2B5EF4-FFF2-40B4-BE49-F238E27FC236}">
                  <a16:creationId xmlns:a16="http://schemas.microsoft.com/office/drawing/2014/main" id="{662583DD-8670-47FE-B66A-1D06519F19F6}"/>
                </a:ext>
              </a:extLst>
            </p:cNvPr>
            <p:cNvSpPr>
              <a:spLocks noChangeArrowheads="1"/>
            </p:cNvSpPr>
            <p:nvPr/>
          </p:nvSpPr>
          <p:spPr bwMode="auto">
            <a:xfrm>
              <a:off x="469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64" name="Oval 70">
              <a:extLst>
                <a:ext uri="{FF2B5EF4-FFF2-40B4-BE49-F238E27FC236}">
                  <a16:creationId xmlns:a16="http://schemas.microsoft.com/office/drawing/2014/main" id="{9F099C49-15D7-48ED-B65B-985B485FE142}"/>
                </a:ext>
              </a:extLst>
            </p:cNvPr>
            <p:cNvSpPr>
              <a:spLocks noChangeArrowheads="1"/>
            </p:cNvSpPr>
            <p:nvPr/>
          </p:nvSpPr>
          <p:spPr bwMode="auto">
            <a:xfrm>
              <a:off x="3888"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H</a:t>
              </a:r>
            </a:p>
          </p:txBody>
        </p:sp>
        <p:sp>
          <p:nvSpPr>
            <p:cNvPr id="65" name="Line 74">
              <a:extLst>
                <a:ext uri="{FF2B5EF4-FFF2-40B4-BE49-F238E27FC236}">
                  <a16:creationId xmlns:a16="http://schemas.microsoft.com/office/drawing/2014/main" id="{20A39A63-8E59-4BC4-AAC9-54F7B3A794BC}"/>
                </a:ext>
              </a:extLst>
            </p:cNvPr>
            <p:cNvSpPr>
              <a:spLocks noChangeShapeType="1"/>
            </p:cNvSpPr>
            <p:nvPr/>
          </p:nvSpPr>
          <p:spPr bwMode="auto">
            <a:xfrm flipH="1">
              <a:off x="4312"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66" name="Line 75">
              <a:extLst>
                <a:ext uri="{FF2B5EF4-FFF2-40B4-BE49-F238E27FC236}">
                  <a16:creationId xmlns:a16="http://schemas.microsoft.com/office/drawing/2014/main" id="{7207E3BE-44B6-4593-AD5F-097CCAFECCC3}"/>
                </a:ext>
              </a:extLst>
            </p:cNvPr>
            <p:cNvSpPr>
              <a:spLocks noChangeShapeType="1"/>
            </p:cNvSpPr>
            <p:nvPr/>
          </p:nvSpPr>
          <p:spPr bwMode="auto">
            <a:xfrm>
              <a:off x="4504"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67" name="Line 76">
              <a:extLst>
                <a:ext uri="{FF2B5EF4-FFF2-40B4-BE49-F238E27FC236}">
                  <a16:creationId xmlns:a16="http://schemas.microsoft.com/office/drawing/2014/main" id="{D2760460-C9B2-486E-9858-6D25A581AB63}"/>
                </a:ext>
              </a:extLst>
            </p:cNvPr>
            <p:cNvSpPr>
              <a:spLocks noChangeShapeType="1"/>
            </p:cNvSpPr>
            <p:nvPr/>
          </p:nvSpPr>
          <p:spPr bwMode="auto">
            <a:xfrm flipH="1">
              <a:off x="4120" y="2352"/>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68" name="Line 77">
              <a:extLst>
                <a:ext uri="{FF2B5EF4-FFF2-40B4-BE49-F238E27FC236}">
                  <a16:creationId xmlns:a16="http://schemas.microsoft.com/office/drawing/2014/main" id="{6465A7B6-6D98-4F1C-9F21-FE2A47DC03E4}"/>
                </a:ext>
              </a:extLst>
            </p:cNvPr>
            <p:cNvSpPr>
              <a:spLocks noChangeShapeType="1"/>
            </p:cNvSpPr>
            <p:nvPr/>
          </p:nvSpPr>
          <p:spPr bwMode="auto">
            <a:xfrm>
              <a:off x="4312" y="235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69" name="Line 78">
              <a:extLst>
                <a:ext uri="{FF2B5EF4-FFF2-40B4-BE49-F238E27FC236}">
                  <a16:creationId xmlns:a16="http://schemas.microsoft.com/office/drawing/2014/main" id="{8689B0CD-A088-4DB0-A235-6B85BA382CCF}"/>
                </a:ext>
              </a:extLst>
            </p:cNvPr>
            <p:cNvSpPr>
              <a:spLocks noChangeShapeType="1"/>
            </p:cNvSpPr>
            <p:nvPr/>
          </p:nvSpPr>
          <p:spPr bwMode="auto">
            <a:xfrm flipH="1">
              <a:off x="4600" y="2352"/>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0" name="Line 79">
              <a:extLst>
                <a:ext uri="{FF2B5EF4-FFF2-40B4-BE49-F238E27FC236}">
                  <a16:creationId xmlns:a16="http://schemas.microsoft.com/office/drawing/2014/main" id="{44D5ED81-DE9D-4CDD-A8DD-D77700CB53B1}"/>
                </a:ext>
              </a:extLst>
            </p:cNvPr>
            <p:cNvSpPr>
              <a:spLocks noChangeShapeType="1"/>
            </p:cNvSpPr>
            <p:nvPr/>
          </p:nvSpPr>
          <p:spPr bwMode="auto">
            <a:xfrm>
              <a:off x="4696" y="2352"/>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1" name="Line 80">
              <a:extLst>
                <a:ext uri="{FF2B5EF4-FFF2-40B4-BE49-F238E27FC236}">
                  <a16:creationId xmlns:a16="http://schemas.microsoft.com/office/drawing/2014/main" id="{14909FEA-FD58-4873-933E-B3ADC7A7E84F}"/>
                </a:ext>
              </a:extLst>
            </p:cNvPr>
            <p:cNvSpPr>
              <a:spLocks noChangeShapeType="1"/>
            </p:cNvSpPr>
            <p:nvPr/>
          </p:nvSpPr>
          <p:spPr bwMode="auto">
            <a:xfrm flipH="1">
              <a:off x="3976"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2" name="Line 81">
              <a:extLst>
                <a:ext uri="{FF2B5EF4-FFF2-40B4-BE49-F238E27FC236}">
                  <a16:creationId xmlns:a16="http://schemas.microsoft.com/office/drawing/2014/main" id="{615F0174-8333-4F7D-A687-F23E7072A3B8}"/>
                </a:ext>
              </a:extLst>
            </p:cNvPr>
            <p:cNvSpPr>
              <a:spLocks noChangeShapeType="1"/>
            </p:cNvSpPr>
            <p:nvPr/>
          </p:nvSpPr>
          <p:spPr bwMode="auto">
            <a:xfrm>
              <a:off x="4120" y="268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3" name="Line 85">
              <a:extLst>
                <a:ext uri="{FF2B5EF4-FFF2-40B4-BE49-F238E27FC236}">
                  <a16:creationId xmlns:a16="http://schemas.microsoft.com/office/drawing/2014/main" id="{442E5AB5-CF2C-4295-9E2C-C30D947830E1}"/>
                </a:ext>
              </a:extLst>
            </p:cNvPr>
            <p:cNvSpPr>
              <a:spLocks noChangeShapeType="1"/>
            </p:cNvSpPr>
            <p:nvPr/>
          </p:nvSpPr>
          <p:spPr bwMode="auto">
            <a:xfrm>
              <a:off x="4648"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sp>
        <p:nvSpPr>
          <p:cNvPr id="74" name="AutoShape 88">
            <a:extLst>
              <a:ext uri="{FF2B5EF4-FFF2-40B4-BE49-F238E27FC236}">
                <a16:creationId xmlns:a16="http://schemas.microsoft.com/office/drawing/2014/main" id="{CC95BB67-62FB-447E-8207-4A77143EDDF7}"/>
              </a:ext>
            </a:extLst>
          </p:cNvPr>
          <p:cNvSpPr>
            <a:spLocks noChangeArrowheads="1"/>
          </p:cNvSpPr>
          <p:nvPr/>
        </p:nvSpPr>
        <p:spPr bwMode="auto">
          <a:xfrm>
            <a:off x="6902484" y="3215364"/>
            <a:ext cx="361183" cy="584966"/>
          </a:xfrm>
          <a:prstGeom prst="downArrow">
            <a:avLst>
              <a:gd name="adj1" fmla="val 50000"/>
              <a:gd name="adj2" fmla="val 68125"/>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1"/>
          </a:p>
        </p:txBody>
      </p:sp>
      <p:graphicFrame>
        <p:nvGraphicFramePr>
          <p:cNvPr id="75" name="表格 74">
            <a:extLst>
              <a:ext uri="{FF2B5EF4-FFF2-40B4-BE49-F238E27FC236}">
                <a16:creationId xmlns:a16="http://schemas.microsoft.com/office/drawing/2014/main" id="{4805AC0A-F18E-4F83-B4C7-237FA4EB7992}"/>
              </a:ext>
            </a:extLst>
          </p:cNvPr>
          <p:cNvGraphicFramePr>
            <a:graphicFrameLocks noGrp="1"/>
          </p:cNvGraphicFramePr>
          <p:nvPr>
            <p:extLst>
              <p:ext uri="{D42A27DB-BD31-4B8C-83A1-F6EECF244321}">
                <p14:modId xmlns:p14="http://schemas.microsoft.com/office/powerpoint/2010/main" val="917545324"/>
              </p:ext>
            </p:extLst>
          </p:nvPr>
        </p:nvGraphicFramePr>
        <p:xfrm>
          <a:off x="683568" y="1887340"/>
          <a:ext cx="3030486" cy="396240"/>
        </p:xfrm>
        <a:graphic>
          <a:graphicData uri="http://schemas.openxmlformats.org/drawingml/2006/table">
            <a:tbl>
              <a:tblPr firstRow="1" bandRow="1">
                <a:tableStyleId>{5C22544A-7EE6-4342-B048-85BDC9FD1C3A}</a:tableStyleId>
              </a:tblPr>
              <a:tblGrid>
                <a:gridCol w="1010162">
                  <a:extLst>
                    <a:ext uri="{9D8B030D-6E8A-4147-A177-3AD203B41FA5}">
                      <a16:colId xmlns:a16="http://schemas.microsoft.com/office/drawing/2014/main" val="2384924823"/>
                    </a:ext>
                  </a:extLst>
                </a:gridCol>
                <a:gridCol w="1010162">
                  <a:extLst>
                    <a:ext uri="{9D8B030D-6E8A-4147-A177-3AD203B41FA5}">
                      <a16:colId xmlns:a16="http://schemas.microsoft.com/office/drawing/2014/main" val="2031680887"/>
                    </a:ext>
                  </a:extLst>
                </a:gridCol>
                <a:gridCol w="1010162">
                  <a:extLst>
                    <a:ext uri="{9D8B030D-6E8A-4147-A177-3AD203B41FA5}">
                      <a16:colId xmlns:a16="http://schemas.microsoft.com/office/drawing/2014/main" val="209630053"/>
                    </a:ext>
                  </a:extLst>
                </a:gridCol>
              </a:tblGrid>
              <a:tr h="299772">
                <a:tc>
                  <a:txBody>
                    <a:bodyPr/>
                    <a:lstStyle/>
                    <a:p>
                      <a:pPr algn="ctr"/>
                      <a:r>
                        <a:rPr lang="en-US" altLang="zh-CN" sz="2000" b="0" dirty="0" err="1">
                          <a:solidFill>
                            <a:schemeClr val="tx1"/>
                          </a:solidFill>
                          <a:latin typeface="Times New Roman" panose="02020603050405020304" pitchFamily="18" charset="0"/>
                          <a:cs typeface="Times New Roman" panose="02020603050405020304" pitchFamily="18" charset="0"/>
                        </a:rPr>
                        <a:t>lchild</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Times New Roman" panose="02020603050405020304" pitchFamily="18" charset="0"/>
                          <a:cs typeface="Times New Roman" panose="02020603050405020304" pitchFamily="18" charset="0"/>
                        </a:rPr>
                        <a:t>data</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err="1">
                          <a:solidFill>
                            <a:schemeClr val="tx1"/>
                          </a:solidFill>
                          <a:latin typeface="Times New Roman" panose="02020603050405020304" pitchFamily="18" charset="0"/>
                          <a:cs typeface="Times New Roman" panose="02020603050405020304" pitchFamily="18" charset="0"/>
                        </a:rPr>
                        <a:t>rchild</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0607894"/>
                  </a:ext>
                </a:extLst>
              </a:tr>
            </a:tbl>
          </a:graphicData>
        </a:graphic>
      </p:graphicFrame>
    </p:spTree>
    <p:extLst>
      <p:ext uri="{BB962C8B-B14F-4D97-AF65-F5344CB8AC3E}">
        <p14:creationId xmlns:p14="http://schemas.microsoft.com/office/powerpoint/2010/main" val="125305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25C6DDD-D8DA-45F3-83CD-476B63B94E0C}"/>
              </a:ext>
            </a:extLst>
          </p:cNvPr>
          <p:cNvSpPr/>
          <p:nvPr/>
        </p:nvSpPr>
        <p:spPr>
          <a:xfrm>
            <a:off x="257517" y="1412095"/>
            <a:ext cx="4655367" cy="2345322"/>
          </a:xfrm>
          <a:prstGeom prst="rect">
            <a:avLst/>
          </a:prstGeom>
          <a:solidFill>
            <a:schemeClr val="accent5"/>
          </a:solidFill>
        </p:spPr>
        <p:txBody>
          <a:bodyPr wrap="square">
            <a:spAutoFit/>
          </a:bodyPr>
          <a:lstStyle/>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typedef struct </a:t>
            </a:r>
            <a:r>
              <a:rPr lang="en-US" altLang="zh-CN" sz="2000" kern="100" dirty="0" err="1">
                <a:latin typeface="Times New Roman" panose="02020603050405020304" pitchFamily="18" charset="0"/>
                <a:ea typeface="+mn-ea"/>
                <a:cs typeface="Times New Roman" panose="02020603050405020304" pitchFamily="18" charset="0"/>
              </a:rPr>
              <a:t>BiTPNode</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a:t>
            </a:r>
            <a:r>
              <a:rPr lang="en-US" altLang="zh-CN" sz="2000" kern="100" dirty="0" err="1">
                <a:latin typeface="Times New Roman" panose="02020603050405020304" pitchFamily="18" charset="0"/>
                <a:ea typeface="+mn-ea"/>
                <a:cs typeface="Times New Roman" panose="02020603050405020304" pitchFamily="18" charset="0"/>
              </a:rPr>
              <a:t>ElementType</a:t>
            </a:r>
            <a:r>
              <a:rPr lang="en-US" altLang="zh-CN" sz="2000" kern="100" dirty="0">
                <a:latin typeface="Times New Roman" panose="02020603050405020304" pitchFamily="18" charset="0"/>
                <a:ea typeface="+mn-ea"/>
                <a:cs typeface="Times New Roman" panose="02020603050405020304" pitchFamily="18" charset="0"/>
              </a:rPr>
              <a:t> data;</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struct </a:t>
            </a:r>
            <a:r>
              <a:rPr lang="en-US" altLang="zh-CN" sz="2000" kern="100" dirty="0" err="1">
                <a:latin typeface="Times New Roman" panose="02020603050405020304" pitchFamily="18" charset="0"/>
                <a:ea typeface="+mn-ea"/>
                <a:cs typeface="Times New Roman" panose="02020603050405020304" pitchFamily="18" charset="0"/>
              </a:rPr>
              <a:t>BiTPNode</a:t>
            </a:r>
            <a:r>
              <a:rPr lang="en-US" altLang="zh-CN" sz="2000" kern="100" dirty="0">
                <a:latin typeface="Times New Roman" panose="02020603050405020304" pitchFamily="18" charset="0"/>
                <a:ea typeface="+mn-ea"/>
                <a:cs typeface="Times New Roman" panose="02020603050405020304" pitchFamily="18" charset="0"/>
              </a:rPr>
              <a:t> *parent,*</a:t>
            </a:r>
            <a:r>
              <a:rPr lang="en-US" altLang="zh-CN" sz="2000" kern="100" dirty="0" err="1">
                <a:latin typeface="Times New Roman" panose="02020603050405020304" pitchFamily="18" charset="0"/>
                <a:ea typeface="+mn-ea"/>
                <a:cs typeface="Times New Roman" panose="02020603050405020304" pitchFamily="18" charset="0"/>
              </a:rPr>
              <a:t>lchild</a:t>
            </a:r>
            <a:r>
              <a:rPr lang="en-US" altLang="zh-CN" sz="2000" kern="100" dirty="0">
                <a:latin typeface="Times New Roman" panose="02020603050405020304" pitchFamily="18" charset="0"/>
                <a:ea typeface="+mn-ea"/>
                <a:cs typeface="Times New Roman" panose="02020603050405020304" pitchFamily="18" charset="0"/>
              </a:rPr>
              <a:t>,*</a:t>
            </a:r>
            <a:r>
              <a:rPr lang="en-US" altLang="zh-CN" sz="2000" kern="100" dirty="0" err="1">
                <a:latin typeface="Times New Roman" panose="02020603050405020304" pitchFamily="18" charset="0"/>
                <a:ea typeface="+mn-ea"/>
                <a:cs typeface="Times New Roman" panose="02020603050405020304" pitchFamily="18" charset="0"/>
              </a:rPr>
              <a:t>rchild</a:t>
            </a:r>
            <a:r>
              <a:rPr lang="en-US" altLang="zh-CN" sz="2000" kern="100" dirty="0">
                <a:latin typeface="Times New Roman" panose="02020603050405020304" pitchFamily="18" charset="0"/>
                <a:ea typeface="+mn-ea"/>
                <a:cs typeface="Times New Roman" panose="02020603050405020304" pitchFamily="18" charset="0"/>
              </a:rPr>
              <a:t>;</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 *</a:t>
            </a:r>
            <a:r>
              <a:rPr lang="en-US" altLang="zh-CN" sz="2000" kern="100" dirty="0" err="1">
                <a:latin typeface="Times New Roman" panose="02020603050405020304" pitchFamily="18" charset="0"/>
                <a:ea typeface="+mn-ea"/>
                <a:cs typeface="Times New Roman" panose="02020603050405020304" pitchFamily="18" charset="0"/>
              </a:rPr>
              <a:t>BiPTree</a:t>
            </a:r>
            <a:r>
              <a:rPr lang="en-US" altLang="zh-CN" sz="2000" kern="100" dirty="0">
                <a:latin typeface="Times New Roman" panose="02020603050405020304" pitchFamily="18" charset="0"/>
                <a:ea typeface="+mn-ea"/>
                <a:cs typeface="Times New Roman" panose="02020603050405020304" pitchFamily="18" charset="0"/>
              </a:rPr>
              <a:t>;</a:t>
            </a:r>
            <a:endParaRPr lang="zh-CN" altLang="zh-CN" sz="2000" kern="100" dirty="0">
              <a:latin typeface="Times New Roman" panose="02020603050405020304" pitchFamily="18" charset="0"/>
              <a:ea typeface="+mn-ea"/>
              <a:cs typeface="Times New Roman" panose="02020603050405020304" pitchFamily="18" charset="0"/>
            </a:endParaRPr>
          </a:p>
        </p:txBody>
      </p:sp>
      <p:sp>
        <p:nvSpPr>
          <p:cNvPr id="3" name="矩形 2">
            <a:extLst>
              <a:ext uri="{FF2B5EF4-FFF2-40B4-BE49-F238E27FC236}">
                <a16:creationId xmlns:a16="http://schemas.microsoft.com/office/drawing/2014/main" id="{9B1DF452-071F-44E5-AB11-4B9908B8A2A2}"/>
              </a:ext>
            </a:extLst>
          </p:cNvPr>
          <p:cNvSpPr/>
          <p:nvPr/>
        </p:nvSpPr>
        <p:spPr>
          <a:xfrm>
            <a:off x="611560" y="875196"/>
            <a:ext cx="3570208" cy="400110"/>
          </a:xfrm>
          <a:prstGeom prst="rect">
            <a:avLst/>
          </a:prstGeom>
        </p:spPr>
        <p:txBody>
          <a:bodyPr wrap="none">
            <a:spAutoFit/>
          </a:bodyPr>
          <a:lstStyle/>
          <a:p>
            <a:pPr marL="285750" indent="-285750" algn="just">
              <a:spcAft>
                <a:spcPts val="0"/>
              </a:spcAft>
              <a:buFont typeface="Wingdings" panose="05000000000000000000" pitchFamily="2" charset="2"/>
              <a:buChar char="n"/>
            </a:pPr>
            <a:r>
              <a:rPr lang="zh-CN" altLang="zh-CN" sz="2000" b="1" kern="100" dirty="0">
                <a:solidFill>
                  <a:srgbClr val="0000FF"/>
                </a:solidFill>
                <a:latin typeface="+mn-lt"/>
                <a:ea typeface="+mn-ea"/>
                <a:cs typeface="Times New Roman" panose="02020603050405020304" pitchFamily="18" charset="0"/>
              </a:rPr>
              <a:t>二叉树的三叉链表存储表示</a:t>
            </a:r>
          </a:p>
        </p:txBody>
      </p:sp>
      <p:graphicFrame>
        <p:nvGraphicFramePr>
          <p:cNvPr id="4" name="表格 3">
            <a:extLst>
              <a:ext uri="{FF2B5EF4-FFF2-40B4-BE49-F238E27FC236}">
                <a16:creationId xmlns:a16="http://schemas.microsoft.com/office/drawing/2014/main" id="{2CF73F2E-34E4-400B-A34F-C66A453DC3BC}"/>
              </a:ext>
            </a:extLst>
          </p:cNvPr>
          <p:cNvGraphicFramePr>
            <a:graphicFrameLocks noGrp="1"/>
          </p:cNvGraphicFramePr>
          <p:nvPr>
            <p:extLst>
              <p:ext uri="{D42A27DB-BD31-4B8C-83A1-F6EECF244321}">
                <p14:modId xmlns:p14="http://schemas.microsoft.com/office/powerpoint/2010/main" val="1070186239"/>
              </p:ext>
            </p:extLst>
          </p:nvPr>
        </p:nvGraphicFramePr>
        <p:xfrm>
          <a:off x="4749712" y="1633750"/>
          <a:ext cx="3960440" cy="618456"/>
        </p:xfrm>
        <a:graphic>
          <a:graphicData uri="http://schemas.openxmlformats.org/drawingml/2006/table">
            <a:tbl>
              <a:tblPr firstRow="1" bandRow="1">
                <a:tableStyleId>{5C22544A-7EE6-4342-B048-85BDC9FD1C3A}</a:tableStyleId>
              </a:tblPr>
              <a:tblGrid>
                <a:gridCol w="990110">
                  <a:extLst>
                    <a:ext uri="{9D8B030D-6E8A-4147-A177-3AD203B41FA5}">
                      <a16:colId xmlns:a16="http://schemas.microsoft.com/office/drawing/2014/main" val="2533220489"/>
                    </a:ext>
                  </a:extLst>
                </a:gridCol>
                <a:gridCol w="990110">
                  <a:extLst>
                    <a:ext uri="{9D8B030D-6E8A-4147-A177-3AD203B41FA5}">
                      <a16:colId xmlns:a16="http://schemas.microsoft.com/office/drawing/2014/main" val="3441542352"/>
                    </a:ext>
                  </a:extLst>
                </a:gridCol>
                <a:gridCol w="990110">
                  <a:extLst>
                    <a:ext uri="{9D8B030D-6E8A-4147-A177-3AD203B41FA5}">
                      <a16:colId xmlns:a16="http://schemas.microsoft.com/office/drawing/2014/main" val="3636629450"/>
                    </a:ext>
                  </a:extLst>
                </a:gridCol>
                <a:gridCol w="990110">
                  <a:extLst>
                    <a:ext uri="{9D8B030D-6E8A-4147-A177-3AD203B41FA5}">
                      <a16:colId xmlns:a16="http://schemas.microsoft.com/office/drawing/2014/main" val="2685038704"/>
                    </a:ext>
                  </a:extLst>
                </a:gridCol>
              </a:tblGrid>
              <a:tr h="618456">
                <a:tc>
                  <a:txBody>
                    <a:bodyPr/>
                    <a:lstStyle/>
                    <a:p>
                      <a:pPr algn="ctr">
                        <a:lnSpc>
                          <a:spcPct val="150000"/>
                        </a:lnSpc>
                      </a:pPr>
                      <a:r>
                        <a:rPr lang="en-US" altLang="zh-CN" sz="2000" b="0" dirty="0">
                          <a:solidFill>
                            <a:schemeClr val="tx1"/>
                          </a:solidFill>
                          <a:latin typeface="+mn-lt"/>
                          <a:cs typeface="Times New Roman" panose="02020603050405020304" pitchFamily="18" charset="0"/>
                        </a:rPr>
                        <a:t>parent</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0" dirty="0" err="1">
                          <a:solidFill>
                            <a:schemeClr val="tx1"/>
                          </a:solidFill>
                          <a:latin typeface="+mn-lt"/>
                          <a:cs typeface="Times New Roman" panose="02020603050405020304" pitchFamily="18" charset="0"/>
                        </a:rPr>
                        <a:t>lchild</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0" dirty="0">
                          <a:solidFill>
                            <a:schemeClr val="tx1"/>
                          </a:solidFill>
                          <a:latin typeface="+mn-lt"/>
                          <a:cs typeface="Times New Roman" panose="02020603050405020304" pitchFamily="18" charset="0"/>
                        </a:rPr>
                        <a:t>data</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0" dirty="0" err="1">
                          <a:solidFill>
                            <a:schemeClr val="tx1"/>
                          </a:solidFill>
                          <a:latin typeface="+mn-lt"/>
                          <a:cs typeface="Times New Roman" panose="02020603050405020304" pitchFamily="18" charset="0"/>
                        </a:rPr>
                        <a:t>rchild</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4445695"/>
                  </a:ext>
                </a:extLst>
              </a:tr>
            </a:tbl>
          </a:graphicData>
        </a:graphic>
      </p:graphicFrame>
      <p:sp>
        <p:nvSpPr>
          <p:cNvPr id="5" name="文本框 4">
            <a:extLst>
              <a:ext uri="{FF2B5EF4-FFF2-40B4-BE49-F238E27FC236}">
                <a16:creationId xmlns:a16="http://schemas.microsoft.com/office/drawing/2014/main" id="{2C3BA416-EACE-43F9-82E3-A203824F3CE2}"/>
              </a:ext>
            </a:extLst>
          </p:cNvPr>
          <p:cNvSpPr txBox="1"/>
          <p:nvPr/>
        </p:nvSpPr>
        <p:spPr>
          <a:xfrm>
            <a:off x="6228184" y="1172086"/>
            <a:ext cx="1326004" cy="400110"/>
          </a:xfrm>
          <a:prstGeom prst="rect">
            <a:avLst/>
          </a:prstGeom>
          <a:noFill/>
        </p:spPr>
        <p:txBody>
          <a:bodyPr wrap="none" rtlCol="0">
            <a:spAutoFit/>
          </a:bodyPr>
          <a:lstStyle/>
          <a:p>
            <a:r>
              <a:rPr lang="en-US" altLang="zh-CN" sz="2000" b="1" dirty="0" err="1">
                <a:latin typeface="Times New Roman" panose="02020603050405020304" pitchFamily="18" charset="0"/>
                <a:ea typeface="+mn-ea"/>
                <a:cs typeface="Times New Roman" panose="02020603050405020304" pitchFamily="18" charset="0"/>
              </a:rPr>
              <a:t>BiTPNode</a:t>
            </a:r>
            <a:endParaRPr lang="zh-CN" altLang="en-US" sz="2000" b="1" dirty="0">
              <a:latin typeface="Times New Roman" panose="02020603050405020304" pitchFamily="18" charset="0"/>
              <a:ea typeface="+mn-ea"/>
              <a:cs typeface="Times New Roman" panose="02020603050405020304" pitchFamily="18" charset="0"/>
            </a:endParaRPr>
          </a:p>
        </p:txBody>
      </p:sp>
      <p:cxnSp>
        <p:nvCxnSpPr>
          <p:cNvPr id="6" name="直接箭头连接符 5">
            <a:extLst>
              <a:ext uri="{FF2B5EF4-FFF2-40B4-BE49-F238E27FC236}">
                <a16:creationId xmlns:a16="http://schemas.microsoft.com/office/drawing/2014/main" id="{C860E0F4-552C-45DD-8C4D-1DB862256819}"/>
              </a:ext>
            </a:extLst>
          </p:cNvPr>
          <p:cNvCxnSpPr>
            <a:cxnSpLocks/>
          </p:cNvCxnSpPr>
          <p:nvPr/>
        </p:nvCxnSpPr>
        <p:spPr bwMode="auto">
          <a:xfrm flipV="1">
            <a:off x="5541800" y="1316101"/>
            <a:ext cx="360040" cy="461667"/>
          </a:xfrm>
          <a:prstGeom prst="straightConnector1">
            <a:avLst/>
          </a:prstGeom>
          <a:solidFill>
            <a:schemeClr val="accent1"/>
          </a:solidFill>
          <a:ln w="28575" cap="flat" cmpd="sng" algn="ctr">
            <a:solidFill>
              <a:srgbClr val="FF3300"/>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箭头连接符 6">
            <a:extLst>
              <a:ext uri="{FF2B5EF4-FFF2-40B4-BE49-F238E27FC236}">
                <a16:creationId xmlns:a16="http://schemas.microsoft.com/office/drawing/2014/main" id="{24A735F8-4D0E-40F4-8984-46A1E1A80D9C}"/>
              </a:ext>
            </a:extLst>
          </p:cNvPr>
          <p:cNvCxnSpPr>
            <a:cxnSpLocks/>
          </p:cNvCxnSpPr>
          <p:nvPr/>
        </p:nvCxnSpPr>
        <p:spPr bwMode="auto">
          <a:xfrm flipH="1">
            <a:off x="6228184" y="2137807"/>
            <a:ext cx="249720" cy="523036"/>
          </a:xfrm>
          <a:prstGeom prst="straightConnector1">
            <a:avLst/>
          </a:prstGeom>
          <a:solidFill>
            <a:schemeClr val="accent1"/>
          </a:solidFill>
          <a:ln w="2857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a:extLst>
              <a:ext uri="{FF2B5EF4-FFF2-40B4-BE49-F238E27FC236}">
                <a16:creationId xmlns:a16="http://schemas.microsoft.com/office/drawing/2014/main" id="{1DB55E75-1E99-481E-A923-7238DEF2FE47}"/>
              </a:ext>
            </a:extLst>
          </p:cNvPr>
          <p:cNvCxnSpPr>
            <a:cxnSpLocks/>
          </p:cNvCxnSpPr>
          <p:nvPr/>
        </p:nvCxnSpPr>
        <p:spPr bwMode="auto">
          <a:xfrm>
            <a:off x="8206096" y="2137807"/>
            <a:ext cx="360040" cy="523036"/>
          </a:xfrm>
          <a:prstGeom prst="straightConnector1">
            <a:avLst/>
          </a:prstGeom>
          <a:solidFill>
            <a:schemeClr val="accent1"/>
          </a:solidFill>
          <a:ln w="2857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矩形 8">
            <a:extLst>
              <a:ext uri="{FF2B5EF4-FFF2-40B4-BE49-F238E27FC236}">
                <a16:creationId xmlns:a16="http://schemas.microsoft.com/office/drawing/2014/main" id="{FF30423F-0163-431E-9486-8AA220893D31}"/>
              </a:ext>
            </a:extLst>
          </p:cNvPr>
          <p:cNvSpPr/>
          <p:nvPr/>
        </p:nvSpPr>
        <p:spPr>
          <a:xfrm>
            <a:off x="4792333" y="3306753"/>
            <a:ext cx="4197705" cy="369332"/>
          </a:xfrm>
          <a:prstGeom prst="rect">
            <a:avLst/>
          </a:prstGeom>
          <a:solidFill>
            <a:schemeClr val="accent3">
              <a:lumMod val="95000"/>
            </a:schemeClr>
          </a:solidFill>
        </p:spPr>
        <p:txBody>
          <a:bodyPr wrap="square">
            <a:spAutoFit/>
          </a:bodyPr>
          <a:lstStyle/>
          <a:p>
            <a:pPr marL="342900" indent="-342900" algn="just">
              <a:buClr>
                <a:srgbClr val="FF3300"/>
              </a:buClr>
              <a:buFont typeface="Wingdings" panose="05000000000000000000" pitchFamily="2" charset="2"/>
              <a:buChar char="u"/>
            </a:pPr>
            <a:r>
              <a:rPr lang="en-US" altLang="zh-CN" b="1" i="1" dirty="0">
                <a:latin typeface="+mn-lt"/>
                <a:ea typeface="+mn-ea"/>
              </a:rPr>
              <a:t>n</a:t>
            </a:r>
            <a:r>
              <a:rPr lang="zh-CN" altLang="en-US" b="1" dirty="0">
                <a:latin typeface="+mn-lt"/>
                <a:ea typeface="+mn-ea"/>
              </a:rPr>
              <a:t>个结点的二叉树有</a:t>
            </a:r>
            <a:r>
              <a:rPr lang="en-US" altLang="zh-CN" b="1" i="1" dirty="0">
                <a:latin typeface="+mn-lt"/>
                <a:ea typeface="+mn-ea"/>
              </a:rPr>
              <a:t>n</a:t>
            </a:r>
            <a:r>
              <a:rPr lang="en-US" altLang="zh-CN" b="1" dirty="0">
                <a:latin typeface="+mn-lt"/>
                <a:ea typeface="+mn-ea"/>
              </a:rPr>
              <a:t>+2</a:t>
            </a:r>
            <a:r>
              <a:rPr lang="zh-CN" altLang="en-US" b="1" dirty="0">
                <a:latin typeface="+mn-lt"/>
                <a:ea typeface="+mn-ea"/>
              </a:rPr>
              <a:t>个空指针！</a:t>
            </a:r>
            <a:endParaRPr lang="en-US" altLang="zh-CN" b="1" dirty="0">
              <a:latin typeface="+mn-lt"/>
              <a:ea typeface="+mn-ea"/>
            </a:endParaRPr>
          </a:p>
        </p:txBody>
      </p:sp>
      <p:sp>
        <p:nvSpPr>
          <p:cNvPr id="10" name="矩形 9">
            <a:extLst>
              <a:ext uri="{FF2B5EF4-FFF2-40B4-BE49-F238E27FC236}">
                <a16:creationId xmlns:a16="http://schemas.microsoft.com/office/drawing/2014/main" id="{19E0AF2F-4C1E-4F94-ADCF-BA9FB5B96963}"/>
              </a:ext>
            </a:extLst>
          </p:cNvPr>
          <p:cNvSpPr/>
          <p:nvPr/>
        </p:nvSpPr>
        <p:spPr>
          <a:xfrm>
            <a:off x="405657" y="4113654"/>
            <a:ext cx="5318471" cy="1323439"/>
          </a:xfrm>
          <a:prstGeom prst="rect">
            <a:avLst/>
          </a:prstGeom>
        </p:spPr>
        <p:txBody>
          <a:bodyPr wrap="square">
            <a:spAutoFit/>
          </a:bodyPr>
          <a:lstStyle/>
          <a:p>
            <a:r>
              <a:rPr lang="zh-CN" altLang="en-US" sz="2000" b="1" dirty="0">
                <a:solidFill>
                  <a:srgbClr val="FF0000"/>
                </a:solidFill>
                <a:latin typeface="+mn-ea"/>
                <a:ea typeface="+mn-ea"/>
                <a:cs typeface="Times New Roman" panose="02020603050405020304" pitchFamily="18" charset="0"/>
              </a:rPr>
              <a:t>很显然：</a:t>
            </a:r>
            <a:endParaRPr lang="en-US" altLang="zh-CN" sz="2000" b="1" dirty="0">
              <a:solidFill>
                <a:srgbClr val="FF0000"/>
              </a:solidFill>
              <a:latin typeface="+mn-ea"/>
              <a:ea typeface="+mn-ea"/>
              <a:cs typeface="Times New Roman" panose="02020603050405020304" pitchFamily="18" charset="0"/>
            </a:endParaRPr>
          </a:p>
          <a:p>
            <a:pPr marL="342900" indent="-342900">
              <a:buClr>
                <a:srgbClr val="C00000"/>
              </a:buClr>
              <a:buFont typeface="Wingdings" panose="05000000000000000000" pitchFamily="2" charset="2"/>
              <a:buChar char="p"/>
            </a:pPr>
            <a:r>
              <a:rPr lang="zh-CN" altLang="en-US" sz="2000" dirty="0">
                <a:latin typeface="+mn-ea"/>
                <a:ea typeface="+mn-ea"/>
                <a:cs typeface="Times New Roman" panose="02020603050405020304" pitchFamily="18" charset="0"/>
              </a:rPr>
              <a:t>相对二叉链表表示的二叉树，除了找父结点的操作变得很容易外，其它基本操作没有什么变化。</a:t>
            </a:r>
            <a:endParaRPr lang="en-US" altLang="zh-CN" sz="2000" dirty="0">
              <a:latin typeface="+mn-ea"/>
              <a:ea typeface="+mn-ea"/>
              <a:cs typeface="Times New Roman" panose="02020603050405020304" pitchFamily="18" charset="0"/>
            </a:endParaRPr>
          </a:p>
        </p:txBody>
      </p:sp>
      <p:sp>
        <p:nvSpPr>
          <p:cNvPr id="11" name="矩形 10">
            <a:extLst>
              <a:ext uri="{FF2B5EF4-FFF2-40B4-BE49-F238E27FC236}">
                <a16:creationId xmlns:a16="http://schemas.microsoft.com/office/drawing/2014/main" id="{97D1E2E7-0CE0-4743-A9AD-E156676FF2B6}"/>
              </a:ext>
            </a:extLst>
          </p:cNvPr>
          <p:cNvSpPr/>
          <p:nvPr/>
        </p:nvSpPr>
        <p:spPr>
          <a:xfrm>
            <a:off x="395536" y="5445905"/>
            <a:ext cx="5462487" cy="707886"/>
          </a:xfrm>
          <a:prstGeom prst="rect">
            <a:avLst/>
          </a:prstGeom>
        </p:spPr>
        <p:txBody>
          <a:bodyPr wrap="square">
            <a:spAutoFit/>
          </a:bodyPr>
          <a:lstStyle/>
          <a:p>
            <a:pPr marL="342900" indent="-342900">
              <a:buClr>
                <a:srgbClr val="C00000"/>
              </a:buClr>
              <a:buFont typeface="Wingdings" panose="05000000000000000000" pitchFamily="2" charset="2"/>
              <a:buChar char="p"/>
            </a:pPr>
            <a:r>
              <a:rPr lang="zh-CN" altLang="en-US" sz="2000" dirty="0">
                <a:latin typeface="+mn-ea"/>
                <a:ea typeface="+mn-ea"/>
                <a:cs typeface="Times New Roman" panose="02020603050405020304" pitchFamily="18" charset="0"/>
              </a:rPr>
              <a:t>对二叉树的先序</a:t>
            </a:r>
            <a:r>
              <a:rPr lang="en-US" altLang="zh-CN" sz="2000" dirty="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中序</a:t>
            </a:r>
            <a:r>
              <a:rPr lang="en-US" altLang="zh-CN" sz="2000" dirty="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后序的非递归遍历，不需要再使用栈。</a:t>
            </a:r>
          </a:p>
        </p:txBody>
      </p:sp>
      <p:pic>
        <p:nvPicPr>
          <p:cNvPr id="12" name="图片 11">
            <a:extLst>
              <a:ext uri="{FF2B5EF4-FFF2-40B4-BE49-F238E27FC236}">
                <a16:creationId xmlns:a16="http://schemas.microsoft.com/office/drawing/2014/main" id="{8F5D170E-52EF-466B-AE94-F06B0963FD55}"/>
              </a:ext>
            </a:extLst>
          </p:cNvPr>
          <p:cNvPicPr>
            <a:picLocks noChangeAspect="1"/>
          </p:cNvPicPr>
          <p:nvPr/>
        </p:nvPicPr>
        <p:blipFill>
          <a:blip r:embed="rId2"/>
          <a:stretch>
            <a:fillRect/>
          </a:stretch>
        </p:blipFill>
        <p:spPr>
          <a:xfrm>
            <a:off x="6477904" y="3998368"/>
            <a:ext cx="1801981" cy="2528519"/>
          </a:xfrm>
          <a:prstGeom prst="rect">
            <a:avLst/>
          </a:prstGeom>
        </p:spPr>
      </p:pic>
    </p:spTree>
    <p:extLst>
      <p:ext uri="{BB962C8B-B14F-4D97-AF65-F5344CB8AC3E}">
        <p14:creationId xmlns:p14="http://schemas.microsoft.com/office/powerpoint/2010/main" val="161538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70A98F5E-D807-49FC-832F-E84F6B33CF18}"/>
              </a:ext>
            </a:extLst>
          </p:cNvPr>
          <p:cNvSpPr txBox="1">
            <a:spLocks noChangeArrowheads="1"/>
          </p:cNvSpPr>
          <p:nvPr/>
        </p:nvSpPr>
        <p:spPr bwMode="auto">
          <a:xfrm>
            <a:off x="387475" y="724049"/>
            <a:ext cx="39036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b="1" dirty="0">
                <a:solidFill>
                  <a:srgbClr val="C00000"/>
                </a:solidFill>
                <a:ea typeface="+mn-ea"/>
                <a:cs typeface="Times New Roman" panose="02020603050405020304" pitchFamily="18" charset="0"/>
              </a:rPr>
              <a:t>线索二叉树</a:t>
            </a:r>
          </a:p>
        </p:txBody>
      </p:sp>
      <p:sp>
        <p:nvSpPr>
          <p:cNvPr id="4" name="Text Box 4">
            <a:extLst>
              <a:ext uri="{FF2B5EF4-FFF2-40B4-BE49-F238E27FC236}">
                <a16:creationId xmlns:a16="http://schemas.microsoft.com/office/drawing/2014/main" id="{4BD419C9-4889-49DB-94FF-30A1B73628D3}"/>
              </a:ext>
            </a:extLst>
          </p:cNvPr>
          <p:cNvSpPr txBox="1">
            <a:spLocks noChangeArrowheads="1"/>
          </p:cNvSpPr>
          <p:nvPr/>
        </p:nvSpPr>
        <p:spPr bwMode="auto">
          <a:xfrm>
            <a:off x="539552" y="1195738"/>
            <a:ext cx="8208912" cy="153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000" dirty="0">
                <a:ea typeface="+mn-ea"/>
                <a:cs typeface="Times New Roman" panose="02020603050405020304" pitchFamily="18" charset="0"/>
              </a:rPr>
              <a:t>（</a:t>
            </a:r>
            <a:r>
              <a:rPr lang="en-US" altLang="zh-CN" sz="2000" dirty="0">
                <a:ea typeface="+mn-ea"/>
                <a:cs typeface="Times New Roman" panose="02020603050405020304" pitchFamily="18" charset="0"/>
              </a:rPr>
              <a:t>1</a:t>
            </a:r>
            <a:r>
              <a:rPr lang="zh-CN" altLang="en-US" sz="2000" dirty="0">
                <a:ea typeface="+mn-ea"/>
                <a:cs typeface="Times New Roman" panose="02020603050405020304" pitchFamily="18" charset="0"/>
              </a:rPr>
              <a:t>）在</a:t>
            </a:r>
            <a:r>
              <a:rPr lang="en-US" altLang="zh-CN" sz="2000" dirty="0">
                <a:ea typeface="+mn-ea"/>
                <a:cs typeface="Times New Roman" panose="02020603050405020304" pitchFamily="18" charset="0"/>
              </a:rPr>
              <a:t>n</a:t>
            </a:r>
            <a:r>
              <a:rPr lang="zh-CN" altLang="en-US" sz="2000" dirty="0">
                <a:ea typeface="+mn-ea"/>
                <a:cs typeface="Times New Roman" panose="02020603050405020304" pitchFamily="18" charset="0"/>
              </a:rPr>
              <a:t>个结点的二叉树左右链表示中，有</a:t>
            </a:r>
            <a:r>
              <a:rPr lang="en-US" altLang="zh-CN" sz="2000" dirty="0">
                <a:ea typeface="+mn-ea"/>
                <a:cs typeface="Times New Roman" panose="02020603050405020304" pitchFamily="18" charset="0"/>
              </a:rPr>
              <a:t>n+1</a:t>
            </a:r>
            <a:r>
              <a:rPr lang="zh-CN" altLang="en-US" sz="2000" dirty="0">
                <a:ea typeface="+mn-ea"/>
                <a:cs typeface="Times New Roman" panose="02020603050405020304" pitchFamily="18" charset="0"/>
              </a:rPr>
              <a:t>个空链域。如何利用</a:t>
            </a:r>
            <a:r>
              <a:rPr lang="en-US" altLang="zh-CN" sz="2000" dirty="0">
                <a:ea typeface="+mn-ea"/>
                <a:cs typeface="Times New Roman" panose="02020603050405020304" pitchFamily="18" charset="0"/>
              </a:rPr>
              <a:t>n+1</a:t>
            </a:r>
            <a:r>
              <a:rPr lang="zh-CN" altLang="en-US" sz="2000" dirty="0">
                <a:ea typeface="+mn-ea"/>
                <a:cs typeface="Times New Roman" panose="02020603050405020304" pitchFamily="18" charset="0"/>
              </a:rPr>
              <a:t>个空链域，使二叉树的操作更加方便；</a:t>
            </a:r>
          </a:p>
          <a:p>
            <a:pPr eaLnBrk="1" hangingPunct="1">
              <a:lnSpc>
                <a:spcPct val="120000"/>
              </a:lnSpc>
            </a:pPr>
            <a:r>
              <a:rPr lang="zh-CN" altLang="en-US" sz="2000" dirty="0">
                <a:ea typeface="+mn-ea"/>
                <a:cs typeface="Times New Roman" panose="02020603050405020304" pitchFamily="18" charset="0"/>
              </a:rPr>
              <a:t>（</a:t>
            </a:r>
            <a:r>
              <a:rPr lang="en-US" altLang="zh-CN" sz="2000" dirty="0">
                <a:ea typeface="+mn-ea"/>
                <a:cs typeface="Times New Roman" panose="02020603050405020304" pitchFamily="18" charset="0"/>
              </a:rPr>
              <a:t>2</a:t>
            </a:r>
            <a:r>
              <a:rPr lang="zh-CN" altLang="en-US" sz="2000" dirty="0">
                <a:ea typeface="+mn-ea"/>
                <a:cs typeface="Times New Roman" panose="02020603050405020304" pitchFamily="18" charset="0"/>
              </a:rPr>
              <a:t>）在二叉树左右链表示中，为求某个结点的（中序）前驱 </a:t>
            </a:r>
            <a:r>
              <a:rPr lang="en-US" altLang="zh-CN" sz="2000" dirty="0">
                <a:ea typeface="+mn-ea"/>
                <a:cs typeface="Times New Roman" panose="02020603050405020304" pitchFamily="18" charset="0"/>
              </a:rPr>
              <a:t>$P </a:t>
            </a:r>
            <a:r>
              <a:rPr lang="zh-CN" altLang="en-US" sz="2000" dirty="0">
                <a:ea typeface="+mn-ea"/>
                <a:cs typeface="Times New Roman" panose="02020603050405020304" pitchFamily="18" charset="0"/>
              </a:rPr>
              <a:t>或（中序）后继 </a:t>
            </a:r>
            <a:r>
              <a:rPr lang="en-US" altLang="zh-CN" sz="2000" dirty="0">
                <a:ea typeface="+mn-ea"/>
                <a:cs typeface="Times New Roman" panose="02020603050405020304" pitchFamily="18" charset="0"/>
              </a:rPr>
              <a:t>p$</a:t>
            </a:r>
            <a:r>
              <a:rPr lang="zh-CN" altLang="en-US" sz="2000" dirty="0">
                <a:ea typeface="+mn-ea"/>
                <a:cs typeface="Times New Roman" panose="02020603050405020304" pitchFamily="18" charset="0"/>
              </a:rPr>
              <a:t>，每次都要从树根开始进行查找，很不方便。</a:t>
            </a:r>
          </a:p>
        </p:txBody>
      </p:sp>
      <p:sp>
        <p:nvSpPr>
          <p:cNvPr id="5" name="Text Box 5">
            <a:extLst>
              <a:ext uri="{FF2B5EF4-FFF2-40B4-BE49-F238E27FC236}">
                <a16:creationId xmlns:a16="http://schemas.microsoft.com/office/drawing/2014/main" id="{BA39EB4A-9081-4EBE-8E7E-380A45BF3694}"/>
              </a:ext>
            </a:extLst>
          </p:cNvPr>
          <p:cNvSpPr txBox="1">
            <a:spLocks noChangeArrowheads="1"/>
          </p:cNvSpPr>
          <p:nvPr/>
        </p:nvSpPr>
        <p:spPr bwMode="auto">
          <a:xfrm>
            <a:off x="539552" y="2897496"/>
            <a:ext cx="300304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solidFill>
                  <a:srgbClr val="0000FF"/>
                </a:solidFill>
                <a:ea typeface="+mn-ea"/>
                <a:cs typeface="Times New Roman" panose="02020603050405020304" pitchFamily="18" charset="0"/>
              </a:rPr>
              <a:t>【</a:t>
            </a:r>
            <a:r>
              <a:rPr lang="zh-CN" altLang="en-US" sz="2000" dirty="0">
                <a:solidFill>
                  <a:srgbClr val="0000FF"/>
                </a:solidFill>
                <a:ea typeface="+mn-ea"/>
                <a:cs typeface="Times New Roman" panose="02020603050405020304" pitchFamily="18" charset="0"/>
              </a:rPr>
              <a:t>中序线索二叉树定义</a:t>
            </a:r>
            <a:r>
              <a:rPr lang="en-US" altLang="zh-CN" sz="2000" dirty="0">
                <a:solidFill>
                  <a:srgbClr val="0000FF"/>
                </a:solidFill>
                <a:ea typeface="+mn-ea"/>
                <a:cs typeface="Times New Roman" panose="02020603050405020304" pitchFamily="18" charset="0"/>
              </a:rPr>
              <a:t>】</a:t>
            </a:r>
            <a:endParaRPr lang="zh-CN" altLang="en-US" sz="2000" dirty="0">
              <a:solidFill>
                <a:srgbClr val="0000FF"/>
              </a:solidFill>
              <a:ea typeface="+mn-ea"/>
              <a:cs typeface="Times New Roman" panose="02020603050405020304" pitchFamily="18" charset="0"/>
            </a:endParaRPr>
          </a:p>
        </p:txBody>
      </p:sp>
      <p:sp>
        <p:nvSpPr>
          <p:cNvPr id="6" name="Text Box 6">
            <a:extLst>
              <a:ext uri="{FF2B5EF4-FFF2-40B4-BE49-F238E27FC236}">
                <a16:creationId xmlns:a16="http://schemas.microsoft.com/office/drawing/2014/main" id="{E6AB5456-F377-45E6-8ED2-DFBE7E6FF1F6}"/>
              </a:ext>
            </a:extLst>
          </p:cNvPr>
          <p:cNvSpPr txBox="1">
            <a:spLocks noChangeArrowheads="1"/>
          </p:cNvSpPr>
          <p:nvPr/>
        </p:nvSpPr>
        <p:spPr bwMode="auto">
          <a:xfrm>
            <a:off x="678653" y="3262494"/>
            <a:ext cx="6120680" cy="165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sz="2000" dirty="0">
                <a:ea typeface="+mn-ea"/>
                <a:cs typeface="Times New Roman" panose="02020603050405020304" pitchFamily="18" charset="0"/>
              </a:rPr>
              <a:t>若结点</a:t>
            </a:r>
            <a:r>
              <a:rPr lang="en-US" altLang="zh-CN" sz="2000" dirty="0">
                <a:ea typeface="+mn-ea"/>
                <a:cs typeface="Times New Roman" panose="02020603050405020304" pitchFamily="18" charset="0"/>
              </a:rPr>
              <a:t>p</a:t>
            </a:r>
            <a:r>
              <a:rPr lang="zh-CN" altLang="en-US" sz="2000" dirty="0">
                <a:ea typeface="+mn-ea"/>
                <a:cs typeface="Times New Roman" panose="02020603050405020304" pitchFamily="18" charset="0"/>
              </a:rPr>
              <a:t>有左孩子，则</a:t>
            </a:r>
            <a:r>
              <a:rPr lang="en-US" altLang="zh-CN" sz="2000" dirty="0">
                <a:ea typeface="+mn-ea"/>
                <a:cs typeface="Times New Roman" panose="02020603050405020304" pitchFamily="18" charset="0"/>
              </a:rPr>
              <a:t>p-&gt;</a:t>
            </a:r>
            <a:r>
              <a:rPr lang="en-US" altLang="zh-CN" sz="2000" dirty="0" err="1">
                <a:ea typeface="+mn-ea"/>
                <a:cs typeface="Times New Roman" panose="02020603050405020304" pitchFamily="18" charset="0"/>
              </a:rPr>
              <a:t>lchild</a:t>
            </a:r>
            <a:r>
              <a:rPr lang="zh-CN" altLang="en-US" sz="2000" dirty="0">
                <a:ea typeface="+mn-ea"/>
                <a:cs typeface="Times New Roman" panose="02020603050405020304" pitchFamily="18" charset="0"/>
              </a:rPr>
              <a:t>指向其左孩子结点，</a:t>
            </a:r>
          </a:p>
          <a:p>
            <a:pPr eaLnBrk="1" hangingPunct="1">
              <a:lnSpc>
                <a:spcPct val="130000"/>
              </a:lnSpc>
            </a:pPr>
            <a:r>
              <a:rPr lang="zh-CN" altLang="en-US" sz="2000" dirty="0">
                <a:ea typeface="+mn-ea"/>
                <a:cs typeface="Times New Roman" panose="02020603050405020304" pitchFamily="18" charset="0"/>
              </a:rPr>
              <a:t>否则令其指向其（中序）前驱；</a:t>
            </a:r>
          </a:p>
          <a:p>
            <a:pPr eaLnBrk="1" hangingPunct="1">
              <a:lnSpc>
                <a:spcPct val="130000"/>
              </a:lnSpc>
            </a:pPr>
            <a:r>
              <a:rPr lang="zh-CN" altLang="en-US" sz="2000" dirty="0">
                <a:ea typeface="+mn-ea"/>
                <a:cs typeface="Times New Roman" panose="02020603050405020304" pitchFamily="18" charset="0"/>
              </a:rPr>
              <a:t>若结点</a:t>
            </a:r>
            <a:r>
              <a:rPr lang="en-US" altLang="zh-CN" sz="2000" dirty="0">
                <a:ea typeface="+mn-ea"/>
                <a:cs typeface="Times New Roman" panose="02020603050405020304" pitchFamily="18" charset="0"/>
              </a:rPr>
              <a:t>p</a:t>
            </a:r>
            <a:r>
              <a:rPr lang="zh-CN" altLang="en-US" sz="2000" dirty="0">
                <a:ea typeface="+mn-ea"/>
                <a:cs typeface="Times New Roman" panose="02020603050405020304" pitchFamily="18" charset="0"/>
              </a:rPr>
              <a:t>有右孩子，则</a:t>
            </a:r>
            <a:r>
              <a:rPr lang="en-US" altLang="zh-CN" sz="2000" dirty="0">
                <a:ea typeface="+mn-ea"/>
                <a:cs typeface="Times New Roman" panose="02020603050405020304" pitchFamily="18" charset="0"/>
              </a:rPr>
              <a:t>p-&gt;</a:t>
            </a:r>
            <a:r>
              <a:rPr lang="en-US" altLang="zh-CN" sz="2000" dirty="0" err="1">
                <a:ea typeface="+mn-ea"/>
                <a:cs typeface="Times New Roman" panose="02020603050405020304" pitchFamily="18" charset="0"/>
              </a:rPr>
              <a:t>rchild</a:t>
            </a:r>
            <a:r>
              <a:rPr lang="zh-CN" altLang="en-US" sz="2000" dirty="0">
                <a:ea typeface="+mn-ea"/>
                <a:cs typeface="Times New Roman" panose="02020603050405020304" pitchFamily="18" charset="0"/>
              </a:rPr>
              <a:t>指向其右孩子结点，</a:t>
            </a:r>
          </a:p>
          <a:p>
            <a:pPr eaLnBrk="1" hangingPunct="1">
              <a:lnSpc>
                <a:spcPct val="130000"/>
              </a:lnSpc>
            </a:pPr>
            <a:r>
              <a:rPr lang="zh-CN" altLang="en-US" sz="2000" dirty="0">
                <a:ea typeface="+mn-ea"/>
                <a:cs typeface="Times New Roman" panose="02020603050405020304" pitchFamily="18" charset="0"/>
              </a:rPr>
              <a:t>否则令其指向其（中序）后继。</a:t>
            </a:r>
          </a:p>
        </p:txBody>
      </p:sp>
      <p:grpSp>
        <p:nvGrpSpPr>
          <p:cNvPr id="7" name="Group 9">
            <a:extLst>
              <a:ext uri="{FF2B5EF4-FFF2-40B4-BE49-F238E27FC236}">
                <a16:creationId xmlns:a16="http://schemas.microsoft.com/office/drawing/2014/main" id="{D48C3D90-5B92-4A4C-AA98-03DB548D5F88}"/>
              </a:ext>
            </a:extLst>
          </p:cNvPr>
          <p:cNvGrpSpPr>
            <a:grpSpLocks/>
          </p:cNvGrpSpPr>
          <p:nvPr/>
        </p:nvGrpSpPr>
        <p:grpSpPr bwMode="auto">
          <a:xfrm>
            <a:off x="578427" y="5229200"/>
            <a:ext cx="3903663" cy="402291"/>
            <a:chOff x="576" y="526"/>
            <a:chExt cx="2592" cy="257"/>
          </a:xfrm>
        </p:grpSpPr>
        <p:sp>
          <p:nvSpPr>
            <p:cNvPr id="8" name="Text Box 4">
              <a:extLst>
                <a:ext uri="{FF2B5EF4-FFF2-40B4-BE49-F238E27FC236}">
                  <a16:creationId xmlns:a16="http://schemas.microsoft.com/office/drawing/2014/main" id="{F48A3966-45A1-4521-BE68-04F0BB6CE15D}"/>
                </a:ext>
              </a:extLst>
            </p:cNvPr>
            <p:cNvSpPr txBox="1">
              <a:spLocks noChangeArrowheads="1"/>
            </p:cNvSpPr>
            <p:nvPr/>
          </p:nvSpPr>
          <p:spPr bwMode="auto">
            <a:xfrm>
              <a:off x="576" y="530"/>
              <a:ext cx="576"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lchild</a:t>
              </a:r>
            </a:p>
          </p:txBody>
        </p:sp>
        <p:sp>
          <p:nvSpPr>
            <p:cNvPr id="9" name="Text Box 5">
              <a:extLst>
                <a:ext uri="{FF2B5EF4-FFF2-40B4-BE49-F238E27FC236}">
                  <a16:creationId xmlns:a16="http://schemas.microsoft.com/office/drawing/2014/main" id="{CAEB6307-10EC-40F6-91B9-14A829DEB033}"/>
                </a:ext>
              </a:extLst>
            </p:cNvPr>
            <p:cNvSpPr txBox="1">
              <a:spLocks noChangeArrowheads="1"/>
            </p:cNvSpPr>
            <p:nvPr/>
          </p:nvSpPr>
          <p:spPr bwMode="auto">
            <a:xfrm>
              <a:off x="1152" y="528"/>
              <a:ext cx="48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ltag</a:t>
              </a:r>
            </a:p>
          </p:txBody>
        </p:sp>
        <p:sp>
          <p:nvSpPr>
            <p:cNvPr id="10" name="Text Box 6">
              <a:extLst>
                <a:ext uri="{FF2B5EF4-FFF2-40B4-BE49-F238E27FC236}">
                  <a16:creationId xmlns:a16="http://schemas.microsoft.com/office/drawing/2014/main" id="{F13826BB-D0F0-4338-86C0-C2EDD9683D53}"/>
                </a:ext>
              </a:extLst>
            </p:cNvPr>
            <p:cNvSpPr txBox="1">
              <a:spLocks noChangeArrowheads="1"/>
            </p:cNvSpPr>
            <p:nvPr/>
          </p:nvSpPr>
          <p:spPr bwMode="auto">
            <a:xfrm>
              <a:off x="2112" y="528"/>
              <a:ext cx="576"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rchild</a:t>
              </a:r>
            </a:p>
          </p:txBody>
        </p:sp>
        <p:sp>
          <p:nvSpPr>
            <p:cNvPr id="11" name="Text Box 7">
              <a:extLst>
                <a:ext uri="{FF2B5EF4-FFF2-40B4-BE49-F238E27FC236}">
                  <a16:creationId xmlns:a16="http://schemas.microsoft.com/office/drawing/2014/main" id="{7C53802D-7652-4B3D-B2DD-30F703560A40}"/>
                </a:ext>
              </a:extLst>
            </p:cNvPr>
            <p:cNvSpPr txBox="1">
              <a:spLocks noChangeArrowheads="1"/>
            </p:cNvSpPr>
            <p:nvPr/>
          </p:nvSpPr>
          <p:spPr bwMode="auto">
            <a:xfrm>
              <a:off x="2688" y="526"/>
              <a:ext cx="48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rtag</a:t>
              </a:r>
            </a:p>
          </p:txBody>
        </p:sp>
        <p:sp>
          <p:nvSpPr>
            <p:cNvPr id="12" name="Text Box 8">
              <a:extLst>
                <a:ext uri="{FF2B5EF4-FFF2-40B4-BE49-F238E27FC236}">
                  <a16:creationId xmlns:a16="http://schemas.microsoft.com/office/drawing/2014/main" id="{E33FBA16-3DE1-4C72-B5F2-B4BA8121B6A5}"/>
                </a:ext>
              </a:extLst>
            </p:cNvPr>
            <p:cNvSpPr txBox="1">
              <a:spLocks noChangeArrowheads="1"/>
            </p:cNvSpPr>
            <p:nvPr/>
          </p:nvSpPr>
          <p:spPr bwMode="auto">
            <a:xfrm>
              <a:off x="1632" y="528"/>
              <a:ext cx="48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data</a:t>
              </a:r>
            </a:p>
          </p:txBody>
        </p:sp>
      </p:grpSp>
      <p:sp>
        <p:nvSpPr>
          <p:cNvPr id="13" name="Text Box 11">
            <a:extLst>
              <a:ext uri="{FF2B5EF4-FFF2-40B4-BE49-F238E27FC236}">
                <a16:creationId xmlns:a16="http://schemas.microsoft.com/office/drawing/2014/main" id="{EACB3B2E-F479-45B0-8C38-22A11238BFBA}"/>
              </a:ext>
            </a:extLst>
          </p:cNvPr>
          <p:cNvSpPr txBox="1">
            <a:spLocks noChangeArrowheads="1"/>
          </p:cNvSpPr>
          <p:nvPr/>
        </p:nvSpPr>
        <p:spPr bwMode="auto">
          <a:xfrm>
            <a:off x="4958619" y="4597190"/>
            <a:ext cx="3578713" cy="1694952"/>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Struct</a:t>
            </a:r>
            <a:r>
              <a:rPr lang="en-US" altLang="zh-CN" sz="2000" dirty="0"/>
              <a:t>  </a:t>
            </a:r>
            <a:r>
              <a:rPr lang="en-US" altLang="zh-CN" sz="2000" dirty="0" err="1"/>
              <a:t>LNode</a:t>
            </a:r>
            <a:r>
              <a:rPr lang="en-US" altLang="zh-CN" sz="2000" dirty="0"/>
              <a:t> {</a:t>
            </a:r>
          </a:p>
          <a:p>
            <a:pPr eaLnBrk="1" hangingPunct="1"/>
            <a:r>
              <a:rPr lang="en-US" altLang="zh-CN" sz="2000" dirty="0"/>
              <a:t>               </a:t>
            </a:r>
            <a:r>
              <a:rPr lang="en-US" altLang="zh-CN" sz="2000" dirty="0" err="1"/>
              <a:t>ElementType</a:t>
            </a:r>
            <a:r>
              <a:rPr lang="en-US" altLang="zh-CN" sz="2000" dirty="0"/>
              <a:t>   data ;</a:t>
            </a:r>
          </a:p>
          <a:p>
            <a:pPr eaLnBrk="1" hangingPunct="1"/>
            <a:r>
              <a:rPr lang="en-US" altLang="zh-CN" sz="2000" dirty="0"/>
              <a:t>               Struct  </a:t>
            </a:r>
            <a:r>
              <a:rPr lang="en-US" altLang="zh-CN" sz="2000" dirty="0" err="1"/>
              <a:t>LNode</a:t>
            </a:r>
            <a:endParaRPr lang="en-US" altLang="zh-CN" sz="2000" dirty="0"/>
          </a:p>
          <a:p>
            <a:pPr eaLnBrk="1" hangingPunct="1"/>
            <a:r>
              <a:rPr lang="en-US" altLang="zh-CN" sz="2000" dirty="0"/>
              <a:t>                        *</a:t>
            </a:r>
            <a:r>
              <a:rPr lang="en-US" altLang="zh-CN" sz="2000" dirty="0" err="1"/>
              <a:t>lchild</a:t>
            </a:r>
            <a:r>
              <a:rPr lang="en-US" altLang="zh-CN" sz="2000" dirty="0"/>
              <a:t> , *</a:t>
            </a:r>
            <a:r>
              <a:rPr lang="en-US" altLang="zh-CN" sz="2000" dirty="0" err="1"/>
              <a:t>rchild</a:t>
            </a:r>
            <a:r>
              <a:rPr lang="en-US" altLang="zh-CN" sz="2000" dirty="0"/>
              <a:t> ;</a:t>
            </a:r>
          </a:p>
          <a:p>
            <a:pPr eaLnBrk="1" hangingPunct="1"/>
            <a:r>
              <a:rPr lang="en-US" altLang="zh-CN" sz="2000" dirty="0"/>
              <a:t>                int  </a:t>
            </a:r>
            <a:r>
              <a:rPr lang="en-US" altLang="zh-CN" sz="2000" dirty="0" err="1"/>
              <a:t>ltag</a:t>
            </a:r>
            <a:r>
              <a:rPr lang="en-US" altLang="zh-CN" sz="2000" dirty="0"/>
              <a:t> , </a:t>
            </a:r>
            <a:r>
              <a:rPr lang="en-US" altLang="zh-CN" sz="2000" dirty="0" err="1"/>
              <a:t>rtag</a:t>
            </a:r>
            <a:r>
              <a:rPr lang="en-US" altLang="zh-CN" sz="2000" dirty="0"/>
              <a:t> ; }</a:t>
            </a:r>
          </a:p>
        </p:txBody>
      </p:sp>
      <p:sp>
        <p:nvSpPr>
          <p:cNvPr id="14" name="Text Box 21">
            <a:extLst>
              <a:ext uri="{FF2B5EF4-FFF2-40B4-BE49-F238E27FC236}">
                <a16:creationId xmlns:a16="http://schemas.microsoft.com/office/drawing/2014/main" id="{25D28977-D5FF-4900-B7BF-9D6E806AD8FE}"/>
              </a:ext>
            </a:extLst>
          </p:cNvPr>
          <p:cNvSpPr txBox="1">
            <a:spLocks noChangeArrowheads="1"/>
          </p:cNvSpPr>
          <p:nvPr/>
        </p:nvSpPr>
        <p:spPr bwMode="auto">
          <a:xfrm>
            <a:off x="578427" y="5949280"/>
            <a:ext cx="403576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err="1"/>
              <a:t>Typdef</a:t>
            </a:r>
            <a:r>
              <a:rPr lang="en-US" altLang="zh-CN" sz="2000" b="1" dirty="0"/>
              <a:t>  Struct </a:t>
            </a:r>
            <a:r>
              <a:rPr lang="en-US" altLang="zh-CN" sz="2000" b="1" dirty="0" err="1"/>
              <a:t>LNode</a:t>
            </a:r>
            <a:r>
              <a:rPr lang="en-US" altLang="zh-CN" sz="2000" b="1" dirty="0"/>
              <a:t>  * THTREE;</a:t>
            </a:r>
          </a:p>
        </p:txBody>
      </p:sp>
    </p:spTree>
    <p:extLst>
      <p:ext uri="{BB962C8B-B14F-4D97-AF65-F5344CB8AC3E}">
        <p14:creationId xmlns:p14="http://schemas.microsoft.com/office/powerpoint/2010/main" val="156251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49C265A-FDFC-4956-A82B-CC6059A306CD}"/>
              </a:ext>
            </a:extLst>
          </p:cNvPr>
          <p:cNvSpPr txBox="1">
            <a:spLocks noChangeArrowheads="1"/>
          </p:cNvSpPr>
          <p:nvPr/>
        </p:nvSpPr>
        <p:spPr bwMode="auto">
          <a:xfrm>
            <a:off x="564294" y="618342"/>
            <a:ext cx="203803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C00000"/>
                </a:solidFill>
              </a:rPr>
              <a:t>树的存储结构</a:t>
            </a:r>
          </a:p>
        </p:txBody>
      </p:sp>
      <p:sp>
        <p:nvSpPr>
          <p:cNvPr id="3" name="Text Box 3">
            <a:extLst>
              <a:ext uri="{FF2B5EF4-FFF2-40B4-BE49-F238E27FC236}">
                <a16:creationId xmlns:a16="http://schemas.microsoft.com/office/drawing/2014/main" id="{1B76B5D1-C20C-41B2-94DF-1FFC4BC352EB}"/>
              </a:ext>
            </a:extLst>
          </p:cNvPr>
          <p:cNvSpPr txBox="1">
            <a:spLocks noChangeArrowheads="1"/>
          </p:cNvSpPr>
          <p:nvPr/>
        </p:nvSpPr>
        <p:spPr bwMode="auto">
          <a:xfrm>
            <a:off x="366713" y="1137182"/>
            <a:ext cx="437521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dirty="0">
                <a:solidFill>
                  <a:srgbClr val="0000CC"/>
                </a:solidFill>
                <a:latin typeface="+mn-ea"/>
                <a:ea typeface="+mn-ea"/>
              </a:rPr>
              <a:t>树的双亲表示法（数组实现方法）</a:t>
            </a:r>
          </a:p>
        </p:txBody>
      </p:sp>
      <p:sp>
        <p:nvSpPr>
          <p:cNvPr id="4" name="Text Box 4">
            <a:extLst>
              <a:ext uri="{FF2B5EF4-FFF2-40B4-BE49-F238E27FC236}">
                <a16:creationId xmlns:a16="http://schemas.microsoft.com/office/drawing/2014/main" id="{6B49F084-0C6C-471F-947E-877F89BEA4BD}"/>
              </a:ext>
            </a:extLst>
          </p:cNvPr>
          <p:cNvSpPr txBox="1">
            <a:spLocks noChangeArrowheads="1"/>
          </p:cNvSpPr>
          <p:nvPr/>
        </p:nvSpPr>
        <p:spPr bwMode="auto">
          <a:xfrm>
            <a:off x="652484" y="1575146"/>
            <a:ext cx="599585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树的结点依次编号为</a:t>
            </a:r>
            <a:r>
              <a:rPr lang="en-US" altLang="zh-CN" sz="2000" dirty="0">
                <a:latin typeface="+mn-ea"/>
                <a:ea typeface="+mn-ea"/>
              </a:rPr>
              <a:t>1</a:t>
            </a:r>
            <a:r>
              <a:rPr lang="zh-CN" altLang="en-US" sz="2000" dirty="0">
                <a:latin typeface="+mn-ea"/>
                <a:ea typeface="+mn-ea"/>
              </a:rPr>
              <a:t>，</a:t>
            </a:r>
            <a:r>
              <a:rPr lang="en-US" altLang="zh-CN" sz="2000" dirty="0">
                <a:latin typeface="+mn-ea"/>
                <a:ea typeface="+mn-ea"/>
              </a:rPr>
              <a:t>2</a:t>
            </a:r>
            <a:r>
              <a:rPr lang="zh-CN" altLang="en-US" sz="2000" dirty="0">
                <a:latin typeface="+mn-ea"/>
                <a:ea typeface="+mn-ea"/>
              </a:rPr>
              <a:t>，</a:t>
            </a:r>
            <a:r>
              <a:rPr lang="en-US" altLang="zh-CN" sz="2000" dirty="0">
                <a:latin typeface="+mn-ea"/>
                <a:ea typeface="+mn-ea"/>
              </a:rPr>
              <a:t>3</a:t>
            </a:r>
            <a:r>
              <a:rPr lang="zh-CN" altLang="en-US" sz="2000" dirty="0">
                <a:latin typeface="+mn-ea"/>
                <a:ea typeface="+mn-ea"/>
              </a:rPr>
              <a:t>，</a:t>
            </a:r>
            <a:r>
              <a:rPr lang="en-US" altLang="zh-CN" sz="2000" dirty="0">
                <a:latin typeface="+mn-ea"/>
                <a:ea typeface="+mn-ea"/>
              </a:rPr>
              <a:t>… </a:t>
            </a:r>
            <a:r>
              <a:rPr lang="zh-CN" altLang="en-US" sz="2000" dirty="0">
                <a:latin typeface="+mn-ea"/>
                <a:ea typeface="+mn-ea"/>
              </a:rPr>
              <a:t>，</a:t>
            </a:r>
            <a:r>
              <a:rPr lang="en-US" altLang="zh-CN" sz="2000" dirty="0">
                <a:latin typeface="+mn-ea"/>
                <a:ea typeface="+mn-ea"/>
              </a:rPr>
              <a:t>n</a:t>
            </a:r>
            <a:r>
              <a:rPr lang="zh-CN" altLang="en-US" sz="2000" dirty="0">
                <a:latin typeface="+mn-ea"/>
                <a:ea typeface="+mn-ea"/>
              </a:rPr>
              <a:t>；设数组</a:t>
            </a:r>
            <a:r>
              <a:rPr lang="en-US" altLang="zh-CN" sz="2000" dirty="0">
                <a:latin typeface="+mn-ea"/>
                <a:ea typeface="+mn-ea"/>
              </a:rPr>
              <a:t>A[</a:t>
            </a:r>
            <a:r>
              <a:rPr lang="en-US" altLang="zh-CN" sz="2000" dirty="0" err="1">
                <a:latin typeface="+mn-ea"/>
                <a:ea typeface="+mn-ea"/>
              </a:rPr>
              <a:t>i</a:t>
            </a:r>
            <a:r>
              <a:rPr lang="en-US" altLang="zh-CN" sz="2000" dirty="0">
                <a:latin typeface="+mn-ea"/>
                <a:ea typeface="+mn-ea"/>
              </a:rPr>
              <a:t>]</a:t>
            </a:r>
          </a:p>
        </p:txBody>
      </p:sp>
      <p:grpSp>
        <p:nvGrpSpPr>
          <p:cNvPr id="5" name="Group 8">
            <a:extLst>
              <a:ext uri="{FF2B5EF4-FFF2-40B4-BE49-F238E27FC236}">
                <a16:creationId xmlns:a16="http://schemas.microsoft.com/office/drawing/2014/main" id="{C28F3717-7BAE-4A5B-8CD2-67B6AA6FA72E}"/>
              </a:ext>
            </a:extLst>
          </p:cNvPr>
          <p:cNvGrpSpPr>
            <a:grpSpLocks/>
          </p:cNvGrpSpPr>
          <p:nvPr/>
        </p:nvGrpSpPr>
        <p:grpSpPr bwMode="auto">
          <a:xfrm>
            <a:off x="493712" y="2071406"/>
            <a:ext cx="4524375" cy="852488"/>
            <a:chOff x="1119" y="1362"/>
            <a:chExt cx="2671" cy="537"/>
          </a:xfrm>
        </p:grpSpPr>
        <p:sp>
          <p:nvSpPr>
            <p:cNvPr id="6" name="Text Box 5">
              <a:extLst>
                <a:ext uri="{FF2B5EF4-FFF2-40B4-BE49-F238E27FC236}">
                  <a16:creationId xmlns:a16="http://schemas.microsoft.com/office/drawing/2014/main" id="{404E33DB-E6B5-49AB-97CA-B5F4854F332C}"/>
                </a:ext>
              </a:extLst>
            </p:cNvPr>
            <p:cNvSpPr txBox="1">
              <a:spLocks noChangeArrowheads="1"/>
            </p:cNvSpPr>
            <p:nvPr/>
          </p:nvSpPr>
          <p:spPr bwMode="auto">
            <a:xfrm>
              <a:off x="1119" y="1560"/>
              <a:ext cx="483"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ea typeface="+mn-ea"/>
                  <a:cs typeface="Times New Roman" panose="02020603050405020304" pitchFamily="18" charset="0"/>
                </a:rPr>
                <a:t>A[</a:t>
              </a:r>
              <a:r>
                <a:rPr lang="en-US" altLang="zh-CN" sz="2000" b="1" dirty="0" err="1">
                  <a:ea typeface="+mn-ea"/>
                  <a:cs typeface="Times New Roman" panose="02020603050405020304" pitchFamily="18" charset="0"/>
                </a:rPr>
                <a:t>i</a:t>
              </a:r>
              <a:r>
                <a:rPr lang="en-US" altLang="zh-CN" sz="2000" b="1" dirty="0">
                  <a:ea typeface="+mn-ea"/>
                  <a:cs typeface="Times New Roman" panose="02020603050405020304" pitchFamily="18" charset="0"/>
                </a:rPr>
                <a:t>] =</a:t>
              </a:r>
            </a:p>
          </p:txBody>
        </p:sp>
        <p:sp>
          <p:nvSpPr>
            <p:cNvPr id="7" name="Text Box 6">
              <a:extLst>
                <a:ext uri="{FF2B5EF4-FFF2-40B4-BE49-F238E27FC236}">
                  <a16:creationId xmlns:a16="http://schemas.microsoft.com/office/drawing/2014/main" id="{3B70B975-1051-46E1-89D4-9EAD154F57B6}"/>
                </a:ext>
              </a:extLst>
            </p:cNvPr>
            <p:cNvSpPr txBox="1">
              <a:spLocks noChangeArrowheads="1"/>
            </p:cNvSpPr>
            <p:nvPr/>
          </p:nvSpPr>
          <p:spPr bwMode="auto">
            <a:xfrm>
              <a:off x="1815" y="1362"/>
              <a:ext cx="1975" cy="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000" dirty="0">
                  <a:ea typeface="+mn-ea"/>
                  <a:cs typeface="Times New Roman" panose="02020603050405020304" pitchFamily="18" charset="0"/>
                </a:rPr>
                <a:t>j    </a:t>
              </a:r>
              <a:r>
                <a:rPr lang="zh-CN" altLang="en-US" sz="2000" dirty="0">
                  <a:ea typeface="+mn-ea"/>
                  <a:cs typeface="Times New Roman" panose="02020603050405020304" pitchFamily="18" charset="0"/>
                </a:rPr>
                <a:t>若结点 </a:t>
              </a:r>
              <a:r>
                <a:rPr lang="en-US" altLang="zh-CN" sz="2000" dirty="0" err="1">
                  <a:ea typeface="+mn-ea"/>
                  <a:cs typeface="Times New Roman" panose="02020603050405020304" pitchFamily="18" charset="0"/>
                </a:rPr>
                <a:t>i</a:t>
              </a:r>
              <a:r>
                <a:rPr lang="en-US" altLang="zh-CN" sz="2000" dirty="0">
                  <a:ea typeface="+mn-ea"/>
                  <a:cs typeface="Times New Roman" panose="02020603050405020304" pitchFamily="18" charset="0"/>
                </a:rPr>
                <a:t> </a:t>
              </a:r>
              <a:r>
                <a:rPr lang="zh-CN" altLang="en-US" sz="2000" dirty="0">
                  <a:ea typeface="+mn-ea"/>
                  <a:cs typeface="Times New Roman" panose="02020603050405020304" pitchFamily="18" charset="0"/>
                </a:rPr>
                <a:t>的父亲是 </a:t>
              </a:r>
              <a:r>
                <a:rPr lang="en-US" altLang="zh-CN" sz="2000" dirty="0">
                  <a:ea typeface="+mn-ea"/>
                  <a:cs typeface="Times New Roman" panose="02020603050405020304" pitchFamily="18" charset="0"/>
                </a:rPr>
                <a:t>j</a:t>
              </a:r>
            </a:p>
            <a:p>
              <a:pPr eaLnBrk="1" hangingPunct="1">
                <a:lnSpc>
                  <a:spcPct val="130000"/>
                </a:lnSpc>
              </a:pPr>
              <a:r>
                <a:rPr lang="en-US" altLang="zh-CN" sz="2000" dirty="0">
                  <a:ea typeface="+mn-ea"/>
                  <a:cs typeface="Times New Roman" panose="02020603050405020304" pitchFamily="18" charset="0"/>
                </a:rPr>
                <a:t>0    </a:t>
              </a:r>
              <a:r>
                <a:rPr lang="zh-CN" altLang="en-US" sz="2000" dirty="0">
                  <a:ea typeface="+mn-ea"/>
                  <a:cs typeface="Times New Roman" panose="02020603050405020304" pitchFamily="18" charset="0"/>
                </a:rPr>
                <a:t>若结点 </a:t>
              </a:r>
              <a:r>
                <a:rPr lang="en-US" altLang="zh-CN" sz="2000" dirty="0" err="1">
                  <a:ea typeface="+mn-ea"/>
                  <a:cs typeface="Times New Roman" panose="02020603050405020304" pitchFamily="18" charset="0"/>
                </a:rPr>
                <a:t>i</a:t>
              </a:r>
              <a:r>
                <a:rPr lang="en-US" altLang="zh-CN" sz="2000" dirty="0">
                  <a:ea typeface="+mn-ea"/>
                  <a:cs typeface="Times New Roman" panose="02020603050405020304" pitchFamily="18" charset="0"/>
                </a:rPr>
                <a:t> </a:t>
              </a:r>
              <a:r>
                <a:rPr lang="zh-CN" altLang="en-US" sz="2000" dirty="0">
                  <a:ea typeface="+mn-ea"/>
                  <a:cs typeface="Times New Roman" panose="02020603050405020304" pitchFamily="18" charset="0"/>
                </a:rPr>
                <a:t>是根</a:t>
              </a:r>
            </a:p>
          </p:txBody>
        </p:sp>
        <p:sp>
          <p:nvSpPr>
            <p:cNvPr id="8" name="AutoShape 7">
              <a:extLst>
                <a:ext uri="{FF2B5EF4-FFF2-40B4-BE49-F238E27FC236}">
                  <a16:creationId xmlns:a16="http://schemas.microsoft.com/office/drawing/2014/main" id="{224B6089-D12C-4217-B03F-95CF49E2C502}"/>
                </a:ext>
              </a:extLst>
            </p:cNvPr>
            <p:cNvSpPr>
              <a:spLocks/>
            </p:cNvSpPr>
            <p:nvPr/>
          </p:nvSpPr>
          <p:spPr bwMode="auto">
            <a:xfrm>
              <a:off x="1625" y="1543"/>
              <a:ext cx="127" cy="275"/>
            </a:xfrm>
            <a:prstGeom prst="leftBrace">
              <a:avLst>
                <a:gd name="adj1" fmla="val 29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a:ea typeface="+mn-ea"/>
                <a:cs typeface="Times New Roman" panose="02020603050405020304" pitchFamily="18" charset="0"/>
              </a:endParaRPr>
            </a:p>
          </p:txBody>
        </p:sp>
      </p:grpSp>
      <p:grpSp>
        <p:nvGrpSpPr>
          <p:cNvPr id="9" name="Group 50">
            <a:extLst>
              <a:ext uri="{FF2B5EF4-FFF2-40B4-BE49-F238E27FC236}">
                <a16:creationId xmlns:a16="http://schemas.microsoft.com/office/drawing/2014/main" id="{F10AF3C8-110B-45AF-8BAC-E49B619C6F82}"/>
              </a:ext>
            </a:extLst>
          </p:cNvPr>
          <p:cNvGrpSpPr>
            <a:grpSpLocks/>
          </p:cNvGrpSpPr>
          <p:nvPr/>
        </p:nvGrpSpPr>
        <p:grpSpPr bwMode="auto">
          <a:xfrm>
            <a:off x="1268856" y="3211512"/>
            <a:ext cx="1879600" cy="1358900"/>
            <a:chOff x="641" y="2256"/>
            <a:chExt cx="1184" cy="856"/>
          </a:xfrm>
        </p:grpSpPr>
        <p:sp>
          <p:nvSpPr>
            <p:cNvPr id="10" name="Oval 12">
              <a:extLst>
                <a:ext uri="{FF2B5EF4-FFF2-40B4-BE49-F238E27FC236}">
                  <a16:creationId xmlns:a16="http://schemas.microsoft.com/office/drawing/2014/main" id="{A9BDD776-C905-4294-939A-1245A099B503}"/>
                </a:ext>
              </a:extLst>
            </p:cNvPr>
            <p:cNvSpPr>
              <a:spLocks noChangeArrowheads="1"/>
            </p:cNvSpPr>
            <p:nvPr/>
          </p:nvSpPr>
          <p:spPr bwMode="auto">
            <a:xfrm>
              <a:off x="1169"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11" name="Oval 13">
              <a:extLst>
                <a:ext uri="{FF2B5EF4-FFF2-40B4-BE49-F238E27FC236}">
                  <a16:creationId xmlns:a16="http://schemas.microsoft.com/office/drawing/2014/main" id="{D3462818-9DCC-4119-AC9F-78F0BE437CF5}"/>
                </a:ext>
              </a:extLst>
            </p:cNvPr>
            <p:cNvSpPr>
              <a:spLocks noChangeArrowheads="1"/>
            </p:cNvSpPr>
            <p:nvPr/>
          </p:nvSpPr>
          <p:spPr bwMode="auto">
            <a:xfrm>
              <a:off x="82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12" name="Oval 14">
              <a:extLst>
                <a:ext uri="{FF2B5EF4-FFF2-40B4-BE49-F238E27FC236}">
                  <a16:creationId xmlns:a16="http://schemas.microsoft.com/office/drawing/2014/main" id="{5C47981A-EB08-4A6B-BD17-35C0938C7077}"/>
                </a:ext>
              </a:extLst>
            </p:cNvPr>
            <p:cNvSpPr>
              <a:spLocks noChangeArrowheads="1"/>
            </p:cNvSpPr>
            <p:nvPr/>
          </p:nvSpPr>
          <p:spPr bwMode="auto">
            <a:xfrm>
              <a:off x="1169"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13" name="Oval 15">
              <a:extLst>
                <a:ext uri="{FF2B5EF4-FFF2-40B4-BE49-F238E27FC236}">
                  <a16:creationId xmlns:a16="http://schemas.microsoft.com/office/drawing/2014/main" id="{86FB14C9-7695-4A2D-95BF-A093A02C913C}"/>
                </a:ext>
              </a:extLst>
            </p:cNvPr>
            <p:cNvSpPr>
              <a:spLocks noChangeArrowheads="1"/>
            </p:cNvSpPr>
            <p:nvPr/>
          </p:nvSpPr>
          <p:spPr bwMode="auto">
            <a:xfrm>
              <a:off x="150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dirty="0"/>
                <a:t>4</a:t>
              </a:r>
            </a:p>
          </p:txBody>
        </p:sp>
        <p:sp>
          <p:nvSpPr>
            <p:cNvPr id="14" name="Oval 16">
              <a:extLst>
                <a:ext uri="{FF2B5EF4-FFF2-40B4-BE49-F238E27FC236}">
                  <a16:creationId xmlns:a16="http://schemas.microsoft.com/office/drawing/2014/main" id="{ED0ADF20-340D-48F9-BDD8-BC1BF3F590E8}"/>
                </a:ext>
              </a:extLst>
            </p:cNvPr>
            <p:cNvSpPr>
              <a:spLocks noChangeArrowheads="1"/>
            </p:cNvSpPr>
            <p:nvPr/>
          </p:nvSpPr>
          <p:spPr bwMode="auto">
            <a:xfrm>
              <a:off x="64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15" name="Oval 17">
              <a:extLst>
                <a:ext uri="{FF2B5EF4-FFF2-40B4-BE49-F238E27FC236}">
                  <a16:creationId xmlns:a16="http://schemas.microsoft.com/office/drawing/2014/main" id="{64C964B8-6582-40DA-8457-78D4DC39F7B1}"/>
                </a:ext>
              </a:extLst>
            </p:cNvPr>
            <p:cNvSpPr>
              <a:spLocks noChangeArrowheads="1"/>
            </p:cNvSpPr>
            <p:nvPr/>
          </p:nvSpPr>
          <p:spPr bwMode="auto">
            <a:xfrm>
              <a:off x="977"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16" name="Oval 18">
              <a:extLst>
                <a:ext uri="{FF2B5EF4-FFF2-40B4-BE49-F238E27FC236}">
                  <a16:creationId xmlns:a16="http://schemas.microsoft.com/office/drawing/2014/main" id="{603139CC-497C-44AD-858F-3DDEE0E67BFE}"/>
                </a:ext>
              </a:extLst>
            </p:cNvPr>
            <p:cNvSpPr>
              <a:spLocks noChangeArrowheads="1"/>
            </p:cNvSpPr>
            <p:nvPr/>
          </p:nvSpPr>
          <p:spPr bwMode="auto">
            <a:xfrm>
              <a:off x="116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17" name="Oval 19">
              <a:extLst>
                <a:ext uri="{FF2B5EF4-FFF2-40B4-BE49-F238E27FC236}">
                  <a16:creationId xmlns:a16="http://schemas.microsoft.com/office/drawing/2014/main" id="{B82FBE48-1D63-41D0-9417-B0B50877048D}"/>
                </a:ext>
              </a:extLst>
            </p:cNvPr>
            <p:cNvSpPr>
              <a:spLocks noChangeArrowheads="1"/>
            </p:cNvSpPr>
            <p:nvPr/>
          </p:nvSpPr>
          <p:spPr bwMode="auto">
            <a:xfrm>
              <a:off x="1353"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18" name="Oval 20">
              <a:extLst>
                <a:ext uri="{FF2B5EF4-FFF2-40B4-BE49-F238E27FC236}">
                  <a16:creationId xmlns:a16="http://schemas.microsoft.com/office/drawing/2014/main" id="{2659DC79-D3B3-4D9F-B3E1-AE6F887274D8}"/>
                </a:ext>
              </a:extLst>
            </p:cNvPr>
            <p:cNvSpPr>
              <a:spLocks noChangeArrowheads="1"/>
            </p:cNvSpPr>
            <p:nvPr/>
          </p:nvSpPr>
          <p:spPr bwMode="auto">
            <a:xfrm>
              <a:off x="1689"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19" name="Line 25">
              <a:extLst>
                <a:ext uri="{FF2B5EF4-FFF2-40B4-BE49-F238E27FC236}">
                  <a16:creationId xmlns:a16="http://schemas.microsoft.com/office/drawing/2014/main" id="{678FE972-FBBC-492C-86CF-F949165B7B3C}"/>
                </a:ext>
              </a:extLst>
            </p:cNvPr>
            <p:cNvSpPr>
              <a:spLocks noChangeShapeType="1"/>
            </p:cNvSpPr>
            <p:nvPr/>
          </p:nvSpPr>
          <p:spPr bwMode="auto">
            <a:xfrm flipH="1">
              <a:off x="920"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0" name="Line 26">
              <a:extLst>
                <a:ext uri="{FF2B5EF4-FFF2-40B4-BE49-F238E27FC236}">
                  <a16:creationId xmlns:a16="http://schemas.microsoft.com/office/drawing/2014/main" id="{E3D76943-B21E-49A0-8D5C-AB6392AB323D}"/>
                </a:ext>
              </a:extLst>
            </p:cNvPr>
            <p:cNvSpPr>
              <a:spLocks noChangeShapeType="1"/>
            </p:cNvSpPr>
            <p:nvPr/>
          </p:nvSpPr>
          <p:spPr bwMode="auto">
            <a:xfrm>
              <a:off x="1233" y="240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1" name="Line 27">
              <a:extLst>
                <a:ext uri="{FF2B5EF4-FFF2-40B4-BE49-F238E27FC236}">
                  <a16:creationId xmlns:a16="http://schemas.microsoft.com/office/drawing/2014/main" id="{2D064C23-74ED-4133-8B8B-DBFE5F592C67}"/>
                </a:ext>
              </a:extLst>
            </p:cNvPr>
            <p:cNvSpPr>
              <a:spLocks noChangeShapeType="1"/>
            </p:cNvSpPr>
            <p:nvPr/>
          </p:nvSpPr>
          <p:spPr bwMode="auto">
            <a:xfrm>
              <a:off x="1257"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2" name="Line 28">
              <a:extLst>
                <a:ext uri="{FF2B5EF4-FFF2-40B4-BE49-F238E27FC236}">
                  <a16:creationId xmlns:a16="http://schemas.microsoft.com/office/drawing/2014/main" id="{0E05E303-7CB8-44C7-8275-F62392B4716A}"/>
                </a:ext>
              </a:extLst>
            </p:cNvPr>
            <p:cNvSpPr>
              <a:spLocks noChangeShapeType="1"/>
            </p:cNvSpPr>
            <p:nvPr/>
          </p:nvSpPr>
          <p:spPr bwMode="auto">
            <a:xfrm flipH="1">
              <a:off x="72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3" name="Line 29">
              <a:extLst>
                <a:ext uri="{FF2B5EF4-FFF2-40B4-BE49-F238E27FC236}">
                  <a16:creationId xmlns:a16="http://schemas.microsoft.com/office/drawing/2014/main" id="{450960C0-53E5-42EB-80AE-1D22B079EE45}"/>
                </a:ext>
              </a:extLst>
            </p:cNvPr>
            <p:cNvSpPr>
              <a:spLocks noChangeShapeType="1"/>
            </p:cNvSpPr>
            <p:nvPr/>
          </p:nvSpPr>
          <p:spPr bwMode="auto">
            <a:xfrm>
              <a:off x="87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4" name="Line 30">
              <a:extLst>
                <a:ext uri="{FF2B5EF4-FFF2-40B4-BE49-F238E27FC236}">
                  <a16:creationId xmlns:a16="http://schemas.microsoft.com/office/drawing/2014/main" id="{C6CDC275-FEA5-4B94-93BE-45254AB400D1}"/>
                </a:ext>
              </a:extLst>
            </p:cNvPr>
            <p:cNvSpPr>
              <a:spLocks noChangeShapeType="1"/>
            </p:cNvSpPr>
            <p:nvPr/>
          </p:nvSpPr>
          <p:spPr bwMode="auto">
            <a:xfrm>
              <a:off x="1233" y="273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5" name="Line 31">
              <a:extLst>
                <a:ext uri="{FF2B5EF4-FFF2-40B4-BE49-F238E27FC236}">
                  <a16:creationId xmlns:a16="http://schemas.microsoft.com/office/drawing/2014/main" id="{F399AD76-81B0-4AB1-A079-F34370191DB3}"/>
                </a:ext>
              </a:extLst>
            </p:cNvPr>
            <p:cNvSpPr>
              <a:spLocks noChangeShapeType="1"/>
            </p:cNvSpPr>
            <p:nvPr/>
          </p:nvSpPr>
          <p:spPr bwMode="auto">
            <a:xfrm flipH="1">
              <a:off x="144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6" name="Line 32">
              <a:extLst>
                <a:ext uri="{FF2B5EF4-FFF2-40B4-BE49-F238E27FC236}">
                  <a16:creationId xmlns:a16="http://schemas.microsoft.com/office/drawing/2014/main" id="{F5E32C24-E110-4C5C-8777-E340F122E6E5}"/>
                </a:ext>
              </a:extLst>
            </p:cNvPr>
            <p:cNvSpPr>
              <a:spLocks noChangeShapeType="1"/>
            </p:cNvSpPr>
            <p:nvPr/>
          </p:nvSpPr>
          <p:spPr bwMode="auto">
            <a:xfrm>
              <a:off x="159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27" name="Group 91">
            <a:extLst>
              <a:ext uri="{FF2B5EF4-FFF2-40B4-BE49-F238E27FC236}">
                <a16:creationId xmlns:a16="http://schemas.microsoft.com/office/drawing/2014/main" id="{6D8B88B4-381C-42FD-A292-4209C11C0855}"/>
              </a:ext>
            </a:extLst>
          </p:cNvPr>
          <p:cNvGrpSpPr>
            <a:grpSpLocks/>
          </p:cNvGrpSpPr>
          <p:nvPr/>
        </p:nvGrpSpPr>
        <p:grpSpPr bwMode="auto">
          <a:xfrm>
            <a:off x="4579699" y="2272723"/>
            <a:ext cx="4251325" cy="685800"/>
            <a:chOff x="2160" y="2016"/>
            <a:chExt cx="2678" cy="432"/>
          </a:xfrm>
        </p:grpSpPr>
        <p:sp>
          <p:nvSpPr>
            <p:cNvPr id="28" name="Text Box 52">
              <a:extLst>
                <a:ext uri="{FF2B5EF4-FFF2-40B4-BE49-F238E27FC236}">
                  <a16:creationId xmlns:a16="http://schemas.microsoft.com/office/drawing/2014/main" id="{FDB172D1-A037-47B4-9CA9-97FD76FDFF0C}"/>
                </a:ext>
              </a:extLst>
            </p:cNvPr>
            <p:cNvSpPr txBox="1">
              <a:spLocks noChangeArrowheads="1"/>
            </p:cNvSpPr>
            <p:nvPr/>
          </p:nvSpPr>
          <p:spPr bwMode="auto">
            <a:xfrm>
              <a:off x="261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0</a:t>
              </a:r>
            </a:p>
          </p:txBody>
        </p:sp>
        <p:sp>
          <p:nvSpPr>
            <p:cNvPr id="29" name="Text Box 53">
              <a:extLst>
                <a:ext uri="{FF2B5EF4-FFF2-40B4-BE49-F238E27FC236}">
                  <a16:creationId xmlns:a16="http://schemas.microsoft.com/office/drawing/2014/main" id="{0EC685D9-F7AB-4D51-8154-B9EAC8A24531}"/>
                </a:ext>
              </a:extLst>
            </p:cNvPr>
            <p:cNvSpPr txBox="1">
              <a:spLocks noChangeArrowheads="1"/>
            </p:cNvSpPr>
            <p:nvPr/>
          </p:nvSpPr>
          <p:spPr bwMode="auto">
            <a:xfrm>
              <a:off x="285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30" name="Text Box 54">
              <a:extLst>
                <a:ext uri="{FF2B5EF4-FFF2-40B4-BE49-F238E27FC236}">
                  <a16:creationId xmlns:a16="http://schemas.microsoft.com/office/drawing/2014/main" id="{054C3B5C-BFD6-4B71-AAC6-EA472F2D7030}"/>
                </a:ext>
              </a:extLst>
            </p:cNvPr>
            <p:cNvSpPr txBox="1">
              <a:spLocks noChangeArrowheads="1"/>
            </p:cNvSpPr>
            <p:nvPr/>
          </p:nvSpPr>
          <p:spPr bwMode="auto">
            <a:xfrm>
              <a:off x="309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31" name="Text Box 55">
              <a:extLst>
                <a:ext uri="{FF2B5EF4-FFF2-40B4-BE49-F238E27FC236}">
                  <a16:creationId xmlns:a16="http://schemas.microsoft.com/office/drawing/2014/main" id="{E9D984C4-2428-4CBF-9E22-A800A73B9D7B}"/>
                </a:ext>
              </a:extLst>
            </p:cNvPr>
            <p:cNvSpPr txBox="1">
              <a:spLocks noChangeArrowheads="1"/>
            </p:cNvSpPr>
            <p:nvPr/>
          </p:nvSpPr>
          <p:spPr bwMode="auto">
            <a:xfrm>
              <a:off x="333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32" name="Text Box 56">
              <a:extLst>
                <a:ext uri="{FF2B5EF4-FFF2-40B4-BE49-F238E27FC236}">
                  <a16:creationId xmlns:a16="http://schemas.microsoft.com/office/drawing/2014/main" id="{4487A320-C1AC-4E08-AB29-A88DD21B56D5}"/>
                </a:ext>
              </a:extLst>
            </p:cNvPr>
            <p:cNvSpPr txBox="1">
              <a:spLocks noChangeArrowheads="1"/>
            </p:cNvSpPr>
            <p:nvPr/>
          </p:nvSpPr>
          <p:spPr bwMode="auto">
            <a:xfrm>
              <a:off x="357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33" name="Text Box 57">
              <a:extLst>
                <a:ext uri="{FF2B5EF4-FFF2-40B4-BE49-F238E27FC236}">
                  <a16:creationId xmlns:a16="http://schemas.microsoft.com/office/drawing/2014/main" id="{5BB055F5-371F-4537-AC1C-D481F76290E6}"/>
                </a:ext>
              </a:extLst>
            </p:cNvPr>
            <p:cNvSpPr txBox="1">
              <a:spLocks noChangeArrowheads="1"/>
            </p:cNvSpPr>
            <p:nvPr/>
          </p:nvSpPr>
          <p:spPr bwMode="auto">
            <a:xfrm>
              <a:off x="381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34" name="Text Box 58">
              <a:extLst>
                <a:ext uri="{FF2B5EF4-FFF2-40B4-BE49-F238E27FC236}">
                  <a16:creationId xmlns:a16="http://schemas.microsoft.com/office/drawing/2014/main" id="{C8C08C6E-5A48-4306-8235-1684F333EEE2}"/>
                </a:ext>
              </a:extLst>
            </p:cNvPr>
            <p:cNvSpPr txBox="1">
              <a:spLocks noChangeArrowheads="1"/>
            </p:cNvSpPr>
            <p:nvPr/>
          </p:nvSpPr>
          <p:spPr bwMode="auto">
            <a:xfrm>
              <a:off x="405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3</a:t>
              </a:r>
            </a:p>
          </p:txBody>
        </p:sp>
        <p:sp>
          <p:nvSpPr>
            <p:cNvPr id="35" name="Text Box 59">
              <a:extLst>
                <a:ext uri="{FF2B5EF4-FFF2-40B4-BE49-F238E27FC236}">
                  <a16:creationId xmlns:a16="http://schemas.microsoft.com/office/drawing/2014/main" id="{F11F0745-C6DE-43AF-92BE-0636B8C86BD9}"/>
                </a:ext>
              </a:extLst>
            </p:cNvPr>
            <p:cNvSpPr txBox="1">
              <a:spLocks noChangeArrowheads="1"/>
            </p:cNvSpPr>
            <p:nvPr/>
          </p:nvSpPr>
          <p:spPr bwMode="auto">
            <a:xfrm>
              <a:off x="2400" y="2256"/>
              <a:ext cx="243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t>0       1      2       3       4      5       6      7       8       9   </a:t>
              </a:r>
            </a:p>
          </p:txBody>
        </p:sp>
        <p:sp>
          <p:nvSpPr>
            <p:cNvPr id="36" name="Text Box 60">
              <a:extLst>
                <a:ext uri="{FF2B5EF4-FFF2-40B4-BE49-F238E27FC236}">
                  <a16:creationId xmlns:a16="http://schemas.microsoft.com/office/drawing/2014/main" id="{C4860746-9F3C-4D22-8B19-6FF624F59FEE}"/>
                </a:ext>
              </a:extLst>
            </p:cNvPr>
            <p:cNvSpPr txBox="1">
              <a:spLocks noChangeArrowheads="1"/>
            </p:cNvSpPr>
            <p:nvPr/>
          </p:nvSpPr>
          <p:spPr bwMode="auto">
            <a:xfrm>
              <a:off x="4290" y="2017"/>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37" name="Text Box 61">
              <a:extLst>
                <a:ext uri="{FF2B5EF4-FFF2-40B4-BE49-F238E27FC236}">
                  <a16:creationId xmlns:a16="http://schemas.microsoft.com/office/drawing/2014/main" id="{7786FCE4-1B5A-42D5-A61A-0BA798E70F2A}"/>
                </a:ext>
              </a:extLst>
            </p:cNvPr>
            <p:cNvSpPr txBox="1">
              <a:spLocks noChangeArrowheads="1"/>
            </p:cNvSpPr>
            <p:nvPr/>
          </p:nvSpPr>
          <p:spPr bwMode="auto">
            <a:xfrm>
              <a:off x="4530" y="2017"/>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38" name="Text Box 63">
              <a:extLst>
                <a:ext uri="{FF2B5EF4-FFF2-40B4-BE49-F238E27FC236}">
                  <a16:creationId xmlns:a16="http://schemas.microsoft.com/office/drawing/2014/main" id="{A8CD5266-3864-48DB-ACCB-7A37D605A806}"/>
                </a:ext>
              </a:extLst>
            </p:cNvPr>
            <p:cNvSpPr txBox="1">
              <a:spLocks noChangeArrowheads="1"/>
            </p:cNvSpPr>
            <p:nvPr/>
          </p:nvSpPr>
          <p:spPr bwMode="auto">
            <a:xfrm>
              <a:off x="2368"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1800"/>
            </a:p>
          </p:txBody>
        </p:sp>
        <p:sp>
          <p:nvSpPr>
            <p:cNvPr id="39" name="Text Box 64">
              <a:extLst>
                <a:ext uri="{FF2B5EF4-FFF2-40B4-BE49-F238E27FC236}">
                  <a16:creationId xmlns:a16="http://schemas.microsoft.com/office/drawing/2014/main" id="{8B888E99-0083-415E-A55F-42CD03408337}"/>
                </a:ext>
              </a:extLst>
            </p:cNvPr>
            <p:cNvSpPr txBox="1">
              <a:spLocks noChangeArrowheads="1"/>
            </p:cNvSpPr>
            <p:nvPr/>
          </p:nvSpPr>
          <p:spPr bwMode="auto">
            <a:xfrm>
              <a:off x="2160" y="2025"/>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A</a:t>
              </a:r>
            </a:p>
          </p:txBody>
        </p:sp>
      </p:grpSp>
      <p:sp>
        <p:nvSpPr>
          <p:cNvPr id="59" name="Text Box 86">
            <a:extLst>
              <a:ext uri="{FF2B5EF4-FFF2-40B4-BE49-F238E27FC236}">
                <a16:creationId xmlns:a16="http://schemas.microsoft.com/office/drawing/2014/main" id="{3E5E835F-434B-45D5-AED9-3B6BC44C190D}"/>
              </a:ext>
            </a:extLst>
          </p:cNvPr>
          <p:cNvSpPr txBox="1">
            <a:spLocks noChangeArrowheads="1"/>
          </p:cNvSpPr>
          <p:nvPr/>
        </p:nvSpPr>
        <p:spPr bwMode="auto">
          <a:xfrm>
            <a:off x="4967761" y="3224134"/>
            <a:ext cx="2467640" cy="1017844"/>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Struct</a:t>
            </a:r>
            <a:r>
              <a:rPr lang="en-US" altLang="zh-CN" sz="2000" dirty="0"/>
              <a:t>  Node  {</a:t>
            </a:r>
          </a:p>
          <a:p>
            <a:pPr eaLnBrk="1" hangingPunct="1"/>
            <a:r>
              <a:rPr lang="en-US" altLang="zh-CN" sz="2000" dirty="0"/>
              <a:t>            </a:t>
            </a:r>
            <a:r>
              <a:rPr lang="en-US" altLang="zh-CN" sz="2000" dirty="0" err="1"/>
              <a:t>int</a:t>
            </a:r>
            <a:r>
              <a:rPr lang="en-US" altLang="zh-CN" sz="2000" dirty="0"/>
              <a:t>  parent ;</a:t>
            </a:r>
          </a:p>
          <a:p>
            <a:pPr eaLnBrk="1" hangingPunct="1"/>
            <a:r>
              <a:rPr lang="en-US" altLang="zh-CN" sz="2000" dirty="0"/>
              <a:t>            char  data ;  } ;</a:t>
            </a:r>
          </a:p>
        </p:txBody>
      </p:sp>
      <p:sp>
        <p:nvSpPr>
          <p:cNvPr id="60" name="Text Box 87">
            <a:extLst>
              <a:ext uri="{FF2B5EF4-FFF2-40B4-BE49-F238E27FC236}">
                <a16:creationId xmlns:a16="http://schemas.microsoft.com/office/drawing/2014/main" id="{94E287A1-E724-48C9-8A08-3D13BF4C2DFB}"/>
              </a:ext>
            </a:extLst>
          </p:cNvPr>
          <p:cNvSpPr txBox="1">
            <a:spLocks noChangeArrowheads="1"/>
          </p:cNvSpPr>
          <p:nvPr/>
        </p:nvSpPr>
        <p:spPr bwMode="auto">
          <a:xfrm>
            <a:off x="4968868" y="4468358"/>
            <a:ext cx="2842807" cy="710067"/>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Typdef</a:t>
            </a:r>
            <a:r>
              <a:rPr lang="en-US" altLang="zh-CN" sz="2000" dirty="0"/>
              <a:t>  Node  TREE[11];</a:t>
            </a:r>
          </a:p>
          <a:p>
            <a:pPr eaLnBrk="1" hangingPunct="1"/>
            <a:r>
              <a:rPr lang="en-US" altLang="zh-CN" sz="2000" dirty="0"/>
              <a:t>TREE  T ;</a:t>
            </a:r>
          </a:p>
        </p:txBody>
      </p:sp>
      <p:sp>
        <p:nvSpPr>
          <p:cNvPr id="61" name="Text Box 92">
            <a:extLst>
              <a:ext uri="{FF2B5EF4-FFF2-40B4-BE49-F238E27FC236}">
                <a16:creationId xmlns:a16="http://schemas.microsoft.com/office/drawing/2014/main" id="{DF66924F-CB54-41D1-A20F-249C7A70F374}"/>
              </a:ext>
            </a:extLst>
          </p:cNvPr>
          <p:cNvSpPr txBox="1">
            <a:spLocks noChangeArrowheads="1"/>
          </p:cNvSpPr>
          <p:nvPr/>
        </p:nvSpPr>
        <p:spPr bwMode="auto">
          <a:xfrm>
            <a:off x="4010529" y="689974"/>
            <a:ext cx="4569177" cy="402291"/>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面向特定的操作，设计合适的存储结构</a:t>
            </a:r>
          </a:p>
        </p:txBody>
      </p:sp>
      <p:grpSp>
        <p:nvGrpSpPr>
          <p:cNvPr id="62" name="组合 6">
            <a:extLst>
              <a:ext uri="{FF2B5EF4-FFF2-40B4-BE49-F238E27FC236}">
                <a16:creationId xmlns:a16="http://schemas.microsoft.com/office/drawing/2014/main" id="{A3BF4315-7B65-4C53-8BAA-0EE6E29E9659}"/>
              </a:ext>
            </a:extLst>
          </p:cNvPr>
          <p:cNvGrpSpPr>
            <a:grpSpLocks/>
          </p:cNvGrpSpPr>
          <p:nvPr/>
        </p:nvGrpSpPr>
        <p:grpSpPr bwMode="auto">
          <a:xfrm>
            <a:off x="3729049" y="5382879"/>
            <a:ext cx="4945063" cy="1058863"/>
            <a:chOff x="3073358" y="755650"/>
            <a:chExt cx="4945147" cy="1059258"/>
          </a:xfrm>
        </p:grpSpPr>
        <p:sp>
          <p:nvSpPr>
            <p:cNvPr id="63" name="Text Box 4">
              <a:extLst>
                <a:ext uri="{FF2B5EF4-FFF2-40B4-BE49-F238E27FC236}">
                  <a16:creationId xmlns:a16="http://schemas.microsoft.com/office/drawing/2014/main" id="{8B8F3DE3-86B2-4874-A087-E3DABA45E811}"/>
                </a:ext>
              </a:extLst>
            </p:cNvPr>
            <p:cNvSpPr txBox="1">
              <a:spLocks noChangeArrowheads="1"/>
            </p:cNvSpPr>
            <p:nvPr/>
          </p:nvSpPr>
          <p:spPr bwMode="auto">
            <a:xfrm>
              <a:off x="4292391"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A</a:t>
              </a:r>
            </a:p>
          </p:txBody>
        </p:sp>
        <p:sp>
          <p:nvSpPr>
            <p:cNvPr id="64" name="Text Box 5">
              <a:extLst>
                <a:ext uri="{FF2B5EF4-FFF2-40B4-BE49-F238E27FC236}">
                  <a16:creationId xmlns:a16="http://schemas.microsoft.com/office/drawing/2014/main" id="{B8A6AA72-458B-4012-AB55-73DD4724BDB3}"/>
                </a:ext>
              </a:extLst>
            </p:cNvPr>
            <p:cNvSpPr txBox="1">
              <a:spLocks noChangeArrowheads="1"/>
            </p:cNvSpPr>
            <p:nvPr/>
          </p:nvSpPr>
          <p:spPr bwMode="auto">
            <a:xfrm>
              <a:off x="4704458"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B</a:t>
              </a:r>
            </a:p>
          </p:txBody>
        </p:sp>
        <p:sp>
          <p:nvSpPr>
            <p:cNvPr id="65" name="Text Box 6">
              <a:extLst>
                <a:ext uri="{FF2B5EF4-FFF2-40B4-BE49-F238E27FC236}">
                  <a16:creationId xmlns:a16="http://schemas.microsoft.com/office/drawing/2014/main" id="{55BD00B0-3230-42FF-A4F1-678CD8F3599F}"/>
                </a:ext>
              </a:extLst>
            </p:cNvPr>
            <p:cNvSpPr txBox="1">
              <a:spLocks noChangeArrowheads="1"/>
            </p:cNvSpPr>
            <p:nvPr/>
          </p:nvSpPr>
          <p:spPr bwMode="auto">
            <a:xfrm>
              <a:off x="5116526"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C</a:t>
              </a:r>
            </a:p>
          </p:txBody>
        </p:sp>
        <p:sp>
          <p:nvSpPr>
            <p:cNvPr id="66" name="Text Box 7">
              <a:extLst>
                <a:ext uri="{FF2B5EF4-FFF2-40B4-BE49-F238E27FC236}">
                  <a16:creationId xmlns:a16="http://schemas.microsoft.com/office/drawing/2014/main" id="{5FFDDF63-3493-4CBA-B9F2-D7F69665C991}"/>
                </a:ext>
              </a:extLst>
            </p:cNvPr>
            <p:cNvSpPr txBox="1">
              <a:spLocks noChangeArrowheads="1"/>
            </p:cNvSpPr>
            <p:nvPr/>
          </p:nvSpPr>
          <p:spPr bwMode="auto">
            <a:xfrm>
              <a:off x="5528593"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D</a:t>
              </a:r>
            </a:p>
          </p:txBody>
        </p:sp>
        <p:sp>
          <p:nvSpPr>
            <p:cNvPr id="67" name="Text Box 8">
              <a:extLst>
                <a:ext uri="{FF2B5EF4-FFF2-40B4-BE49-F238E27FC236}">
                  <a16:creationId xmlns:a16="http://schemas.microsoft.com/office/drawing/2014/main" id="{FA9735DB-C799-4CEA-9FDF-82422238C216}"/>
                </a:ext>
              </a:extLst>
            </p:cNvPr>
            <p:cNvSpPr txBox="1">
              <a:spLocks noChangeArrowheads="1"/>
            </p:cNvSpPr>
            <p:nvPr/>
          </p:nvSpPr>
          <p:spPr bwMode="auto">
            <a:xfrm>
              <a:off x="5940661"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E</a:t>
              </a:r>
            </a:p>
          </p:txBody>
        </p:sp>
        <p:sp>
          <p:nvSpPr>
            <p:cNvPr id="68" name="Text Box 9">
              <a:extLst>
                <a:ext uri="{FF2B5EF4-FFF2-40B4-BE49-F238E27FC236}">
                  <a16:creationId xmlns:a16="http://schemas.microsoft.com/office/drawing/2014/main" id="{94DD93D8-281F-400E-9E95-5B2E5B93C869}"/>
                </a:ext>
              </a:extLst>
            </p:cNvPr>
            <p:cNvSpPr txBox="1">
              <a:spLocks noChangeArrowheads="1"/>
            </p:cNvSpPr>
            <p:nvPr/>
          </p:nvSpPr>
          <p:spPr bwMode="auto">
            <a:xfrm>
              <a:off x="6352728"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F</a:t>
              </a:r>
            </a:p>
          </p:txBody>
        </p:sp>
        <p:sp>
          <p:nvSpPr>
            <p:cNvPr id="69" name="Text Box 10">
              <a:extLst>
                <a:ext uri="{FF2B5EF4-FFF2-40B4-BE49-F238E27FC236}">
                  <a16:creationId xmlns:a16="http://schemas.microsoft.com/office/drawing/2014/main" id="{80EFA677-B7AF-435F-8C3B-1AB68CCA03C4}"/>
                </a:ext>
              </a:extLst>
            </p:cNvPr>
            <p:cNvSpPr txBox="1">
              <a:spLocks noChangeArrowheads="1"/>
            </p:cNvSpPr>
            <p:nvPr/>
          </p:nvSpPr>
          <p:spPr bwMode="auto">
            <a:xfrm>
              <a:off x="6764795"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G</a:t>
              </a:r>
            </a:p>
          </p:txBody>
        </p:sp>
        <p:sp>
          <p:nvSpPr>
            <p:cNvPr id="70" name="Text Box 11">
              <a:extLst>
                <a:ext uri="{FF2B5EF4-FFF2-40B4-BE49-F238E27FC236}">
                  <a16:creationId xmlns:a16="http://schemas.microsoft.com/office/drawing/2014/main" id="{D9484D93-1A41-4A88-98CF-55ED78FAA1C2}"/>
                </a:ext>
              </a:extLst>
            </p:cNvPr>
            <p:cNvSpPr txBox="1">
              <a:spLocks noChangeArrowheads="1"/>
            </p:cNvSpPr>
            <p:nvPr/>
          </p:nvSpPr>
          <p:spPr bwMode="auto">
            <a:xfrm>
              <a:off x="3931832" y="1504950"/>
              <a:ext cx="4086673"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t>0         1       2       3       4       5       6       7       8       9</a:t>
              </a:r>
            </a:p>
          </p:txBody>
        </p:sp>
        <p:sp>
          <p:nvSpPr>
            <p:cNvPr id="71" name="Text Box 12">
              <a:extLst>
                <a:ext uri="{FF2B5EF4-FFF2-40B4-BE49-F238E27FC236}">
                  <a16:creationId xmlns:a16="http://schemas.microsoft.com/office/drawing/2014/main" id="{9C955A25-6269-47D5-8140-88E54DE50F87}"/>
                </a:ext>
              </a:extLst>
            </p:cNvPr>
            <p:cNvSpPr txBox="1">
              <a:spLocks noChangeArrowheads="1"/>
            </p:cNvSpPr>
            <p:nvPr/>
          </p:nvSpPr>
          <p:spPr bwMode="auto">
            <a:xfrm>
              <a:off x="7176863" y="11255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H</a:t>
              </a:r>
            </a:p>
          </p:txBody>
        </p:sp>
        <p:sp>
          <p:nvSpPr>
            <p:cNvPr id="72" name="Text Box 13">
              <a:extLst>
                <a:ext uri="{FF2B5EF4-FFF2-40B4-BE49-F238E27FC236}">
                  <a16:creationId xmlns:a16="http://schemas.microsoft.com/office/drawing/2014/main" id="{F80F2230-708A-4DF1-9D19-5DBC1BFAF027}"/>
                </a:ext>
              </a:extLst>
            </p:cNvPr>
            <p:cNvSpPr txBox="1">
              <a:spLocks noChangeArrowheads="1"/>
            </p:cNvSpPr>
            <p:nvPr/>
          </p:nvSpPr>
          <p:spPr bwMode="auto">
            <a:xfrm>
              <a:off x="7588930" y="11255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I</a:t>
              </a:r>
            </a:p>
          </p:txBody>
        </p:sp>
        <p:sp>
          <p:nvSpPr>
            <p:cNvPr id="73" name="Text Box 15">
              <a:extLst>
                <a:ext uri="{FF2B5EF4-FFF2-40B4-BE49-F238E27FC236}">
                  <a16:creationId xmlns:a16="http://schemas.microsoft.com/office/drawing/2014/main" id="{FE3B73AF-02F0-48D2-8DFA-1896A5E301E6}"/>
                </a:ext>
              </a:extLst>
            </p:cNvPr>
            <p:cNvSpPr txBox="1">
              <a:spLocks noChangeArrowheads="1"/>
            </p:cNvSpPr>
            <p:nvPr/>
          </p:nvSpPr>
          <p:spPr bwMode="auto">
            <a:xfrm>
              <a:off x="3523198" y="1131887"/>
              <a:ext cx="76493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data</a:t>
              </a:r>
              <a:endParaRPr lang="zh-CN" altLang="en-US" sz="1800"/>
            </a:p>
          </p:txBody>
        </p:sp>
        <p:sp>
          <p:nvSpPr>
            <p:cNvPr id="74" name="Text Box 16">
              <a:extLst>
                <a:ext uri="{FF2B5EF4-FFF2-40B4-BE49-F238E27FC236}">
                  <a16:creationId xmlns:a16="http://schemas.microsoft.com/office/drawing/2014/main" id="{0D7C3875-EB91-48E3-BD81-A495331FA6A7}"/>
                </a:ext>
              </a:extLst>
            </p:cNvPr>
            <p:cNvSpPr txBox="1">
              <a:spLocks noChangeArrowheads="1"/>
            </p:cNvSpPr>
            <p:nvPr/>
          </p:nvSpPr>
          <p:spPr bwMode="auto">
            <a:xfrm>
              <a:off x="3073358" y="938214"/>
              <a:ext cx="500899"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T</a:t>
              </a:r>
            </a:p>
          </p:txBody>
        </p:sp>
        <p:sp>
          <p:nvSpPr>
            <p:cNvPr id="75" name="Text Box 17">
              <a:extLst>
                <a:ext uri="{FF2B5EF4-FFF2-40B4-BE49-F238E27FC236}">
                  <a16:creationId xmlns:a16="http://schemas.microsoft.com/office/drawing/2014/main" id="{EF0D36E8-14C0-44B5-BA86-8999DE4DCE3F}"/>
                </a:ext>
              </a:extLst>
            </p:cNvPr>
            <p:cNvSpPr txBox="1">
              <a:spLocks noChangeArrowheads="1"/>
            </p:cNvSpPr>
            <p:nvPr/>
          </p:nvSpPr>
          <p:spPr bwMode="auto">
            <a:xfrm>
              <a:off x="4292391"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0</a:t>
              </a:r>
            </a:p>
          </p:txBody>
        </p:sp>
        <p:sp>
          <p:nvSpPr>
            <p:cNvPr id="76" name="Text Box 18">
              <a:extLst>
                <a:ext uri="{FF2B5EF4-FFF2-40B4-BE49-F238E27FC236}">
                  <a16:creationId xmlns:a16="http://schemas.microsoft.com/office/drawing/2014/main" id="{0176094F-6338-446A-931E-2D72CEA68D9B}"/>
                </a:ext>
              </a:extLst>
            </p:cNvPr>
            <p:cNvSpPr txBox="1">
              <a:spLocks noChangeArrowheads="1"/>
            </p:cNvSpPr>
            <p:nvPr/>
          </p:nvSpPr>
          <p:spPr bwMode="auto">
            <a:xfrm>
              <a:off x="4704458"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77" name="Text Box 19">
              <a:extLst>
                <a:ext uri="{FF2B5EF4-FFF2-40B4-BE49-F238E27FC236}">
                  <a16:creationId xmlns:a16="http://schemas.microsoft.com/office/drawing/2014/main" id="{B791E2C6-04E1-4082-B094-ABC0382DEE49}"/>
                </a:ext>
              </a:extLst>
            </p:cNvPr>
            <p:cNvSpPr txBox="1">
              <a:spLocks noChangeArrowheads="1"/>
            </p:cNvSpPr>
            <p:nvPr/>
          </p:nvSpPr>
          <p:spPr bwMode="auto">
            <a:xfrm>
              <a:off x="5116526"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78" name="Text Box 20">
              <a:extLst>
                <a:ext uri="{FF2B5EF4-FFF2-40B4-BE49-F238E27FC236}">
                  <a16:creationId xmlns:a16="http://schemas.microsoft.com/office/drawing/2014/main" id="{3DA99F31-05ED-4809-A5AC-C3F4D571FC80}"/>
                </a:ext>
              </a:extLst>
            </p:cNvPr>
            <p:cNvSpPr txBox="1">
              <a:spLocks noChangeArrowheads="1"/>
            </p:cNvSpPr>
            <p:nvPr/>
          </p:nvSpPr>
          <p:spPr bwMode="auto">
            <a:xfrm>
              <a:off x="5528593"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79" name="Text Box 21">
              <a:extLst>
                <a:ext uri="{FF2B5EF4-FFF2-40B4-BE49-F238E27FC236}">
                  <a16:creationId xmlns:a16="http://schemas.microsoft.com/office/drawing/2014/main" id="{74499322-450E-4ED8-9D95-1BC0D0CA2DC6}"/>
                </a:ext>
              </a:extLst>
            </p:cNvPr>
            <p:cNvSpPr txBox="1">
              <a:spLocks noChangeArrowheads="1"/>
            </p:cNvSpPr>
            <p:nvPr/>
          </p:nvSpPr>
          <p:spPr bwMode="auto">
            <a:xfrm>
              <a:off x="5940661"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80" name="Text Box 22">
              <a:extLst>
                <a:ext uri="{FF2B5EF4-FFF2-40B4-BE49-F238E27FC236}">
                  <a16:creationId xmlns:a16="http://schemas.microsoft.com/office/drawing/2014/main" id="{9AF9C1AF-6380-4487-91B2-DE6BD74B57B5}"/>
                </a:ext>
              </a:extLst>
            </p:cNvPr>
            <p:cNvSpPr txBox="1">
              <a:spLocks noChangeArrowheads="1"/>
            </p:cNvSpPr>
            <p:nvPr/>
          </p:nvSpPr>
          <p:spPr bwMode="auto">
            <a:xfrm>
              <a:off x="6352728"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81" name="Text Box 23">
              <a:extLst>
                <a:ext uri="{FF2B5EF4-FFF2-40B4-BE49-F238E27FC236}">
                  <a16:creationId xmlns:a16="http://schemas.microsoft.com/office/drawing/2014/main" id="{3DA0C1E6-8080-4C6B-9AAC-E99A8A9D113F}"/>
                </a:ext>
              </a:extLst>
            </p:cNvPr>
            <p:cNvSpPr txBox="1">
              <a:spLocks noChangeArrowheads="1"/>
            </p:cNvSpPr>
            <p:nvPr/>
          </p:nvSpPr>
          <p:spPr bwMode="auto">
            <a:xfrm>
              <a:off x="6764795"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3</a:t>
              </a:r>
            </a:p>
          </p:txBody>
        </p:sp>
        <p:sp>
          <p:nvSpPr>
            <p:cNvPr id="82" name="Text Box 24">
              <a:extLst>
                <a:ext uri="{FF2B5EF4-FFF2-40B4-BE49-F238E27FC236}">
                  <a16:creationId xmlns:a16="http://schemas.microsoft.com/office/drawing/2014/main" id="{66B797F3-79B4-4BA5-B14F-377319F632B3}"/>
                </a:ext>
              </a:extLst>
            </p:cNvPr>
            <p:cNvSpPr txBox="1">
              <a:spLocks noChangeArrowheads="1"/>
            </p:cNvSpPr>
            <p:nvPr/>
          </p:nvSpPr>
          <p:spPr bwMode="auto">
            <a:xfrm>
              <a:off x="7176863" y="7572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83" name="Text Box 25">
              <a:extLst>
                <a:ext uri="{FF2B5EF4-FFF2-40B4-BE49-F238E27FC236}">
                  <a16:creationId xmlns:a16="http://schemas.microsoft.com/office/drawing/2014/main" id="{8DB8874B-9268-4985-B6A3-7D759AED10D1}"/>
                </a:ext>
              </a:extLst>
            </p:cNvPr>
            <p:cNvSpPr txBox="1">
              <a:spLocks noChangeArrowheads="1"/>
            </p:cNvSpPr>
            <p:nvPr/>
          </p:nvSpPr>
          <p:spPr bwMode="auto">
            <a:xfrm>
              <a:off x="7588930" y="7572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84" name="Text Box 27">
              <a:extLst>
                <a:ext uri="{FF2B5EF4-FFF2-40B4-BE49-F238E27FC236}">
                  <a16:creationId xmlns:a16="http://schemas.microsoft.com/office/drawing/2014/main" id="{B253B066-F846-41EA-8253-C57BFE3A7C93}"/>
                </a:ext>
              </a:extLst>
            </p:cNvPr>
            <p:cNvSpPr txBox="1">
              <a:spLocks noChangeArrowheads="1"/>
            </p:cNvSpPr>
            <p:nvPr/>
          </p:nvSpPr>
          <p:spPr bwMode="auto">
            <a:xfrm>
              <a:off x="3526632" y="755650"/>
              <a:ext cx="7623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parent</a:t>
              </a:r>
              <a:endParaRPr lang="zh-CN" altLang="zh-CN" sz="1800"/>
            </a:p>
          </p:txBody>
        </p:sp>
      </p:grpSp>
      <p:grpSp>
        <p:nvGrpSpPr>
          <p:cNvPr id="85" name="Group 56">
            <a:extLst>
              <a:ext uri="{FF2B5EF4-FFF2-40B4-BE49-F238E27FC236}">
                <a16:creationId xmlns:a16="http://schemas.microsoft.com/office/drawing/2014/main" id="{52369C08-5A8B-4108-8B01-2CB37DCC6AD0}"/>
              </a:ext>
            </a:extLst>
          </p:cNvPr>
          <p:cNvGrpSpPr>
            <a:grpSpLocks/>
          </p:cNvGrpSpPr>
          <p:nvPr/>
        </p:nvGrpSpPr>
        <p:grpSpPr bwMode="auto">
          <a:xfrm>
            <a:off x="1211706" y="4703762"/>
            <a:ext cx="1968500" cy="1860550"/>
            <a:chOff x="392" y="268"/>
            <a:chExt cx="1240" cy="1172"/>
          </a:xfrm>
        </p:grpSpPr>
        <p:grpSp>
          <p:nvGrpSpPr>
            <p:cNvPr id="86" name="Group 28">
              <a:extLst>
                <a:ext uri="{FF2B5EF4-FFF2-40B4-BE49-F238E27FC236}">
                  <a16:creationId xmlns:a16="http://schemas.microsoft.com/office/drawing/2014/main" id="{C5F017C3-D5CB-475C-A877-7BE43EF4A15D}"/>
                </a:ext>
              </a:extLst>
            </p:cNvPr>
            <p:cNvGrpSpPr>
              <a:grpSpLocks/>
            </p:cNvGrpSpPr>
            <p:nvPr/>
          </p:nvGrpSpPr>
          <p:grpSpPr bwMode="auto">
            <a:xfrm>
              <a:off x="432" y="392"/>
              <a:ext cx="1184" cy="856"/>
              <a:chOff x="641" y="2256"/>
              <a:chExt cx="1184" cy="856"/>
            </a:xfrm>
          </p:grpSpPr>
          <p:sp>
            <p:nvSpPr>
              <p:cNvPr id="96" name="Oval 29">
                <a:extLst>
                  <a:ext uri="{FF2B5EF4-FFF2-40B4-BE49-F238E27FC236}">
                    <a16:creationId xmlns:a16="http://schemas.microsoft.com/office/drawing/2014/main" id="{B28529F8-F423-4590-88E3-103D70FDC3A4}"/>
                  </a:ext>
                </a:extLst>
              </p:cNvPr>
              <p:cNvSpPr>
                <a:spLocks noChangeArrowheads="1"/>
              </p:cNvSpPr>
              <p:nvPr/>
            </p:nvSpPr>
            <p:spPr bwMode="auto">
              <a:xfrm>
                <a:off x="1169"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97" name="Oval 30">
                <a:extLst>
                  <a:ext uri="{FF2B5EF4-FFF2-40B4-BE49-F238E27FC236}">
                    <a16:creationId xmlns:a16="http://schemas.microsoft.com/office/drawing/2014/main" id="{87BA51E5-0131-41D7-AD07-9C03FFBC5E5C}"/>
                  </a:ext>
                </a:extLst>
              </p:cNvPr>
              <p:cNvSpPr>
                <a:spLocks noChangeArrowheads="1"/>
              </p:cNvSpPr>
              <p:nvPr/>
            </p:nvSpPr>
            <p:spPr bwMode="auto">
              <a:xfrm>
                <a:off x="82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98" name="Oval 31">
                <a:extLst>
                  <a:ext uri="{FF2B5EF4-FFF2-40B4-BE49-F238E27FC236}">
                    <a16:creationId xmlns:a16="http://schemas.microsoft.com/office/drawing/2014/main" id="{C16BF0A7-6B49-427F-B4DB-979CA12D2759}"/>
                  </a:ext>
                </a:extLst>
              </p:cNvPr>
              <p:cNvSpPr>
                <a:spLocks noChangeArrowheads="1"/>
              </p:cNvSpPr>
              <p:nvPr/>
            </p:nvSpPr>
            <p:spPr bwMode="auto">
              <a:xfrm>
                <a:off x="1169"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99" name="Oval 32">
                <a:extLst>
                  <a:ext uri="{FF2B5EF4-FFF2-40B4-BE49-F238E27FC236}">
                    <a16:creationId xmlns:a16="http://schemas.microsoft.com/office/drawing/2014/main" id="{B93F4F08-F086-4A6E-B6CF-8922308FABA5}"/>
                  </a:ext>
                </a:extLst>
              </p:cNvPr>
              <p:cNvSpPr>
                <a:spLocks noChangeArrowheads="1"/>
              </p:cNvSpPr>
              <p:nvPr/>
            </p:nvSpPr>
            <p:spPr bwMode="auto">
              <a:xfrm>
                <a:off x="150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4</a:t>
                </a:r>
              </a:p>
            </p:txBody>
          </p:sp>
          <p:sp>
            <p:nvSpPr>
              <p:cNvPr id="100" name="Oval 33">
                <a:extLst>
                  <a:ext uri="{FF2B5EF4-FFF2-40B4-BE49-F238E27FC236}">
                    <a16:creationId xmlns:a16="http://schemas.microsoft.com/office/drawing/2014/main" id="{21B256E5-6376-466F-B2B3-31E46DD1980D}"/>
                  </a:ext>
                </a:extLst>
              </p:cNvPr>
              <p:cNvSpPr>
                <a:spLocks noChangeArrowheads="1"/>
              </p:cNvSpPr>
              <p:nvPr/>
            </p:nvSpPr>
            <p:spPr bwMode="auto">
              <a:xfrm>
                <a:off x="64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101" name="Oval 34">
                <a:extLst>
                  <a:ext uri="{FF2B5EF4-FFF2-40B4-BE49-F238E27FC236}">
                    <a16:creationId xmlns:a16="http://schemas.microsoft.com/office/drawing/2014/main" id="{4A78B490-D39F-4888-87FA-F8A735D7FEDA}"/>
                  </a:ext>
                </a:extLst>
              </p:cNvPr>
              <p:cNvSpPr>
                <a:spLocks noChangeArrowheads="1"/>
              </p:cNvSpPr>
              <p:nvPr/>
            </p:nvSpPr>
            <p:spPr bwMode="auto">
              <a:xfrm>
                <a:off x="977"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102" name="Oval 35">
                <a:extLst>
                  <a:ext uri="{FF2B5EF4-FFF2-40B4-BE49-F238E27FC236}">
                    <a16:creationId xmlns:a16="http://schemas.microsoft.com/office/drawing/2014/main" id="{FC32E68E-DB87-44BB-B3DA-B29C17A64E85}"/>
                  </a:ext>
                </a:extLst>
              </p:cNvPr>
              <p:cNvSpPr>
                <a:spLocks noChangeArrowheads="1"/>
              </p:cNvSpPr>
              <p:nvPr/>
            </p:nvSpPr>
            <p:spPr bwMode="auto">
              <a:xfrm>
                <a:off x="116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103" name="Oval 36">
                <a:extLst>
                  <a:ext uri="{FF2B5EF4-FFF2-40B4-BE49-F238E27FC236}">
                    <a16:creationId xmlns:a16="http://schemas.microsoft.com/office/drawing/2014/main" id="{42525C86-A280-46ED-930D-52A3A2B0424D}"/>
                  </a:ext>
                </a:extLst>
              </p:cNvPr>
              <p:cNvSpPr>
                <a:spLocks noChangeArrowheads="1"/>
              </p:cNvSpPr>
              <p:nvPr/>
            </p:nvSpPr>
            <p:spPr bwMode="auto">
              <a:xfrm>
                <a:off x="1353"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104" name="Oval 37">
                <a:extLst>
                  <a:ext uri="{FF2B5EF4-FFF2-40B4-BE49-F238E27FC236}">
                    <a16:creationId xmlns:a16="http://schemas.microsoft.com/office/drawing/2014/main" id="{24133C26-B219-46E1-BDEB-51C74809D000}"/>
                  </a:ext>
                </a:extLst>
              </p:cNvPr>
              <p:cNvSpPr>
                <a:spLocks noChangeArrowheads="1"/>
              </p:cNvSpPr>
              <p:nvPr/>
            </p:nvSpPr>
            <p:spPr bwMode="auto">
              <a:xfrm>
                <a:off x="1689"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105" name="Line 38">
                <a:extLst>
                  <a:ext uri="{FF2B5EF4-FFF2-40B4-BE49-F238E27FC236}">
                    <a16:creationId xmlns:a16="http://schemas.microsoft.com/office/drawing/2014/main" id="{AD6A3831-DFE5-4FDE-9DFF-B6B7C0BFE230}"/>
                  </a:ext>
                </a:extLst>
              </p:cNvPr>
              <p:cNvSpPr>
                <a:spLocks noChangeShapeType="1"/>
              </p:cNvSpPr>
              <p:nvPr/>
            </p:nvSpPr>
            <p:spPr bwMode="auto">
              <a:xfrm flipH="1">
                <a:off x="920"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 name="Line 39">
                <a:extLst>
                  <a:ext uri="{FF2B5EF4-FFF2-40B4-BE49-F238E27FC236}">
                    <a16:creationId xmlns:a16="http://schemas.microsoft.com/office/drawing/2014/main" id="{E2F84922-2D18-4950-96B5-D4A0F3B841B7}"/>
                  </a:ext>
                </a:extLst>
              </p:cNvPr>
              <p:cNvSpPr>
                <a:spLocks noChangeShapeType="1"/>
              </p:cNvSpPr>
              <p:nvPr/>
            </p:nvSpPr>
            <p:spPr bwMode="auto">
              <a:xfrm>
                <a:off x="1233" y="240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7" name="Line 40">
                <a:extLst>
                  <a:ext uri="{FF2B5EF4-FFF2-40B4-BE49-F238E27FC236}">
                    <a16:creationId xmlns:a16="http://schemas.microsoft.com/office/drawing/2014/main" id="{FC71584F-2A69-4923-ABC8-E3F64887195F}"/>
                  </a:ext>
                </a:extLst>
              </p:cNvPr>
              <p:cNvSpPr>
                <a:spLocks noChangeShapeType="1"/>
              </p:cNvSpPr>
              <p:nvPr/>
            </p:nvSpPr>
            <p:spPr bwMode="auto">
              <a:xfrm>
                <a:off x="1257"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 name="Line 41">
                <a:extLst>
                  <a:ext uri="{FF2B5EF4-FFF2-40B4-BE49-F238E27FC236}">
                    <a16:creationId xmlns:a16="http://schemas.microsoft.com/office/drawing/2014/main" id="{54CF1B06-BBB9-4E2D-A391-A8442C253D61}"/>
                  </a:ext>
                </a:extLst>
              </p:cNvPr>
              <p:cNvSpPr>
                <a:spLocks noChangeShapeType="1"/>
              </p:cNvSpPr>
              <p:nvPr/>
            </p:nvSpPr>
            <p:spPr bwMode="auto">
              <a:xfrm flipH="1">
                <a:off x="72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9" name="Line 42">
                <a:extLst>
                  <a:ext uri="{FF2B5EF4-FFF2-40B4-BE49-F238E27FC236}">
                    <a16:creationId xmlns:a16="http://schemas.microsoft.com/office/drawing/2014/main" id="{3450240A-F284-4479-BBA9-7C26D8078F06}"/>
                  </a:ext>
                </a:extLst>
              </p:cNvPr>
              <p:cNvSpPr>
                <a:spLocks noChangeShapeType="1"/>
              </p:cNvSpPr>
              <p:nvPr/>
            </p:nvSpPr>
            <p:spPr bwMode="auto">
              <a:xfrm>
                <a:off x="87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10" name="Line 43">
                <a:extLst>
                  <a:ext uri="{FF2B5EF4-FFF2-40B4-BE49-F238E27FC236}">
                    <a16:creationId xmlns:a16="http://schemas.microsoft.com/office/drawing/2014/main" id="{C9CF65E8-1609-4420-BF35-20729F1D49A7}"/>
                  </a:ext>
                </a:extLst>
              </p:cNvPr>
              <p:cNvSpPr>
                <a:spLocks noChangeShapeType="1"/>
              </p:cNvSpPr>
              <p:nvPr/>
            </p:nvSpPr>
            <p:spPr bwMode="auto">
              <a:xfrm>
                <a:off x="1233" y="273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11" name="Line 44">
                <a:extLst>
                  <a:ext uri="{FF2B5EF4-FFF2-40B4-BE49-F238E27FC236}">
                    <a16:creationId xmlns:a16="http://schemas.microsoft.com/office/drawing/2014/main" id="{D3585E0A-1304-413E-BD95-EC9B3EA636A7}"/>
                  </a:ext>
                </a:extLst>
              </p:cNvPr>
              <p:cNvSpPr>
                <a:spLocks noChangeShapeType="1"/>
              </p:cNvSpPr>
              <p:nvPr/>
            </p:nvSpPr>
            <p:spPr bwMode="auto">
              <a:xfrm flipH="1">
                <a:off x="144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12" name="Line 45">
                <a:extLst>
                  <a:ext uri="{FF2B5EF4-FFF2-40B4-BE49-F238E27FC236}">
                    <a16:creationId xmlns:a16="http://schemas.microsoft.com/office/drawing/2014/main" id="{ADF2019A-7999-497A-9420-1C1A7E9BD712}"/>
                  </a:ext>
                </a:extLst>
              </p:cNvPr>
              <p:cNvSpPr>
                <a:spLocks noChangeShapeType="1"/>
              </p:cNvSpPr>
              <p:nvPr/>
            </p:nvSpPr>
            <p:spPr bwMode="auto">
              <a:xfrm>
                <a:off x="159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87" name="Text Box 46">
              <a:extLst>
                <a:ext uri="{FF2B5EF4-FFF2-40B4-BE49-F238E27FC236}">
                  <a16:creationId xmlns:a16="http://schemas.microsoft.com/office/drawing/2014/main" id="{A31652C8-3F11-4C0B-8C19-E95580469985}"/>
                </a:ext>
              </a:extLst>
            </p:cNvPr>
            <p:cNvSpPr txBox="1">
              <a:spLocks noChangeArrowheads="1"/>
            </p:cNvSpPr>
            <p:nvPr/>
          </p:nvSpPr>
          <p:spPr bwMode="auto">
            <a:xfrm>
              <a:off x="1090" y="26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A</a:t>
              </a:r>
            </a:p>
          </p:txBody>
        </p:sp>
        <p:sp>
          <p:nvSpPr>
            <p:cNvPr id="88" name="Text Box 47">
              <a:extLst>
                <a:ext uri="{FF2B5EF4-FFF2-40B4-BE49-F238E27FC236}">
                  <a16:creationId xmlns:a16="http://schemas.microsoft.com/office/drawing/2014/main" id="{F50B774D-9D66-4497-B41A-2ADC37C899ED}"/>
                </a:ext>
              </a:extLst>
            </p:cNvPr>
            <p:cNvSpPr txBox="1">
              <a:spLocks noChangeArrowheads="1"/>
            </p:cNvSpPr>
            <p:nvPr/>
          </p:nvSpPr>
          <p:spPr bwMode="auto">
            <a:xfrm>
              <a:off x="473" y="604"/>
              <a:ext cx="1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B</a:t>
              </a:r>
            </a:p>
          </p:txBody>
        </p:sp>
        <p:sp>
          <p:nvSpPr>
            <p:cNvPr id="89" name="Text Box 48">
              <a:extLst>
                <a:ext uri="{FF2B5EF4-FFF2-40B4-BE49-F238E27FC236}">
                  <a16:creationId xmlns:a16="http://schemas.microsoft.com/office/drawing/2014/main" id="{9CDF2EDD-83C0-40C1-B310-4BF387C248EC}"/>
                </a:ext>
              </a:extLst>
            </p:cNvPr>
            <p:cNvSpPr txBox="1">
              <a:spLocks noChangeArrowheads="1"/>
            </p:cNvSpPr>
            <p:nvPr/>
          </p:nvSpPr>
          <p:spPr bwMode="auto">
            <a:xfrm>
              <a:off x="855" y="576"/>
              <a:ext cx="1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C</a:t>
              </a:r>
            </a:p>
          </p:txBody>
        </p:sp>
        <p:sp>
          <p:nvSpPr>
            <p:cNvPr id="90" name="Text Box 49">
              <a:extLst>
                <a:ext uri="{FF2B5EF4-FFF2-40B4-BE49-F238E27FC236}">
                  <a16:creationId xmlns:a16="http://schemas.microsoft.com/office/drawing/2014/main" id="{8E6E879A-7269-452D-93AA-B16CEF7C451D}"/>
                </a:ext>
              </a:extLst>
            </p:cNvPr>
            <p:cNvSpPr txBox="1">
              <a:spLocks noChangeArrowheads="1"/>
            </p:cNvSpPr>
            <p:nvPr/>
          </p:nvSpPr>
          <p:spPr bwMode="auto">
            <a:xfrm>
              <a:off x="1335" y="567"/>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D</a:t>
              </a:r>
            </a:p>
          </p:txBody>
        </p:sp>
        <p:sp>
          <p:nvSpPr>
            <p:cNvPr id="91" name="Text Box 50">
              <a:extLst>
                <a:ext uri="{FF2B5EF4-FFF2-40B4-BE49-F238E27FC236}">
                  <a16:creationId xmlns:a16="http://schemas.microsoft.com/office/drawing/2014/main" id="{D01F923E-AAC8-40BD-A1EE-C36A163D2E1B}"/>
                </a:ext>
              </a:extLst>
            </p:cNvPr>
            <p:cNvSpPr txBox="1">
              <a:spLocks noChangeArrowheads="1"/>
            </p:cNvSpPr>
            <p:nvPr/>
          </p:nvSpPr>
          <p:spPr bwMode="auto">
            <a:xfrm>
              <a:off x="392" y="12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E</a:t>
              </a:r>
            </a:p>
          </p:txBody>
        </p:sp>
        <p:sp>
          <p:nvSpPr>
            <p:cNvPr id="92" name="Text Box 51">
              <a:extLst>
                <a:ext uri="{FF2B5EF4-FFF2-40B4-BE49-F238E27FC236}">
                  <a16:creationId xmlns:a16="http://schemas.microsoft.com/office/drawing/2014/main" id="{E853BB01-EB4D-4695-835A-85F56CA313EF}"/>
                </a:ext>
              </a:extLst>
            </p:cNvPr>
            <p:cNvSpPr txBox="1">
              <a:spLocks noChangeArrowheads="1"/>
            </p:cNvSpPr>
            <p:nvPr/>
          </p:nvSpPr>
          <p:spPr bwMode="auto">
            <a:xfrm>
              <a:off x="743" y="1228"/>
              <a:ext cx="18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F</a:t>
              </a:r>
            </a:p>
          </p:txBody>
        </p:sp>
        <p:sp>
          <p:nvSpPr>
            <p:cNvPr id="93" name="Text Box 52">
              <a:extLst>
                <a:ext uri="{FF2B5EF4-FFF2-40B4-BE49-F238E27FC236}">
                  <a16:creationId xmlns:a16="http://schemas.microsoft.com/office/drawing/2014/main" id="{0B66756A-DFFE-43F6-BF5C-E08E6B3FBD77}"/>
                </a:ext>
              </a:extLst>
            </p:cNvPr>
            <p:cNvSpPr txBox="1">
              <a:spLocks noChangeArrowheads="1"/>
            </p:cNvSpPr>
            <p:nvPr/>
          </p:nvSpPr>
          <p:spPr bwMode="auto">
            <a:xfrm>
              <a:off x="930" y="122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G</a:t>
              </a:r>
            </a:p>
          </p:txBody>
        </p:sp>
        <p:sp>
          <p:nvSpPr>
            <p:cNvPr id="94" name="Text Box 54">
              <a:extLst>
                <a:ext uri="{FF2B5EF4-FFF2-40B4-BE49-F238E27FC236}">
                  <a16:creationId xmlns:a16="http://schemas.microsoft.com/office/drawing/2014/main" id="{3BFD01CA-0088-4BB5-A5BC-11EB68E39AA4}"/>
                </a:ext>
              </a:extLst>
            </p:cNvPr>
            <p:cNvSpPr txBox="1">
              <a:spLocks noChangeArrowheads="1"/>
            </p:cNvSpPr>
            <p:nvPr/>
          </p:nvSpPr>
          <p:spPr bwMode="auto">
            <a:xfrm>
              <a:off x="1104" y="122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H</a:t>
              </a:r>
            </a:p>
          </p:txBody>
        </p:sp>
        <p:sp>
          <p:nvSpPr>
            <p:cNvPr id="95" name="Text Box 55">
              <a:extLst>
                <a:ext uri="{FF2B5EF4-FFF2-40B4-BE49-F238E27FC236}">
                  <a16:creationId xmlns:a16="http://schemas.microsoft.com/office/drawing/2014/main" id="{4323DBAA-B7C8-469B-8A85-73B4760893C4}"/>
                </a:ext>
              </a:extLst>
            </p:cNvPr>
            <p:cNvSpPr txBox="1">
              <a:spLocks noChangeArrowheads="1"/>
            </p:cNvSpPr>
            <p:nvPr/>
          </p:nvSpPr>
          <p:spPr bwMode="auto">
            <a:xfrm>
              <a:off x="1475" y="1228"/>
              <a:ext cx="1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I</a:t>
              </a:r>
            </a:p>
          </p:txBody>
        </p:sp>
      </p:grpSp>
    </p:spTree>
    <p:extLst>
      <p:ext uri="{BB962C8B-B14F-4D97-AF65-F5344CB8AC3E}">
        <p14:creationId xmlns:p14="http://schemas.microsoft.com/office/powerpoint/2010/main" val="4542194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050">
            <a:extLst>
              <a:ext uri="{FF2B5EF4-FFF2-40B4-BE49-F238E27FC236}">
                <a16:creationId xmlns:a16="http://schemas.microsoft.com/office/drawing/2014/main" id="{E9CB94D4-9F64-4AC6-9D58-1361DDE9B074}"/>
              </a:ext>
            </a:extLst>
          </p:cNvPr>
          <p:cNvSpPr txBox="1">
            <a:spLocks noChangeArrowheads="1"/>
          </p:cNvSpPr>
          <p:nvPr/>
        </p:nvSpPr>
        <p:spPr bwMode="auto">
          <a:xfrm>
            <a:off x="381000" y="692696"/>
            <a:ext cx="43992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b="1" dirty="0">
                <a:solidFill>
                  <a:srgbClr val="0000CC"/>
                </a:solidFill>
              </a:rPr>
              <a:t>树的孩子表示法（邻接表表示法）</a:t>
            </a:r>
          </a:p>
        </p:txBody>
      </p:sp>
      <p:sp>
        <p:nvSpPr>
          <p:cNvPr id="23" name="Text Box 2073">
            <a:extLst>
              <a:ext uri="{FF2B5EF4-FFF2-40B4-BE49-F238E27FC236}">
                <a16:creationId xmlns:a16="http://schemas.microsoft.com/office/drawing/2014/main" id="{0EF14A53-B237-4FA2-B873-8C4E6A52FA5C}"/>
              </a:ext>
            </a:extLst>
          </p:cNvPr>
          <p:cNvSpPr txBox="1">
            <a:spLocks noChangeArrowheads="1"/>
          </p:cNvSpPr>
          <p:nvPr/>
        </p:nvSpPr>
        <p:spPr bwMode="auto">
          <a:xfrm>
            <a:off x="609600" y="1087984"/>
            <a:ext cx="6512209" cy="2310505"/>
          </a:xfrm>
          <a:prstGeom prst="rect">
            <a:avLst/>
          </a:prstGeom>
          <a:solidFill>
            <a:schemeClr val="accent5"/>
          </a:solidFill>
          <a:ln w="9525">
            <a:solidFill>
              <a:srgbClr val="FFFFFF"/>
            </a:solidFill>
            <a:miter lim="800000"/>
            <a:headEnd/>
            <a:tailEnd/>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r>
              <a:rPr lang="en-US" altLang="zh-CN" sz="2000" dirty="0" err="1"/>
              <a:t>CTNode</a:t>
            </a:r>
            <a:r>
              <a:rPr lang="en-US" altLang="zh-CN" sz="2000" dirty="0"/>
              <a:t>  {</a:t>
            </a:r>
          </a:p>
          <a:p>
            <a:pPr eaLnBrk="1" hangingPunct="1">
              <a:lnSpc>
                <a:spcPct val="90000"/>
              </a:lnSpc>
            </a:pPr>
            <a:r>
              <a:rPr lang="en-US" altLang="zh-CN" sz="2000" dirty="0"/>
              <a:t>   </a:t>
            </a:r>
            <a:r>
              <a:rPr lang="en-US" altLang="zh-CN" sz="2000" dirty="0" err="1"/>
              <a:t>int</a:t>
            </a:r>
            <a:r>
              <a:rPr lang="en-US" altLang="zh-CN" sz="2000" dirty="0"/>
              <a:t>    child ;</a:t>
            </a:r>
          </a:p>
          <a:p>
            <a:pPr eaLnBrk="1" hangingPunct="1">
              <a:lnSpc>
                <a:spcPct val="90000"/>
              </a:lnSpc>
            </a:pPr>
            <a:r>
              <a:rPr lang="en-US" altLang="zh-CN" sz="2000" dirty="0"/>
              <a:t>   </a:t>
            </a:r>
            <a:r>
              <a:rPr lang="en-US" altLang="zh-CN" sz="2000" dirty="0" err="1"/>
              <a:t>struct</a:t>
            </a:r>
            <a:r>
              <a:rPr lang="en-US" altLang="zh-CN" sz="2000" dirty="0"/>
              <a:t>   </a:t>
            </a:r>
            <a:r>
              <a:rPr lang="en-US" altLang="zh-CN" sz="2000" dirty="0" err="1"/>
              <a:t>CTNode</a:t>
            </a:r>
            <a:r>
              <a:rPr lang="en-US" altLang="zh-CN" sz="2000" dirty="0"/>
              <a:t>  *next ; }   *</a:t>
            </a:r>
            <a:r>
              <a:rPr lang="en-US" altLang="zh-CN" sz="2000" b="1" dirty="0" err="1"/>
              <a:t>ChildPtr</a:t>
            </a:r>
            <a:r>
              <a:rPr lang="en-US" altLang="zh-CN" sz="2000" dirty="0"/>
              <a:t> ;</a:t>
            </a:r>
          </a:p>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p>
          <a:p>
            <a:pPr eaLnBrk="1" hangingPunct="1">
              <a:lnSpc>
                <a:spcPct val="90000"/>
              </a:lnSpc>
            </a:pPr>
            <a:r>
              <a:rPr lang="en-US" altLang="zh-CN" sz="2000" dirty="0"/>
              <a:t>   </a:t>
            </a:r>
            <a:r>
              <a:rPr lang="en-US" altLang="zh-CN" sz="2000" dirty="0" err="1"/>
              <a:t>Telementtype</a:t>
            </a:r>
            <a:r>
              <a:rPr lang="en-US" altLang="zh-CN" sz="2000" dirty="0"/>
              <a:t>  data ; </a:t>
            </a:r>
          </a:p>
          <a:p>
            <a:pPr eaLnBrk="1" hangingPunct="1">
              <a:lnSpc>
                <a:spcPct val="90000"/>
              </a:lnSpc>
            </a:pPr>
            <a:r>
              <a:rPr lang="en-US" altLang="zh-CN" sz="2000" dirty="0"/>
              <a:t>    </a:t>
            </a:r>
            <a:r>
              <a:rPr lang="en-US" altLang="zh-CN" sz="2000" dirty="0" err="1"/>
              <a:t>ChildPtr</a:t>
            </a:r>
            <a:r>
              <a:rPr lang="en-US" altLang="zh-CN" sz="2000" dirty="0"/>
              <a:t>  </a:t>
            </a:r>
            <a:r>
              <a:rPr lang="en-US" altLang="zh-CN" sz="2000" dirty="0" err="1"/>
              <a:t>firstchild</a:t>
            </a:r>
            <a:r>
              <a:rPr lang="en-US" altLang="zh-CN" sz="2000" dirty="0"/>
              <a:t> ;       }     </a:t>
            </a:r>
            <a:r>
              <a:rPr lang="en-US" altLang="zh-CN" sz="2000" b="1" dirty="0" err="1"/>
              <a:t>CTBox</a:t>
            </a:r>
            <a:r>
              <a:rPr lang="en-US" altLang="zh-CN" sz="2000" dirty="0"/>
              <a:t> ;</a:t>
            </a:r>
          </a:p>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p>
          <a:p>
            <a:pPr eaLnBrk="1" hangingPunct="1">
              <a:lnSpc>
                <a:spcPct val="90000"/>
              </a:lnSpc>
            </a:pPr>
            <a:r>
              <a:rPr lang="en-US" altLang="zh-CN" sz="2000" dirty="0"/>
              <a:t>    </a:t>
            </a:r>
            <a:r>
              <a:rPr lang="en-US" altLang="zh-CN" sz="2000" dirty="0" err="1"/>
              <a:t>CTBox</a:t>
            </a:r>
            <a:r>
              <a:rPr lang="en-US" altLang="zh-CN" sz="2000" dirty="0"/>
              <a:t>  Nodes[MAX_TREE_SIZE] ;  </a:t>
            </a:r>
            <a:r>
              <a:rPr lang="en-US" altLang="zh-CN" sz="2000" dirty="0" err="1"/>
              <a:t>int</a:t>
            </a:r>
            <a:r>
              <a:rPr lang="en-US" altLang="zh-CN" sz="2000" dirty="0"/>
              <a:t>   n , r ; }  </a:t>
            </a:r>
            <a:r>
              <a:rPr lang="en-US" altLang="zh-CN" sz="2000" b="1" dirty="0" err="1"/>
              <a:t>Ctree</a:t>
            </a:r>
            <a:r>
              <a:rPr lang="en-US" altLang="zh-CN" sz="2000" dirty="0"/>
              <a:t> ;</a:t>
            </a:r>
          </a:p>
        </p:txBody>
      </p:sp>
      <p:pic>
        <p:nvPicPr>
          <p:cNvPr id="64" name="图片 63">
            <a:extLst>
              <a:ext uri="{FF2B5EF4-FFF2-40B4-BE49-F238E27FC236}">
                <a16:creationId xmlns:a16="http://schemas.microsoft.com/office/drawing/2014/main" id="{4EB05220-A0AA-42F1-B593-515D97BF0A6F}"/>
              </a:ext>
            </a:extLst>
          </p:cNvPr>
          <p:cNvPicPr>
            <a:picLocks noChangeAspect="1"/>
          </p:cNvPicPr>
          <p:nvPr/>
        </p:nvPicPr>
        <p:blipFill>
          <a:blip r:embed="rId2"/>
          <a:stretch>
            <a:fillRect/>
          </a:stretch>
        </p:blipFill>
        <p:spPr>
          <a:xfrm>
            <a:off x="107504" y="3672870"/>
            <a:ext cx="8730229" cy="2822693"/>
          </a:xfrm>
          <a:prstGeom prst="rect">
            <a:avLst/>
          </a:prstGeom>
        </p:spPr>
      </p:pic>
      <p:grpSp>
        <p:nvGrpSpPr>
          <p:cNvPr id="3" name="Group 2071">
            <a:extLst>
              <a:ext uri="{FF2B5EF4-FFF2-40B4-BE49-F238E27FC236}">
                <a16:creationId xmlns:a16="http://schemas.microsoft.com/office/drawing/2014/main" id="{65253483-63E4-4473-8501-22829FB2DE47}"/>
              </a:ext>
            </a:extLst>
          </p:cNvPr>
          <p:cNvGrpSpPr>
            <a:grpSpLocks/>
          </p:cNvGrpSpPr>
          <p:nvPr/>
        </p:nvGrpSpPr>
        <p:grpSpPr bwMode="auto">
          <a:xfrm>
            <a:off x="6731000" y="1011784"/>
            <a:ext cx="1879600" cy="1968500"/>
            <a:chOff x="4080" y="336"/>
            <a:chExt cx="1184" cy="1240"/>
          </a:xfrm>
        </p:grpSpPr>
        <p:sp>
          <p:nvSpPr>
            <p:cNvPr id="4" name="Oval 2052">
              <a:extLst>
                <a:ext uri="{FF2B5EF4-FFF2-40B4-BE49-F238E27FC236}">
                  <a16:creationId xmlns:a16="http://schemas.microsoft.com/office/drawing/2014/main" id="{8501E61D-8DE5-410B-9E8C-C6D74530F544}"/>
                </a:ext>
              </a:extLst>
            </p:cNvPr>
            <p:cNvSpPr>
              <a:spLocks noChangeArrowheads="1"/>
            </p:cNvSpPr>
            <p:nvPr/>
          </p:nvSpPr>
          <p:spPr bwMode="auto">
            <a:xfrm>
              <a:off x="4608" y="3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5" name="Oval 2053">
              <a:extLst>
                <a:ext uri="{FF2B5EF4-FFF2-40B4-BE49-F238E27FC236}">
                  <a16:creationId xmlns:a16="http://schemas.microsoft.com/office/drawing/2014/main" id="{9B41FF3C-A6E2-48B9-B8D8-D0E24A8E52D1}"/>
                </a:ext>
              </a:extLst>
            </p:cNvPr>
            <p:cNvSpPr>
              <a:spLocks noChangeArrowheads="1"/>
            </p:cNvSpPr>
            <p:nvPr/>
          </p:nvSpPr>
          <p:spPr bwMode="auto">
            <a:xfrm>
              <a:off x="426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6" name="Oval 2054">
              <a:extLst>
                <a:ext uri="{FF2B5EF4-FFF2-40B4-BE49-F238E27FC236}">
                  <a16:creationId xmlns:a16="http://schemas.microsoft.com/office/drawing/2014/main" id="{A2A25656-AB69-465D-B9FD-2EFBD91E97C1}"/>
                </a:ext>
              </a:extLst>
            </p:cNvPr>
            <p:cNvSpPr>
              <a:spLocks noChangeArrowheads="1"/>
            </p:cNvSpPr>
            <p:nvPr/>
          </p:nvSpPr>
          <p:spPr bwMode="auto">
            <a:xfrm>
              <a:off x="4608"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7" name="Oval 2055">
              <a:extLst>
                <a:ext uri="{FF2B5EF4-FFF2-40B4-BE49-F238E27FC236}">
                  <a16:creationId xmlns:a16="http://schemas.microsoft.com/office/drawing/2014/main" id="{C2423C8E-7816-4AB3-B21E-01B831416EA4}"/>
                </a:ext>
              </a:extLst>
            </p:cNvPr>
            <p:cNvSpPr>
              <a:spLocks noChangeArrowheads="1"/>
            </p:cNvSpPr>
            <p:nvPr/>
          </p:nvSpPr>
          <p:spPr bwMode="auto">
            <a:xfrm>
              <a:off x="494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8" name="Oval 2056">
              <a:extLst>
                <a:ext uri="{FF2B5EF4-FFF2-40B4-BE49-F238E27FC236}">
                  <a16:creationId xmlns:a16="http://schemas.microsoft.com/office/drawing/2014/main" id="{C75B08A6-21F2-425E-86D2-50C26FDF0565}"/>
                </a:ext>
              </a:extLst>
            </p:cNvPr>
            <p:cNvSpPr>
              <a:spLocks noChangeArrowheads="1"/>
            </p:cNvSpPr>
            <p:nvPr/>
          </p:nvSpPr>
          <p:spPr bwMode="auto">
            <a:xfrm>
              <a:off x="4080"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9" name="Oval 2057">
              <a:extLst>
                <a:ext uri="{FF2B5EF4-FFF2-40B4-BE49-F238E27FC236}">
                  <a16:creationId xmlns:a16="http://schemas.microsoft.com/office/drawing/2014/main" id="{4FF76FAD-5BC5-4474-83D8-C47BEA109225}"/>
                </a:ext>
              </a:extLst>
            </p:cNvPr>
            <p:cNvSpPr>
              <a:spLocks noChangeArrowheads="1"/>
            </p:cNvSpPr>
            <p:nvPr/>
          </p:nvSpPr>
          <p:spPr bwMode="auto">
            <a:xfrm>
              <a:off x="4416"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10" name="Oval 2058">
              <a:extLst>
                <a:ext uri="{FF2B5EF4-FFF2-40B4-BE49-F238E27FC236}">
                  <a16:creationId xmlns:a16="http://schemas.microsoft.com/office/drawing/2014/main" id="{6D98C791-1830-4468-9DE5-E871EBC15875}"/>
                </a:ext>
              </a:extLst>
            </p:cNvPr>
            <p:cNvSpPr>
              <a:spLocks noChangeArrowheads="1"/>
            </p:cNvSpPr>
            <p:nvPr/>
          </p:nvSpPr>
          <p:spPr bwMode="auto">
            <a:xfrm>
              <a:off x="4952"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1" name="Oval 2059">
              <a:extLst>
                <a:ext uri="{FF2B5EF4-FFF2-40B4-BE49-F238E27FC236}">
                  <a16:creationId xmlns:a16="http://schemas.microsoft.com/office/drawing/2014/main" id="{E356DB99-5341-433D-A8EC-FF0A8C03BC69}"/>
                </a:ext>
              </a:extLst>
            </p:cNvPr>
            <p:cNvSpPr>
              <a:spLocks noChangeArrowheads="1"/>
            </p:cNvSpPr>
            <p:nvPr/>
          </p:nvSpPr>
          <p:spPr bwMode="auto">
            <a:xfrm>
              <a:off x="4792"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2" name="Oval 2060">
              <a:extLst>
                <a:ext uri="{FF2B5EF4-FFF2-40B4-BE49-F238E27FC236}">
                  <a16:creationId xmlns:a16="http://schemas.microsoft.com/office/drawing/2014/main" id="{DDAB94A5-7087-451F-8F3E-EB3F10E9E6B7}"/>
                </a:ext>
              </a:extLst>
            </p:cNvPr>
            <p:cNvSpPr>
              <a:spLocks noChangeArrowheads="1"/>
            </p:cNvSpPr>
            <p:nvPr/>
          </p:nvSpPr>
          <p:spPr bwMode="auto">
            <a:xfrm>
              <a:off x="5128"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13" name="Line 2061">
              <a:extLst>
                <a:ext uri="{FF2B5EF4-FFF2-40B4-BE49-F238E27FC236}">
                  <a16:creationId xmlns:a16="http://schemas.microsoft.com/office/drawing/2014/main" id="{68AAC071-4C94-4E60-9B57-7357C8D4A9F3}"/>
                </a:ext>
              </a:extLst>
            </p:cNvPr>
            <p:cNvSpPr>
              <a:spLocks noChangeShapeType="1"/>
            </p:cNvSpPr>
            <p:nvPr/>
          </p:nvSpPr>
          <p:spPr bwMode="auto">
            <a:xfrm flipH="1">
              <a:off x="4359"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4" name="Line 2062">
              <a:extLst>
                <a:ext uri="{FF2B5EF4-FFF2-40B4-BE49-F238E27FC236}">
                  <a16:creationId xmlns:a16="http://schemas.microsoft.com/office/drawing/2014/main" id="{3E854EC1-AB7D-4E4B-82F9-002D10D06D63}"/>
                </a:ext>
              </a:extLst>
            </p:cNvPr>
            <p:cNvSpPr>
              <a:spLocks noChangeShapeType="1"/>
            </p:cNvSpPr>
            <p:nvPr/>
          </p:nvSpPr>
          <p:spPr bwMode="auto">
            <a:xfrm>
              <a:off x="4672" y="48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5" name="Line 2063">
              <a:extLst>
                <a:ext uri="{FF2B5EF4-FFF2-40B4-BE49-F238E27FC236}">
                  <a16:creationId xmlns:a16="http://schemas.microsoft.com/office/drawing/2014/main" id="{550F9DA2-ACBE-44F7-AE3B-9138A6A20671}"/>
                </a:ext>
              </a:extLst>
            </p:cNvPr>
            <p:cNvSpPr>
              <a:spLocks noChangeShapeType="1"/>
            </p:cNvSpPr>
            <p:nvPr/>
          </p:nvSpPr>
          <p:spPr bwMode="auto">
            <a:xfrm>
              <a:off x="4696"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6" name="Line 2064">
              <a:extLst>
                <a:ext uri="{FF2B5EF4-FFF2-40B4-BE49-F238E27FC236}">
                  <a16:creationId xmlns:a16="http://schemas.microsoft.com/office/drawing/2014/main" id="{1A7B9A54-C576-4F14-A8B8-2EA791BCC31A}"/>
                </a:ext>
              </a:extLst>
            </p:cNvPr>
            <p:cNvSpPr>
              <a:spLocks noChangeShapeType="1"/>
            </p:cNvSpPr>
            <p:nvPr/>
          </p:nvSpPr>
          <p:spPr bwMode="auto">
            <a:xfrm flipH="1">
              <a:off x="4168"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7" name="Line 2065">
              <a:extLst>
                <a:ext uri="{FF2B5EF4-FFF2-40B4-BE49-F238E27FC236}">
                  <a16:creationId xmlns:a16="http://schemas.microsoft.com/office/drawing/2014/main" id="{1EE9BB46-2D8A-421D-8620-5B93592C2750}"/>
                </a:ext>
              </a:extLst>
            </p:cNvPr>
            <p:cNvSpPr>
              <a:spLocks noChangeShapeType="1"/>
            </p:cNvSpPr>
            <p:nvPr/>
          </p:nvSpPr>
          <p:spPr bwMode="auto">
            <a:xfrm>
              <a:off x="4312"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8" name="Line 2066">
              <a:extLst>
                <a:ext uri="{FF2B5EF4-FFF2-40B4-BE49-F238E27FC236}">
                  <a16:creationId xmlns:a16="http://schemas.microsoft.com/office/drawing/2014/main" id="{7D8B79B0-E2F0-4CA3-8279-E45ACFCA4238}"/>
                </a:ext>
              </a:extLst>
            </p:cNvPr>
            <p:cNvSpPr>
              <a:spLocks noChangeShapeType="1"/>
            </p:cNvSpPr>
            <p:nvPr/>
          </p:nvSpPr>
          <p:spPr bwMode="auto">
            <a:xfrm>
              <a:off x="5024" y="81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9" name="Line 2067">
              <a:extLst>
                <a:ext uri="{FF2B5EF4-FFF2-40B4-BE49-F238E27FC236}">
                  <a16:creationId xmlns:a16="http://schemas.microsoft.com/office/drawing/2014/main" id="{99DF6809-62F9-4A7C-9FEE-222BEE116C7F}"/>
                </a:ext>
              </a:extLst>
            </p:cNvPr>
            <p:cNvSpPr>
              <a:spLocks noChangeShapeType="1"/>
            </p:cNvSpPr>
            <p:nvPr/>
          </p:nvSpPr>
          <p:spPr bwMode="auto">
            <a:xfrm flipH="1">
              <a:off x="4888"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0" name="Line 2068">
              <a:extLst>
                <a:ext uri="{FF2B5EF4-FFF2-40B4-BE49-F238E27FC236}">
                  <a16:creationId xmlns:a16="http://schemas.microsoft.com/office/drawing/2014/main" id="{F2D7370E-136E-4034-A4FF-20C7EE9494FD}"/>
                </a:ext>
              </a:extLst>
            </p:cNvPr>
            <p:cNvSpPr>
              <a:spLocks noChangeShapeType="1"/>
            </p:cNvSpPr>
            <p:nvPr/>
          </p:nvSpPr>
          <p:spPr bwMode="auto">
            <a:xfrm>
              <a:off x="5032"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1" name="Oval 2069">
              <a:extLst>
                <a:ext uri="{FF2B5EF4-FFF2-40B4-BE49-F238E27FC236}">
                  <a16:creationId xmlns:a16="http://schemas.microsoft.com/office/drawing/2014/main" id="{B0A8A047-0D4F-406D-83DF-964061610986}"/>
                </a:ext>
              </a:extLst>
            </p:cNvPr>
            <p:cNvSpPr>
              <a:spLocks noChangeArrowheads="1"/>
            </p:cNvSpPr>
            <p:nvPr/>
          </p:nvSpPr>
          <p:spPr bwMode="auto">
            <a:xfrm>
              <a:off x="4960" y="14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22" name="Line 2070">
              <a:extLst>
                <a:ext uri="{FF2B5EF4-FFF2-40B4-BE49-F238E27FC236}">
                  <a16:creationId xmlns:a16="http://schemas.microsoft.com/office/drawing/2014/main" id="{C4D3F4E9-3B5E-4D19-9F56-B7C908AAA30A}"/>
                </a:ext>
              </a:extLst>
            </p:cNvPr>
            <p:cNvSpPr>
              <a:spLocks noChangeShapeType="1"/>
            </p:cNvSpPr>
            <p:nvPr/>
          </p:nvSpPr>
          <p:spPr bwMode="auto">
            <a:xfrm>
              <a:off x="5032" y="120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Tree>
    <p:extLst>
      <p:ext uri="{BB962C8B-B14F-4D97-AF65-F5344CB8AC3E}">
        <p14:creationId xmlns:p14="http://schemas.microsoft.com/office/powerpoint/2010/main" val="159448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4990E657-8487-4A2E-9A18-39AB0ED46FE8}"/>
              </a:ext>
            </a:extLst>
          </p:cNvPr>
          <p:cNvSpPr txBox="1">
            <a:spLocks noChangeArrowheads="1"/>
          </p:cNvSpPr>
          <p:nvPr/>
        </p:nvSpPr>
        <p:spPr bwMode="auto">
          <a:xfrm>
            <a:off x="381000" y="714523"/>
            <a:ext cx="578746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b="1" dirty="0">
                <a:solidFill>
                  <a:srgbClr val="0000CC"/>
                </a:solidFill>
              </a:rPr>
              <a:t>树的孩子兄弟表示法（二叉树表示法）</a:t>
            </a:r>
          </a:p>
        </p:txBody>
      </p:sp>
      <p:grpSp>
        <p:nvGrpSpPr>
          <p:cNvPr id="3" name="Group 5">
            <a:extLst>
              <a:ext uri="{FF2B5EF4-FFF2-40B4-BE49-F238E27FC236}">
                <a16:creationId xmlns:a16="http://schemas.microsoft.com/office/drawing/2014/main" id="{9FC097E1-1ACF-4930-AF62-6CF80C579F2B}"/>
              </a:ext>
            </a:extLst>
          </p:cNvPr>
          <p:cNvGrpSpPr>
            <a:grpSpLocks/>
          </p:cNvGrpSpPr>
          <p:nvPr/>
        </p:nvGrpSpPr>
        <p:grpSpPr bwMode="auto">
          <a:xfrm>
            <a:off x="838200" y="1490811"/>
            <a:ext cx="1879600" cy="1968500"/>
            <a:chOff x="4080" y="336"/>
            <a:chExt cx="1184" cy="1240"/>
          </a:xfrm>
        </p:grpSpPr>
        <p:sp>
          <p:nvSpPr>
            <p:cNvPr id="4" name="Oval 6">
              <a:extLst>
                <a:ext uri="{FF2B5EF4-FFF2-40B4-BE49-F238E27FC236}">
                  <a16:creationId xmlns:a16="http://schemas.microsoft.com/office/drawing/2014/main" id="{A21C3762-CA24-44BB-B41E-7B0B64512AE5}"/>
                </a:ext>
              </a:extLst>
            </p:cNvPr>
            <p:cNvSpPr>
              <a:spLocks noChangeArrowheads="1"/>
            </p:cNvSpPr>
            <p:nvPr/>
          </p:nvSpPr>
          <p:spPr bwMode="auto">
            <a:xfrm>
              <a:off x="4608" y="3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5" name="Oval 7">
              <a:extLst>
                <a:ext uri="{FF2B5EF4-FFF2-40B4-BE49-F238E27FC236}">
                  <a16:creationId xmlns:a16="http://schemas.microsoft.com/office/drawing/2014/main" id="{9DC0E13D-A2E2-4A84-A324-11BBEFB60AE9}"/>
                </a:ext>
              </a:extLst>
            </p:cNvPr>
            <p:cNvSpPr>
              <a:spLocks noChangeArrowheads="1"/>
            </p:cNvSpPr>
            <p:nvPr/>
          </p:nvSpPr>
          <p:spPr bwMode="auto">
            <a:xfrm>
              <a:off x="426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6" name="Oval 8">
              <a:extLst>
                <a:ext uri="{FF2B5EF4-FFF2-40B4-BE49-F238E27FC236}">
                  <a16:creationId xmlns:a16="http://schemas.microsoft.com/office/drawing/2014/main" id="{479AF65A-DD06-411D-9C19-F10BAFEACF48}"/>
                </a:ext>
              </a:extLst>
            </p:cNvPr>
            <p:cNvSpPr>
              <a:spLocks noChangeArrowheads="1"/>
            </p:cNvSpPr>
            <p:nvPr/>
          </p:nvSpPr>
          <p:spPr bwMode="auto">
            <a:xfrm>
              <a:off x="4608"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7" name="Oval 9">
              <a:extLst>
                <a:ext uri="{FF2B5EF4-FFF2-40B4-BE49-F238E27FC236}">
                  <a16:creationId xmlns:a16="http://schemas.microsoft.com/office/drawing/2014/main" id="{D956CD90-F8FF-4E1B-A075-709C97BD583B}"/>
                </a:ext>
              </a:extLst>
            </p:cNvPr>
            <p:cNvSpPr>
              <a:spLocks noChangeArrowheads="1"/>
            </p:cNvSpPr>
            <p:nvPr/>
          </p:nvSpPr>
          <p:spPr bwMode="auto">
            <a:xfrm>
              <a:off x="494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8" name="Oval 10">
              <a:extLst>
                <a:ext uri="{FF2B5EF4-FFF2-40B4-BE49-F238E27FC236}">
                  <a16:creationId xmlns:a16="http://schemas.microsoft.com/office/drawing/2014/main" id="{CE051055-7D73-4346-BB83-748AAE7658ED}"/>
                </a:ext>
              </a:extLst>
            </p:cNvPr>
            <p:cNvSpPr>
              <a:spLocks noChangeArrowheads="1"/>
            </p:cNvSpPr>
            <p:nvPr/>
          </p:nvSpPr>
          <p:spPr bwMode="auto">
            <a:xfrm>
              <a:off x="4080"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9" name="Oval 11">
              <a:extLst>
                <a:ext uri="{FF2B5EF4-FFF2-40B4-BE49-F238E27FC236}">
                  <a16:creationId xmlns:a16="http://schemas.microsoft.com/office/drawing/2014/main" id="{0B92806F-342E-4D17-9C4B-032614114F6D}"/>
                </a:ext>
              </a:extLst>
            </p:cNvPr>
            <p:cNvSpPr>
              <a:spLocks noChangeArrowheads="1"/>
            </p:cNvSpPr>
            <p:nvPr/>
          </p:nvSpPr>
          <p:spPr bwMode="auto">
            <a:xfrm>
              <a:off x="4416"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10" name="Oval 12">
              <a:extLst>
                <a:ext uri="{FF2B5EF4-FFF2-40B4-BE49-F238E27FC236}">
                  <a16:creationId xmlns:a16="http://schemas.microsoft.com/office/drawing/2014/main" id="{B88542A2-51D9-441A-A77B-C2D0FD7B186B}"/>
                </a:ext>
              </a:extLst>
            </p:cNvPr>
            <p:cNvSpPr>
              <a:spLocks noChangeArrowheads="1"/>
            </p:cNvSpPr>
            <p:nvPr/>
          </p:nvSpPr>
          <p:spPr bwMode="auto">
            <a:xfrm>
              <a:off x="4952"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1" name="Oval 13">
              <a:extLst>
                <a:ext uri="{FF2B5EF4-FFF2-40B4-BE49-F238E27FC236}">
                  <a16:creationId xmlns:a16="http://schemas.microsoft.com/office/drawing/2014/main" id="{A53A89DF-C1BF-43D3-A747-7439375F71CD}"/>
                </a:ext>
              </a:extLst>
            </p:cNvPr>
            <p:cNvSpPr>
              <a:spLocks noChangeArrowheads="1"/>
            </p:cNvSpPr>
            <p:nvPr/>
          </p:nvSpPr>
          <p:spPr bwMode="auto">
            <a:xfrm>
              <a:off x="4792"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2" name="Oval 14">
              <a:extLst>
                <a:ext uri="{FF2B5EF4-FFF2-40B4-BE49-F238E27FC236}">
                  <a16:creationId xmlns:a16="http://schemas.microsoft.com/office/drawing/2014/main" id="{18D42D2D-2039-4783-A1F6-BA721CFEAAFC}"/>
                </a:ext>
              </a:extLst>
            </p:cNvPr>
            <p:cNvSpPr>
              <a:spLocks noChangeArrowheads="1"/>
            </p:cNvSpPr>
            <p:nvPr/>
          </p:nvSpPr>
          <p:spPr bwMode="auto">
            <a:xfrm>
              <a:off x="5128"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13" name="Line 15">
              <a:extLst>
                <a:ext uri="{FF2B5EF4-FFF2-40B4-BE49-F238E27FC236}">
                  <a16:creationId xmlns:a16="http://schemas.microsoft.com/office/drawing/2014/main" id="{2B34EDF1-60B7-42A2-826E-E7E1668AE814}"/>
                </a:ext>
              </a:extLst>
            </p:cNvPr>
            <p:cNvSpPr>
              <a:spLocks noChangeShapeType="1"/>
            </p:cNvSpPr>
            <p:nvPr/>
          </p:nvSpPr>
          <p:spPr bwMode="auto">
            <a:xfrm flipH="1">
              <a:off x="4359"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4" name="Line 16">
              <a:extLst>
                <a:ext uri="{FF2B5EF4-FFF2-40B4-BE49-F238E27FC236}">
                  <a16:creationId xmlns:a16="http://schemas.microsoft.com/office/drawing/2014/main" id="{517013E1-0307-4226-972A-37AA077065ED}"/>
                </a:ext>
              </a:extLst>
            </p:cNvPr>
            <p:cNvSpPr>
              <a:spLocks noChangeShapeType="1"/>
            </p:cNvSpPr>
            <p:nvPr/>
          </p:nvSpPr>
          <p:spPr bwMode="auto">
            <a:xfrm>
              <a:off x="4672" y="48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5" name="Line 17">
              <a:extLst>
                <a:ext uri="{FF2B5EF4-FFF2-40B4-BE49-F238E27FC236}">
                  <a16:creationId xmlns:a16="http://schemas.microsoft.com/office/drawing/2014/main" id="{F2648A1C-73CA-4E89-A298-2AA344B32642}"/>
                </a:ext>
              </a:extLst>
            </p:cNvPr>
            <p:cNvSpPr>
              <a:spLocks noChangeShapeType="1"/>
            </p:cNvSpPr>
            <p:nvPr/>
          </p:nvSpPr>
          <p:spPr bwMode="auto">
            <a:xfrm>
              <a:off x="4696"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6" name="Line 18">
              <a:extLst>
                <a:ext uri="{FF2B5EF4-FFF2-40B4-BE49-F238E27FC236}">
                  <a16:creationId xmlns:a16="http://schemas.microsoft.com/office/drawing/2014/main" id="{67AC1144-B211-4FA0-9D47-FD873F9A0D24}"/>
                </a:ext>
              </a:extLst>
            </p:cNvPr>
            <p:cNvSpPr>
              <a:spLocks noChangeShapeType="1"/>
            </p:cNvSpPr>
            <p:nvPr/>
          </p:nvSpPr>
          <p:spPr bwMode="auto">
            <a:xfrm flipH="1">
              <a:off x="4168"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7" name="Line 19">
              <a:extLst>
                <a:ext uri="{FF2B5EF4-FFF2-40B4-BE49-F238E27FC236}">
                  <a16:creationId xmlns:a16="http://schemas.microsoft.com/office/drawing/2014/main" id="{90D1FFCA-C21F-434F-8E18-DD5C477B374D}"/>
                </a:ext>
              </a:extLst>
            </p:cNvPr>
            <p:cNvSpPr>
              <a:spLocks noChangeShapeType="1"/>
            </p:cNvSpPr>
            <p:nvPr/>
          </p:nvSpPr>
          <p:spPr bwMode="auto">
            <a:xfrm>
              <a:off x="4312"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8" name="Line 20">
              <a:extLst>
                <a:ext uri="{FF2B5EF4-FFF2-40B4-BE49-F238E27FC236}">
                  <a16:creationId xmlns:a16="http://schemas.microsoft.com/office/drawing/2014/main" id="{52260481-DC4F-4BB5-ADE4-801A591F05EF}"/>
                </a:ext>
              </a:extLst>
            </p:cNvPr>
            <p:cNvSpPr>
              <a:spLocks noChangeShapeType="1"/>
            </p:cNvSpPr>
            <p:nvPr/>
          </p:nvSpPr>
          <p:spPr bwMode="auto">
            <a:xfrm>
              <a:off x="5024" y="81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9" name="Line 21">
              <a:extLst>
                <a:ext uri="{FF2B5EF4-FFF2-40B4-BE49-F238E27FC236}">
                  <a16:creationId xmlns:a16="http://schemas.microsoft.com/office/drawing/2014/main" id="{88568A39-B06A-45DD-8935-2F545EE97567}"/>
                </a:ext>
              </a:extLst>
            </p:cNvPr>
            <p:cNvSpPr>
              <a:spLocks noChangeShapeType="1"/>
            </p:cNvSpPr>
            <p:nvPr/>
          </p:nvSpPr>
          <p:spPr bwMode="auto">
            <a:xfrm flipH="1">
              <a:off x="4888"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0" name="Line 22">
              <a:extLst>
                <a:ext uri="{FF2B5EF4-FFF2-40B4-BE49-F238E27FC236}">
                  <a16:creationId xmlns:a16="http://schemas.microsoft.com/office/drawing/2014/main" id="{6792788D-A39E-4B48-AA16-B239AAA4556F}"/>
                </a:ext>
              </a:extLst>
            </p:cNvPr>
            <p:cNvSpPr>
              <a:spLocks noChangeShapeType="1"/>
            </p:cNvSpPr>
            <p:nvPr/>
          </p:nvSpPr>
          <p:spPr bwMode="auto">
            <a:xfrm>
              <a:off x="5032"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1" name="Oval 23">
              <a:extLst>
                <a:ext uri="{FF2B5EF4-FFF2-40B4-BE49-F238E27FC236}">
                  <a16:creationId xmlns:a16="http://schemas.microsoft.com/office/drawing/2014/main" id="{91186458-EE28-4327-B97C-D0706DDEAEAA}"/>
                </a:ext>
              </a:extLst>
            </p:cNvPr>
            <p:cNvSpPr>
              <a:spLocks noChangeArrowheads="1"/>
            </p:cNvSpPr>
            <p:nvPr/>
          </p:nvSpPr>
          <p:spPr bwMode="auto">
            <a:xfrm>
              <a:off x="4960" y="14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22" name="Line 24">
              <a:extLst>
                <a:ext uri="{FF2B5EF4-FFF2-40B4-BE49-F238E27FC236}">
                  <a16:creationId xmlns:a16="http://schemas.microsoft.com/office/drawing/2014/main" id="{10F87AC6-2CA5-413A-B806-0A632C951E48}"/>
                </a:ext>
              </a:extLst>
            </p:cNvPr>
            <p:cNvSpPr>
              <a:spLocks noChangeShapeType="1"/>
            </p:cNvSpPr>
            <p:nvPr/>
          </p:nvSpPr>
          <p:spPr bwMode="auto">
            <a:xfrm>
              <a:off x="5032" y="120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23" name="Group 89">
            <a:extLst>
              <a:ext uri="{FF2B5EF4-FFF2-40B4-BE49-F238E27FC236}">
                <a16:creationId xmlns:a16="http://schemas.microsoft.com/office/drawing/2014/main" id="{1934DF9E-2A90-47CA-AB53-88F781AFAA03}"/>
              </a:ext>
            </a:extLst>
          </p:cNvPr>
          <p:cNvGrpSpPr>
            <a:grpSpLocks/>
          </p:cNvGrpSpPr>
          <p:nvPr/>
        </p:nvGrpSpPr>
        <p:grpSpPr bwMode="auto">
          <a:xfrm>
            <a:off x="3937000" y="1490811"/>
            <a:ext cx="2082800" cy="1968500"/>
            <a:chOff x="3472" y="864"/>
            <a:chExt cx="1312" cy="1240"/>
          </a:xfrm>
        </p:grpSpPr>
        <p:sp>
          <p:nvSpPr>
            <p:cNvPr id="24" name="Oval 26">
              <a:extLst>
                <a:ext uri="{FF2B5EF4-FFF2-40B4-BE49-F238E27FC236}">
                  <a16:creationId xmlns:a16="http://schemas.microsoft.com/office/drawing/2014/main" id="{BEC9BFB7-6424-46BC-8A91-DDF94F87F421}"/>
                </a:ext>
              </a:extLst>
            </p:cNvPr>
            <p:cNvSpPr>
              <a:spLocks noChangeArrowheads="1"/>
            </p:cNvSpPr>
            <p:nvPr/>
          </p:nvSpPr>
          <p:spPr bwMode="auto">
            <a:xfrm>
              <a:off x="4000" y="86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25" name="Oval 27">
              <a:extLst>
                <a:ext uri="{FF2B5EF4-FFF2-40B4-BE49-F238E27FC236}">
                  <a16:creationId xmlns:a16="http://schemas.microsoft.com/office/drawing/2014/main" id="{67B47A28-EED3-4227-AB46-A37109936949}"/>
                </a:ext>
              </a:extLst>
            </p:cNvPr>
            <p:cNvSpPr>
              <a:spLocks noChangeArrowheads="1"/>
            </p:cNvSpPr>
            <p:nvPr/>
          </p:nvSpPr>
          <p:spPr bwMode="auto">
            <a:xfrm>
              <a:off x="3656"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26" name="Oval 28">
              <a:extLst>
                <a:ext uri="{FF2B5EF4-FFF2-40B4-BE49-F238E27FC236}">
                  <a16:creationId xmlns:a16="http://schemas.microsoft.com/office/drawing/2014/main" id="{D453256B-301B-44E8-90DA-548F1A8F9373}"/>
                </a:ext>
              </a:extLst>
            </p:cNvPr>
            <p:cNvSpPr>
              <a:spLocks noChangeArrowheads="1"/>
            </p:cNvSpPr>
            <p:nvPr/>
          </p:nvSpPr>
          <p:spPr bwMode="auto">
            <a:xfrm>
              <a:off x="3992"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27" name="Oval 29">
              <a:extLst>
                <a:ext uri="{FF2B5EF4-FFF2-40B4-BE49-F238E27FC236}">
                  <a16:creationId xmlns:a16="http://schemas.microsoft.com/office/drawing/2014/main" id="{485AD876-CD2A-410B-924B-EC0130E20DD0}"/>
                </a:ext>
              </a:extLst>
            </p:cNvPr>
            <p:cNvSpPr>
              <a:spLocks noChangeArrowheads="1"/>
            </p:cNvSpPr>
            <p:nvPr/>
          </p:nvSpPr>
          <p:spPr bwMode="auto">
            <a:xfrm>
              <a:off x="4320"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28" name="Oval 30">
              <a:extLst>
                <a:ext uri="{FF2B5EF4-FFF2-40B4-BE49-F238E27FC236}">
                  <a16:creationId xmlns:a16="http://schemas.microsoft.com/office/drawing/2014/main" id="{7D2603B1-2E2F-4F10-AC92-B3A1A531696C}"/>
                </a:ext>
              </a:extLst>
            </p:cNvPr>
            <p:cNvSpPr>
              <a:spLocks noChangeArrowheads="1"/>
            </p:cNvSpPr>
            <p:nvPr/>
          </p:nvSpPr>
          <p:spPr bwMode="auto">
            <a:xfrm>
              <a:off x="3472"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29" name="Oval 31">
              <a:extLst>
                <a:ext uri="{FF2B5EF4-FFF2-40B4-BE49-F238E27FC236}">
                  <a16:creationId xmlns:a16="http://schemas.microsoft.com/office/drawing/2014/main" id="{40553587-783A-4512-8C08-E1A3BD7463B7}"/>
                </a:ext>
              </a:extLst>
            </p:cNvPr>
            <p:cNvSpPr>
              <a:spLocks noChangeArrowheads="1"/>
            </p:cNvSpPr>
            <p:nvPr/>
          </p:nvSpPr>
          <p:spPr bwMode="auto">
            <a:xfrm>
              <a:off x="3808"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30" name="Oval 32">
              <a:extLst>
                <a:ext uri="{FF2B5EF4-FFF2-40B4-BE49-F238E27FC236}">
                  <a16:creationId xmlns:a16="http://schemas.microsoft.com/office/drawing/2014/main" id="{E2A47EC0-6BD2-42BC-A072-4BB0EE1E367B}"/>
                </a:ext>
              </a:extLst>
            </p:cNvPr>
            <p:cNvSpPr>
              <a:spLocks noChangeArrowheads="1"/>
            </p:cNvSpPr>
            <p:nvPr/>
          </p:nvSpPr>
          <p:spPr bwMode="auto">
            <a:xfrm>
              <a:off x="4328"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31" name="Oval 33">
              <a:extLst>
                <a:ext uri="{FF2B5EF4-FFF2-40B4-BE49-F238E27FC236}">
                  <a16:creationId xmlns:a16="http://schemas.microsoft.com/office/drawing/2014/main" id="{C0BEDBBB-B1FA-447F-82B7-8386EB58580A}"/>
                </a:ext>
              </a:extLst>
            </p:cNvPr>
            <p:cNvSpPr>
              <a:spLocks noChangeArrowheads="1"/>
            </p:cNvSpPr>
            <p:nvPr/>
          </p:nvSpPr>
          <p:spPr bwMode="auto">
            <a:xfrm>
              <a:off x="416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32" name="Oval 34">
              <a:extLst>
                <a:ext uri="{FF2B5EF4-FFF2-40B4-BE49-F238E27FC236}">
                  <a16:creationId xmlns:a16="http://schemas.microsoft.com/office/drawing/2014/main" id="{C8FDECC7-802F-49F3-B749-95CA84669CCF}"/>
                </a:ext>
              </a:extLst>
            </p:cNvPr>
            <p:cNvSpPr>
              <a:spLocks noChangeArrowheads="1"/>
            </p:cNvSpPr>
            <p:nvPr/>
          </p:nvSpPr>
          <p:spPr bwMode="auto">
            <a:xfrm>
              <a:off x="464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33" name="Line 35">
              <a:extLst>
                <a:ext uri="{FF2B5EF4-FFF2-40B4-BE49-F238E27FC236}">
                  <a16:creationId xmlns:a16="http://schemas.microsoft.com/office/drawing/2014/main" id="{FC13AD0C-CC61-49D9-95C7-C7C70CC57646}"/>
                </a:ext>
              </a:extLst>
            </p:cNvPr>
            <p:cNvSpPr>
              <a:spLocks noChangeShapeType="1"/>
            </p:cNvSpPr>
            <p:nvPr/>
          </p:nvSpPr>
          <p:spPr bwMode="auto">
            <a:xfrm flipH="1">
              <a:off x="3751" y="1008"/>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4" name="Line 38">
              <a:extLst>
                <a:ext uri="{FF2B5EF4-FFF2-40B4-BE49-F238E27FC236}">
                  <a16:creationId xmlns:a16="http://schemas.microsoft.com/office/drawing/2014/main" id="{AAAB3527-A405-4DFE-B1AC-833F81729F08}"/>
                </a:ext>
              </a:extLst>
            </p:cNvPr>
            <p:cNvSpPr>
              <a:spLocks noChangeShapeType="1"/>
            </p:cNvSpPr>
            <p:nvPr/>
          </p:nvSpPr>
          <p:spPr bwMode="auto">
            <a:xfrm flipH="1">
              <a:off x="3560" y="134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5" name="Line 40">
              <a:extLst>
                <a:ext uri="{FF2B5EF4-FFF2-40B4-BE49-F238E27FC236}">
                  <a16:creationId xmlns:a16="http://schemas.microsoft.com/office/drawing/2014/main" id="{458B229C-A1B8-4AB8-85F6-CB1B57E078C1}"/>
                </a:ext>
              </a:extLst>
            </p:cNvPr>
            <p:cNvSpPr>
              <a:spLocks noChangeShapeType="1"/>
            </p:cNvSpPr>
            <p:nvPr/>
          </p:nvSpPr>
          <p:spPr bwMode="auto">
            <a:xfrm>
              <a:off x="4400" y="1344"/>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6" name="Line 41">
              <a:extLst>
                <a:ext uri="{FF2B5EF4-FFF2-40B4-BE49-F238E27FC236}">
                  <a16:creationId xmlns:a16="http://schemas.microsoft.com/office/drawing/2014/main" id="{E5CF70D4-BC4B-41CA-98EC-24F0E73699B1}"/>
                </a:ext>
              </a:extLst>
            </p:cNvPr>
            <p:cNvSpPr>
              <a:spLocks noChangeShapeType="1"/>
            </p:cNvSpPr>
            <p:nvPr/>
          </p:nvSpPr>
          <p:spPr bwMode="auto">
            <a:xfrm flipH="1">
              <a:off x="4264" y="171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7" name="Oval 43">
              <a:extLst>
                <a:ext uri="{FF2B5EF4-FFF2-40B4-BE49-F238E27FC236}">
                  <a16:creationId xmlns:a16="http://schemas.microsoft.com/office/drawing/2014/main" id="{28304FC2-0B4A-49D9-889B-6A301D0373C6}"/>
                </a:ext>
              </a:extLst>
            </p:cNvPr>
            <p:cNvSpPr>
              <a:spLocks noChangeArrowheads="1"/>
            </p:cNvSpPr>
            <p:nvPr/>
          </p:nvSpPr>
          <p:spPr bwMode="auto">
            <a:xfrm>
              <a:off x="440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38" name="Line 45">
              <a:extLst>
                <a:ext uri="{FF2B5EF4-FFF2-40B4-BE49-F238E27FC236}">
                  <a16:creationId xmlns:a16="http://schemas.microsoft.com/office/drawing/2014/main" id="{EA644CDE-121C-4FAF-B5BB-197D70104FAD}"/>
                </a:ext>
              </a:extLst>
            </p:cNvPr>
            <p:cNvSpPr>
              <a:spLocks noChangeShapeType="1"/>
            </p:cNvSpPr>
            <p:nvPr/>
          </p:nvSpPr>
          <p:spPr bwMode="auto">
            <a:xfrm>
              <a:off x="3800" y="128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9" name="Line 46">
              <a:extLst>
                <a:ext uri="{FF2B5EF4-FFF2-40B4-BE49-F238E27FC236}">
                  <a16:creationId xmlns:a16="http://schemas.microsoft.com/office/drawing/2014/main" id="{7654D0F1-21A5-46AF-8F7D-FD4E7FCA4D01}"/>
                </a:ext>
              </a:extLst>
            </p:cNvPr>
            <p:cNvSpPr>
              <a:spLocks noChangeShapeType="1"/>
            </p:cNvSpPr>
            <p:nvPr/>
          </p:nvSpPr>
          <p:spPr bwMode="auto">
            <a:xfrm>
              <a:off x="4128" y="1272"/>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0" name="Line 47">
              <a:extLst>
                <a:ext uri="{FF2B5EF4-FFF2-40B4-BE49-F238E27FC236}">
                  <a16:creationId xmlns:a16="http://schemas.microsoft.com/office/drawing/2014/main" id="{42CD83C2-E286-4F1B-B760-9B81D25B2E70}"/>
                </a:ext>
              </a:extLst>
            </p:cNvPr>
            <p:cNvSpPr>
              <a:spLocks noChangeShapeType="1"/>
            </p:cNvSpPr>
            <p:nvPr/>
          </p:nvSpPr>
          <p:spPr bwMode="auto">
            <a:xfrm>
              <a:off x="3616" y="1656"/>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1" name="Line 48">
              <a:extLst>
                <a:ext uri="{FF2B5EF4-FFF2-40B4-BE49-F238E27FC236}">
                  <a16:creationId xmlns:a16="http://schemas.microsoft.com/office/drawing/2014/main" id="{2EA16B82-0E6F-498A-8DA5-D2D5C4AFCCC0}"/>
                </a:ext>
              </a:extLst>
            </p:cNvPr>
            <p:cNvSpPr>
              <a:spLocks noChangeShapeType="1"/>
            </p:cNvSpPr>
            <p:nvPr/>
          </p:nvSpPr>
          <p:spPr bwMode="auto">
            <a:xfrm>
              <a:off x="4312" y="203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2" name="Line 49">
              <a:extLst>
                <a:ext uri="{FF2B5EF4-FFF2-40B4-BE49-F238E27FC236}">
                  <a16:creationId xmlns:a16="http://schemas.microsoft.com/office/drawing/2014/main" id="{4AFEAAEC-1206-40EB-9B29-386EBBE1F88A}"/>
                </a:ext>
              </a:extLst>
            </p:cNvPr>
            <p:cNvSpPr>
              <a:spLocks noChangeShapeType="1"/>
            </p:cNvSpPr>
            <p:nvPr/>
          </p:nvSpPr>
          <p:spPr bwMode="auto">
            <a:xfrm>
              <a:off x="4552" y="203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43" name="Group 99">
            <a:extLst>
              <a:ext uri="{FF2B5EF4-FFF2-40B4-BE49-F238E27FC236}">
                <a16:creationId xmlns:a16="http://schemas.microsoft.com/office/drawing/2014/main" id="{FF237F6B-4FC6-440D-A9E9-3D8541A47D88}"/>
              </a:ext>
            </a:extLst>
          </p:cNvPr>
          <p:cNvGrpSpPr>
            <a:grpSpLocks/>
          </p:cNvGrpSpPr>
          <p:nvPr/>
        </p:nvGrpSpPr>
        <p:grpSpPr bwMode="auto">
          <a:xfrm>
            <a:off x="7092900" y="1338312"/>
            <a:ext cx="1079500" cy="3098800"/>
            <a:chOff x="4032" y="672"/>
            <a:chExt cx="680" cy="1952"/>
          </a:xfrm>
        </p:grpSpPr>
        <p:sp>
          <p:nvSpPr>
            <p:cNvPr id="44" name="Oval 70">
              <a:extLst>
                <a:ext uri="{FF2B5EF4-FFF2-40B4-BE49-F238E27FC236}">
                  <a16:creationId xmlns:a16="http://schemas.microsoft.com/office/drawing/2014/main" id="{0EAC50AA-79BC-4E7C-B672-C1F443A85C35}"/>
                </a:ext>
              </a:extLst>
            </p:cNvPr>
            <p:cNvSpPr>
              <a:spLocks noChangeArrowheads="1"/>
            </p:cNvSpPr>
            <p:nvPr/>
          </p:nvSpPr>
          <p:spPr bwMode="auto">
            <a:xfrm>
              <a:off x="4352" y="67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45" name="Oval 71">
              <a:extLst>
                <a:ext uri="{FF2B5EF4-FFF2-40B4-BE49-F238E27FC236}">
                  <a16:creationId xmlns:a16="http://schemas.microsoft.com/office/drawing/2014/main" id="{376DDCB8-8097-4FB9-9EC2-CA2388ABC905}"/>
                </a:ext>
              </a:extLst>
            </p:cNvPr>
            <p:cNvSpPr>
              <a:spLocks noChangeArrowheads="1"/>
            </p:cNvSpPr>
            <p:nvPr/>
          </p:nvSpPr>
          <p:spPr bwMode="auto">
            <a:xfrm>
              <a:off x="4192" y="9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46" name="Oval 72">
              <a:extLst>
                <a:ext uri="{FF2B5EF4-FFF2-40B4-BE49-F238E27FC236}">
                  <a16:creationId xmlns:a16="http://schemas.microsoft.com/office/drawing/2014/main" id="{AF418769-6A62-44BA-AB3B-FD3F8809FE0F}"/>
                </a:ext>
              </a:extLst>
            </p:cNvPr>
            <p:cNvSpPr>
              <a:spLocks noChangeArrowheads="1"/>
            </p:cNvSpPr>
            <p:nvPr/>
          </p:nvSpPr>
          <p:spPr bwMode="auto">
            <a:xfrm>
              <a:off x="4368" y="12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47" name="Oval 73">
              <a:extLst>
                <a:ext uri="{FF2B5EF4-FFF2-40B4-BE49-F238E27FC236}">
                  <a16:creationId xmlns:a16="http://schemas.microsoft.com/office/drawing/2014/main" id="{E7DDA76D-728E-40AC-A995-8F9407A07A6B}"/>
                </a:ext>
              </a:extLst>
            </p:cNvPr>
            <p:cNvSpPr>
              <a:spLocks noChangeArrowheads="1"/>
            </p:cNvSpPr>
            <p:nvPr/>
          </p:nvSpPr>
          <p:spPr bwMode="auto">
            <a:xfrm>
              <a:off x="4576" y="15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48" name="Oval 74">
              <a:extLst>
                <a:ext uri="{FF2B5EF4-FFF2-40B4-BE49-F238E27FC236}">
                  <a16:creationId xmlns:a16="http://schemas.microsoft.com/office/drawing/2014/main" id="{0BF0BA38-31AE-43FB-8AB0-6D0536179090}"/>
                </a:ext>
              </a:extLst>
            </p:cNvPr>
            <p:cNvSpPr>
              <a:spLocks noChangeArrowheads="1"/>
            </p:cNvSpPr>
            <p:nvPr/>
          </p:nvSpPr>
          <p:spPr bwMode="auto">
            <a:xfrm>
              <a:off x="4032" y="1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49" name="Oval 75">
              <a:extLst>
                <a:ext uri="{FF2B5EF4-FFF2-40B4-BE49-F238E27FC236}">
                  <a16:creationId xmlns:a16="http://schemas.microsoft.com/office/drawing/2014/main" id="{7B8ED92C-661C-46CD-B8A5-62CB14297D86}"/>
                </a:ext>
              </a:extLst>
            </p:cNvPr>
            <p:cNvSpPr>
              <a:spLocks noChangeArrowheads="1"/>
            </p:cNvSpPr>
            <p:nvPr/>
          </p:nvSpPr>
          <p:spPr bwMode="auto">
            <a:xfrm>
              <a:off x="4184" y="15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50" name="Oval 76">
              <a:extLst>
                <a:ext uri="{FF2B5EF4-FFF2-40B4-BE49-F238E27FC236}">
                  <a16:creationId xmlns:a16="http://schemas.microsoft.com/office/drawing/2014/main" id="{08EA200B-CBC6-4AB4-AFD7-168DD07EDE8D}"/>
                </a:ext>
              </a:extLst>
            </p:cNvPr>
            <p:cNvSpPr>
              <a:spLocks noChangeArrowheads="1"/>
            </p:cNvSpPr>
            <p:nvPr/>
          </p:nvSpPr>
          <p:spPr bwMode="auto">
            <a:xfrm>
              <a:off x="4432" y="17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51" name="Oval 77">
              <a:extLst>
                <a:ext uri="{FF2B5EF4-FFF2-40B4-BE49-F238E27FC236}">
                  <a16:creationId xmlns:a16="http://schemas.microsoft.com/office/drawing/2014/main" id="{F6B2F9F1-59FA-4FA7-B629-4298981DE5FF}"/>
                </a:ext>
              </a:extLst>
            </p:cNvPr>
            <p:cNvSpPr>
              <a:spLocks noChangeArrowheads="1"/>
            </p:cNvSpPr>
            <p:nvPr/>
          </p:nvSpPr>
          <p:spPr bwMode="auto">
            <a:xfrm>
              <a:off x="4272" y="20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52" name="Oval 78">
              <a:extLst>
                <a:ext uri="{FF2B5EF4-FFF2-40B4-BE49-F238E27FC236}">
                  <a16:creationId xmlns:a16="http://schemas.microsoft.com/office/drawing/2014/main" id="{F229F172-F201-4DCA-AB07-C13D51AF5F1C}"/>
                </a:ext>
              </a:extLst>
            </p:cNvPr>
            <p:cNvSpPr>
              <a:spLocks noChangeArrowheads="1"/>
            </p:cNvSpPr>
            <p:nvPr/>
          </p:nvSpPr>
          <p:spPr bwMode="auto">
            <a:xfrm>
              <a:off x="4568" y="24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53" name="Oval 83">
              <a:extLst>
                <a:ext uri="{FF2B5EF4-FFF2-40B4-BE49-F238E27FC236}">
                  <a16:creationId xmlns:a16="http://schemas.microsoft.com/office/drawing/2014/main" id="{0869AAAC-18BF-4A39-BAF9-4749BC4CB3FA}"/>
                </a:ext>
              </a:extLst>
            </p:cNvPr>
            <p:cNvSpPr>
              <a:spLocks noChangeArrowheads="1"/>
            </p:cNvSpPr>
            <p:nvPr/>
          </p:nvSpPr>
          <p:spPr bwMode="auto">
            <a:xfrm>
              <a:off x="4416"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54" name="Line 90">
              <a:extLst>
                <a:ext uri="{FF2B5EF4-FFF2-40B4-BE49-F238E27FC236}">
                  <a16:creationId xmlns:a16="http://schemas.microsoft.com/office/drawing/2014/main" id="{9F676150-9806-454A-8318-066614491AC3}"/>
                </a:ext>
              </a:extLst>
            </p:cNvPr>
            <p:cNvSpPr>
              <a:spLocks noChangeShapeType="1"/>
            </p:cNvSpPr>
            <p:nvPr/>
          </p:nvSpPr>
          <p:spPr bwMode="auto">
            <a:xfrm flipH="1">
              <a:off x="4272" y="81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5" name="Line 91">
              <a:extLst>
                <a:ext uri="{FF2B5EF4-FFF2-40B4-BE49-F238E27FC236}">
                  <a16:creationId xmlns:a16="http://schemas.microsoft.com/office/drawing/2014/main" id="{833370C6-2999-4218-A4E5-F15F3D25090F}"/>
                </a:ext>
              </a:extLst>
            </p:cNvPr>
            <p:cNvSpPr>
              <a:spLocks noChangeShapeType="1"/>
            </p:cNvSpPr>
            <p:nvPr/>
          </p:nvSpPr>
          <p:spPr bwMode="auto">
            <a:xfrm flipH="1">
              <a:off x="4152" y="10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 name="Line 92">
              <a:extLst>
                <a:ext uri="{FF2B5EF4-FFF2-40B4-BE49-F238E27FC236}">
                  <a16:creationId xmlns:a16="http://schemas.microsoft.com/office/drawing/2014/main" id="{72A9BD2D-1ED2-43F3-9BDC-0A1D43DBD761}"/>
                </a:ext>
              </a:extLst>
            </p:cNvPr>
            <p:cNvSpPr>
              <a:spLocks noChangeShapeType="1"/>
            </p:cNvSpPr>
            <p:nvPr/>
          </p:nvSpPr>
          <p:spPr bwMode="auto">
            <a:xfrm>
              <a:off x="4128" y="1392"/>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7" name="Line 93">
              <a:extLst>
                <a:ext uri="{FF2B5EF4-FFF2-40B4-BE49-F238E27FC236}">
                  <a16:creationId xmlns:a16="http://schemas.microsoft.com/office/drawing/2014/main" id="{C326B02D-8CCF-45AB-98C4-057946A28FFD}"/>
                </a:ext>
              </a:extLst>
            </p:cNvPr>
            <p:cNvSpPr>
              <a:spLocks noChangeShapeType="1"/>
            </p:cNvSpPr>
            <p:nvPr/>
          </p:nvSpPr>
          <p:spPr bwMode="auto">
            <a:xfrm>
              <a:off x="4272" y="1104"/>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8" name="Line 94">
              <a:extLst>
                <a:ext uri="{FF2B5EF4-FFF2-40B4-BE49-F238E27FC236}">
                  <a16:creationId xmlns:a16="http://schemas.microsoft.com/office/drawing/2014/main" id="{7B05495B-4BBC-4084-9A1D-18070E9D47CC}"/>
                </a:ext>
              </a:extLst>
            </p:cNvPr>
            <p:cNvSpPr>
              <a:spLocks noChangeShapeType="1"/>
            </p:cNvSpPr>
            <p:nvPr/>
          </p:nvSpPr>
          <p:spPr bwMode="auto">
            <a:xfrm>
              <a:off x="4464" y="1392"/>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9" name="Line 95">
              <a:extLst>
                <a:ext uri="{FF2B5EF4-FFF2-40B4-BE49-F238E27FC236}">
                  <a16:creationId xmlns:a16="http://schemas.microsoft.com/office/drawing/2014/main" id="{4412F499-19F4-4663-B788-64F84F9EEB7A}"/>
                </a:ext>
              </a:extLst>
            </p:cNvPr>
            <p:cNvSpPr>
              <a:spLocks noChangeShapeType="1"/>
            </p:cNvSpPr>
            <p:nvPr/>
          </p:nvSpPr>
          <p:spPr bwMode="auto">
            <a:xfrm flipH="1">
              <a:off x="4512" y="16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0" name="Line 96">
              <a:extLst>
                <a:ext uri="{FF2B5EF4-FFF2-40B4-BE49-F238E27FC236}">
                  <a16:creationId xmlns:a16="http://schemas.microsoft.com/office/drawing/2014/main" id="{DF9A94AB-CBDF-4B2B-B66B-DB0146019AE6}"/>
                </a:ext>
              </a:extLst>
            </p:cNvPr>
            <p:cNvSpPr>
              <a:spLocks noChangeShapeType="1"/>
            </p:cNvSpPr>
            <p:nvPr/>
          </p:nvSpPr>
          <p:spPr bwMode="auto">
            <a:xfrm flipH="1">
              <a:off x="4368" y="19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1" name="Line 97">
              <a:extLst>
                <a:ext uri="{FF2B5EF4-FFF2-40B4-BE49-F238E27FC236}">
                  <a16:creationId xmlns:a16="http://schemas.microsoft.com/office/drawing/2014/main" id="{0BC2DE2D-5146-4CBA-93A1-4EC147F0A7DA}"/>
                </a:ext>
              </a:extLst>
            </p:cNvPr>
            <p:cNvSpPr>
              <a:spLocks noChangeShapeType="1"/>
            </p:cNvSpPr>
            <p:nvPr/>
          </p:nvSpPr>
          <p:spPr bwMode="auto">
            <a:xfrm>
              <a:off x="4368" y="216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2" name="Line 98">
              <a:extLst>
                <a:ext uri="{FF2B5EF4-FFF2-40B4-BE49-F238E27FC236}">
                  <a16:creationId xmlns:a16="http://schemas.microsoft.com/office/drawing/2014/main" id="{7E9E4640-B2AD-4408-B179-BA337C0F79AB}"/>
                </a:ext>
              </a:extLst>
            </p:cNvPr>
            <p:cNvSpPr>
              <a:spLocks noChangeShapeType="1"/>
            </p:cNvSpPr>
            <p:nvPr/>
          </p:nvSpPr>
          <p:spPr bwMode="auto">
            <a:xfrm>
              <a:off x="4512" y="240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63" name="AutoShape 100">
            <a:extLst>
              <a:ext uri="{FF2B5EF4-FFF2-40B4-BE49-F238E27FC236}">
                <a16:creationId xmlns:a16="http://schemas.microsoft.com/office/drawing/2014/main" id="{91616E94-6D7B-47D0-82C9-B178F3CA4823}"/>
              </a:ext>
            </a:extLst>
          </p:cNvPr>
          <p:cNvSpPr>
            <a:spLocks noChangeArrowheads="1"/>
          </p:cNvSpPr>
          <p:nvPr/>
        </p:nvSpPr>
        <p:spPr bwMode="auto">
          <a:xfrm>
            <a:off x="2895600" y="2252811"/>
            <a:ext cx="685800" cy="304800"/>
          </a:xfrm>
          <a:prstGeom prst="rightArrow">
            <a:avLst>
              <a:gd name="adj1" fmla="val 50000"/>
              <a:gd name="adj2" fmla="val 56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64" name="AutoShape 101">
            <a:extLst>
              <a:ext uri="{FF2B5EF4-FFF2-40B4-BE49-F238E27FC236}">
                <a16:creationId xmlns:a16="http://schemas.microsoft.com/office/drawing/2014/main" id="{56765E49-9752-4811-BD5A-E9860A023257}"/>
              </a:ext>
            </a:extLst>
          </p:cNvPr>
          <p:cNvSpPr>
            <a:spLocks noChangeArrowheads="1"/>
          </p:cNvSpPr>
          <p:nvPr/>
        </p:nvSpPr>
        <p:spPr bwMode="auto">
          <a:xfrm>
            <a:off x="6248400" y="2252811"/>
            <a:ext cx="685800" cy="304800"/>
          </a:xfrm>
          <a:prstGeom prst="rightArrow">
            <a:avLst>
              <a:gd name="adj1" fmla="val 50000"/>
              <a:gd name="adj2" fmla="val 56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65" name="Text Box 102">
            <a:extLst>
              <a:ext uri="{FF2B5EF4-FFF2-40B4-BE49-F238E27FC236}">
                <a16:creationId xmlns:a16="http://schemas.microsoft.com/office/drawing/2014/main" id="{D5E6108B-A5A4-4D90-BC2B-B08504CE2191}"/>
              </a:ext>
            </a:extLst>
          </p:cNvPr>
          <p:cNvSpPr txBox="1">
            <a:spLocks noChangeArrowheads="1"/>
          </p:cNvSpPr>
          <p:nvPr/>
        </p:nvSpPr>
        <p:spPr bwMode="auto">
          <a:xfrm>
            <a:off x="519113" y="3589486"/>
            <a:ext cx="6186607" cy="1017844"/>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ea typeface="+mn-ea"/>
                <a:cs typeface="Times New Roman" panose="02020603050405020304" pitchFamily="18" charset="0"/>
              </a:rPr>
              <a:t>类型：</a:t>
            </a:r>
            <a:r>
              <a:rPr lang="en-US" altLang="zh-CN" sz="2000" dirty="0">
                <a:ea typeface="+mn-ea"/>
                <a:cs typeface="Times New Roman" panose="02020603050405020304" pitchFamily="18" charset="0"/>
              </a:rPr>
              <a:t>typedef   struct  </a:t>
            </a:r>
            <a:r>
              <a:rPr lang="en-US" altLang="zh-CN" sz="2000" dirty="0" err="1">
                <a:ea typeface="+mn-ea"/>
                <a:cs typeface="Times New Roman" panose="02020603050405020304" pitchFamily="18" charset="0"/>
              </a:rPr>
              <a:t>CSNode</a:t>
            </a:r>
            <a:r>
              <a:rPr lang="en-US" altLang="zh-CN" sz="2000" dirty="0">
                <a:ea typeface="+mn-ea"/>
                <a:cs typeface="Times New Roman" panose="02020603050405020304" pitchFamily="18" charset="0"/>
              </a:rPr>
              <a:t> {</a:t>
            </a:r>
          </a:p>
          <a:p>
            <a:pPr eaLnBrk="1" hangingPunct="1"/>
            <a:r>
              <a:rPr lang="en-US" altLang="zh-CN" sz="2000" dirty="0">
                <a:ea typeface="+mn-ea"/>
                <a:cs typeface="Times New Roman" panose="02020603050405020304" pitchFamily="18" charset="0"/>
              </a:rPr>
              <a:t>                   </a:t>
            </a:r>
            <a:r>
              <a:rPr lang="en-US" altLang="zh-CN" sz="2000" dirty="0" err="1">
                <a:ea typeface="+mn-ea"/>
                <a:cs typeface="Times New Roman" panose="02020603050405020304" pitchFamily="18" charset="0"/>
              </a:rPr>
              <a:t>ElemType</a:t>
            </a:r>
            <a:r>
              <a:rPr lang="en-US" altLang="zh-CN" sz="2000" dirty="0">
                <a:ea typeface="+mn-ea"/>
                <a:cs typeface="Times New Roman" panose="02020603050405020304" pitchFamily="18" charset="0"/>
              </a:rPr>
              <a:t>     data;</a:t>
            </a:r>
          </a:p>
          <a:p>
            <a:pPr eaLnBrk="1" hangingPunct="1"/>
            <a:r>
              <a:rPr lang="en-US" altLang="zh-CN" sz="2000" dirty="0">
                <a:ea typeface="+mn-ea"/>
                <a:cs typeface="Times New Roman" panose="02020603050405020304" pitchFamily="18" charset="0"/>
              </a:rPr>
              <a:t>                   struct  </a:t>
            </a:r>
            <a:r>
              <a:rPr lang="en-US" altLang="zh-CN" sz="2000" dirty="0" err="1">
                <a:ea typeface="+mn-ea"/>
                <a:cs typeface="Times New Roman" panose="02020603050405020304" pitchFamily="18" charset="0"/>
              </a:rPr>
              <a:t>CSNode</a:t>
            </a:r>
            <a:r>
              <a:rPr lang="en-US" altLang="zh-CN" sz="2000" dirty="0">
                <a:ea typeface="+mn-ea"/>
                <a:cs typeface="Times New Roman" panose="02020603050405020304" pitchFamily="18" charset="0"/>
              </a:rPr>
              <a:t>   *</a:t>
            </a:r>
            <a:r>
              <a:rPr lang="en-US" altLang="zh-CN" sz="2000" dirty="0" err="1">
                <a:ea typeface="+mn-ea"/>
                <a:cs typeface="Times New Roman" panose="02020603050405020304" pitchFamily="18" charset="0"/>
              </a:rPr>
              <a:t>firstchild</a:t>
            </a:r>
            <a:r>
              <a:rPr lang="en-US" altLang="zh-CN" sz="2000" dirty="0">
                <a:ea typeface="+mn-ea"/>
                <a:cs typeface="Times New Roman" panose="02020603050405020304" pitchFamily="18" charset="0"/>
              </a:rPr>
              <a:t> ,  *</a:t>
            </a:r>
            <a:r>
              <a:rPr lang="en-US" altLang="zh-CN" sz="2000" dirty="0" err="1">
                <a:ea typeface="+mn-ea"/>
                <a:cs typeface="Times New Roman" panose="02020603050405020304" pitchFamily="18" charset="0"/>
              </a:rPr>
              <a:t>nextsibling</a:t>
            </a:r>
            <a:r>
              <a:rPr lang="en-US" altLang="zh-CN" sz="2000" dirty="0">
                <a:ea typeface="+mn-ea"/>
                <a:cs typeface="Times New Roman" panose="02020603050405020304" pitchFamily="18" charset="0"/>
              </a:rPr>
              <a:t> ; } ;</a:t>
            </a:r>
          </a:p>
        </p:txBody>
      </p:sp>
      <p:grpSp>
        <p:nvGrpSpPr>
          <p:cNvPr id="66" name="Group 112">
            <a:extLst>
              <a:ext uri="{FF2B5EF4-FFF2-40B4-BE49-F238E27FC236}">
                <a16:creationId xmlns:a16="http://schemas.microsoft.com/office/drawing/2014/main" id="{5275C590-6F78-4C62-9471-4539FB75F9EE}"/>
              </a:ext>
            </a:extLst>
          </p:cNvPr>
          <p:cNvGrpSpPr>
            <a:grpSpLocks/>
          </p:cNvGrpSpPr>
          <p:nvPr/>
        </p:nvGrpSpPr>
        <p:grpSpPr bwMode="auto">
          <a:xfrm>
            <a:off x="1187400" y="4843611"/>
            <a:ext cx="6140450" cy="1600200"/>
            <a:chOff x="688" y="2976"/>
            <a:chExt cx="3868" cy="1008"/>
          </a:xfrm>
        </p:grpSpPr>
        <p:sp>
          <p:nvSpPr>
            <p:cNvPr id="67" name="Text Box 103">
              <a:extLst>
                <a:ext uri="{FF2B5EF4-FFF2-40B4-BE49-F238E27FC236}">
                  <a16:creationId xmlns:a16="http://schemas.microsoft.com/office/drawing/2014/main" id="{8618FE13-B042-4BD6-AE3A-0FABA78040F9}"/>
                </a:ext>
              </a:extLst>
            </p:cNvPr>
            <p:cNvSpPr txBox="1">
              <a:spLocks noChangeArrowheads="1"/>
            </p:cNvSpPr>
            <p:nvPr/>
          </p:nvSpPr>
          <p:spPr bwMode="auto">
            <a:xfrm>
              <a:off x="697" y="2976"/>
              <a:ext cx="43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遍历</a:t>
              </a:r>
            </a:p>
          </p:txBody>
        </p:sp>
        <p:sp>
          <p:nvSpPr>
            <p:cNvPr id="68" name="Text Box 104">
              <a:extLst>
                <a:ext uri="{FF2B5EF4-FFF2-40B4-BE49-F238E27FC236}">
                  <a16:creationId xmlns:a16="http://schemas.microsoft.com/office/drawing/2014/main" id="{3FB8194A-98D7-4B18-8DD1-E2E61B668ED8}"/>
                </a:ext>
              </a:extLst>
            </p:cNvPr>
            <p:cNvSpPr txBox="1">
              <a:spLocks noChangeArrowheads="1"/>
            </p:cNvSpPr>
            <p:nvPr/>
          </p:nvSpPr>
          <p:spPr bwMode="auto">
            <a:xfrm>
              <a:off x="688" y="3242"/>
              <a:ext cx="3766"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先序            </a:t>
              </a:r>
              <a:r>
                <a:rPr lang="en-US" altLang="zh-CN" sz="2000" dirty="0"/>
                <a:t>RADEBCFGHK                </a:t>
              </a:r>
              <a:r>
                <a:rPr lang="en-US" altLang="zh-CN" sz="2000" dirty="0" err="1"/>
                <a:t>RADEBCFGHK</a:t>
              </a:r>
              <a:endParaRPr lang="en-US" altLang="zh-CN" sz="2000" dirty="0"/>
            </a:p>
            <a:p>
              <a:pPr eaLnBrk="1" hangingPunct="1"/>
              <a:r>
                <a:rPr lang="zh-CN" altLang="en-US" sz="2000" dirty="0"/>
                <a:t>中序            </a:t>
              </a:r>
              <a:r>
                <a:rPr lang="en-US" altLang="zh-CN" sz="2000" dirty="0"/>
                <a:t>DAERBGFHKC                DEABGHKFCR</a:t>
              </a:r>
            </a:p>
            <a:p>
              <a:pPr eaLnBrk="1" hangingPunct="1"/>
              <a:r>
                <a:rPr lang="zh-CN" altLang="en-US" sz="2000" dirty="0"/>
                <a:t>后序            </a:t>
              </a:r>
              <a:r>
                <a:rPr lang="en-US" altLang="zh-CN" sz="2000" dirty="0"/>
                <a:t>DEABGHKFCR                EDKHGFCBAR</a:t>
              </a:r>
            </a:p>
          </p:txBody>
        </p:sp>
        <p:sp>
          <p:nvSpPr>
            <p:cNvPr id="69" name="Text Box 105">
              <a:extLst>
                <a:ext uri="{FF2B5EF4-FFF2-40B4-BE49-F238E27FC236}">
                  <a16:creationId xmlns:a16="http://schemas.microsoft.com/office/drawing/2014/main" id="{58C7912E-7AAD-4FD5-8A6C-4231348D7C29}"/>
                </a:ext>
              </a:extLst>
            </p:cNvPr>
            <p:cNvSpPr txBox="1">
              <a:spLocks noChangeArrowheads="1"/>
            </p:cNvSpPr>
            <p:nvPr/>
          </p:nvSpPr>
          <p:spPr bwMode="auto">
            <a:xfrm>
              <a:off x="1968" y="2996"/>
              <a:ext cx="27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树</a:t>
              </a:r>
            </a:p>
          </p:txBody>
        </p:sp>
        <p:sp>
          <p:nvSpPr>
            <p:cNvPr id="70" name="Text Box 106">
              <a:extLst>
                <a:ext uri="{FF2B5EF4-FFF2-40B4-BE49-F238E27FC236}">
                  <a16:creationId xmlns:a16="http://schemas.microsoft.com/office/drawing/2014/main" id="{FEEF1E88-61CB-486C-93D3-2A89FB7E117A}"/>
                </a:ext>
              </a:extLst>
            </p:cNvPr>
            <p:cNvSpPr txBox="1">
              <a:spLocks noChangeArrowheads="1"/>
            </p:cNvSpPr>
            <p:nvPr/>
          </p:nvSpPr>
          <p:spPr bwMode="auto">
            <a:xfrm>
              <a:off x="3485" y="2995"/>
              <a:ext cx="59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二叉树</a:t>
              </a:r>
            </a:p>
          </p:txBody>
        </p:sp>
        <p:sp>
          <p:nvSpPr>
            <p:cNvPr id="71" name="Line 107">
              <a:extLst>
                <a:ext uri="{FF2B5EF4-FFF2-40B4-BE49-F238E27FC236}">
                  <a16:creationId xmlns:a16="http://schemas.microsoft.com/office/drawing/2014/main" id="{5CBEAD91-A5B7-4BBD-AACF-6779B058A660}"/>
                </a:ext>
              </a:extLst>
            </p:cNvPr>
            <p:cNvSpPr>
              <a:spLocks noChangeShapeType="1"/>
            </p:cNvSpPr>
            <p:nvPr/>
          </p:nvSpPr>
          <p:spPr bwMode="auto">
            <a:xfrm>
              <a:off x="2732" y="3400"/>
              <a:ext cx="496"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sp>
          <p:nvSpPr>
            <p:cNvPr id="72" name="Line 108">
              <a:extLst>
                <a:ext uri="{FF2B5EF4-FFF2-40B4-BE49-F238E27FC236}">
                  <a16:creationId xmlns:a16="http://schemas.microsoft.com/office/drawing/2014/main" id="{75AC7146-B021-4F78-8816-E01DC5E48573}"/>
                </a:ext>
              </a:extLst>
            </p:cNvPr>
            <p:cNvSpPr>
              <a:spLocks noChangeShapeType="1"/>
            </p:cNvSpPr>
            <p:nvPr/>
          </p:nvSpPr>
          <p:spPr bwMode="auto">
            <a:xfrm flipV="1">
              <a:off x="2732" y="3584"/>
              <a:ext cx="480" cy="155"/>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sp>
          <p:nvSpPr>
            <p:cNvPr id="73" name="Line 109">
              <a:extLst>
                <a:ext uri="{FF2B5EF4-FFF2-40B4-BE49-F238E27FC236}">
                  <a16:creationId xmlns:a16="http://schemas.microsoft.com/office/drawing/2014/main" id="{4D52C5C0-1F24-4EE6-8840-04498435F74C}"/>
                </a:ext>
              </a:extLst>
            </p:cNvPr>
            <p:cNvSpPr>
              <a:spLocks noChangeShapeType="1"/>
            </p:cNvSpPr>
            <p:nvPr/>
          </p:nvSpPr>
          <p:spPr bwMode="auto">
            <a:xfrm>
              <a:off x="768" y="3264"/>
              <a:ext cx="3788" cy="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sp>
          <p:nvSpPr>
            <p:cNvPr id="74" name="Line 110">
              <a:extLst>
                <a:ext uri="{FF2B5EF4-FFF2-40B4-BE49-F238E27FC236}">
                  <a16:creationId xmlns:a16="http://schemas.microsoft.com/office/drawing/2014/main" id="{10BC5A34-27C7-402A-BC7B-3B577DEC50B4}"/>
                </a:ext>
              </a:extLst>
            </p:cNvPr>
            <p:cNvSpPr>
              <a:spLocks noChangeShapeType="1"/>
            </p:cNvSpPr>
            <p:nvPr/>
          </p:nvSpPr>
          <p:spPr bwMode="auto">
            <a:xfrm>
              <a:off x="1344" y="3072"/>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000"/>
            </a:p>
          </p:txBody>
        </p:sp>
        <p:sp>
          <p:nvSpPr>
            <p:cNvPr id="75" name="Line 111">
              <a:extLst>
                <a:ext uri="{FF2B5EF4-FFF2-40B4-BE49-F238E27FC236}">
                  <a16:creationId xmlns:a16="http://schemas.microsoft.com/office/drawing/2014/main" id="{E0EF8C2B-B4DA-434A-A4EF-84E35073A6BF}"/>
                </a:ext>
              </a:extLst>
            </p:cNvPr>
            <p:cNvSpPr>
              <a:spLocks noChangeShapeType="1"/>
            </p:cNvSpPr>
            <p:nvPr/>
          </p:nvSpPr>
          <p:spPr bwMode="auto">
            <a:xfrm>
              <a:off x="768" y="3984"/>
              <a:ext cx="37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grpSp>
    </p:spTree>
    <p:extLst>
      <p:ext uri="{BB962C8B-B14F-4D97-AF65-F5344CB8AC3E}">
        <p14:creationId xmlns:p14="http://schemas.microsoft.com/office/powerpoint/2010/main" val="89251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BBC9EF-20C1-481A-BA7E-982E0B2FC50C}"/>
              </a:ext>
            </a:extLst>
          </p:cNvPr>
          <p:cNvGrpSpPr/>
          <p:nvPr/>
        </p:nvGrpSpPr>
        <p:grpSpPr>
          <a:xfrm>
            <a:off x="1458180" y="1608063"/>
            <a:ext cx="1910400" cy="2272810"/>
            <a:chOff x="511800" y="1008994"/>
            <a:chExt cx="1910400" cy="2272810"/>
          </a:xfrm>
        </p:grpSpPr>
        <p:sp>
          <p:nvSpPr>
            <p:cNvPr id="3" name="椭圆 2">
              <a:extLst>
                <a:ext uri="{FF2B5EF4-FFF2-40B4-BE49-F238E27FC236}">
                  <a16:creationId xmlns:a16="http://schemas.microsoft.com/office/drawing/2014/main" id="{C200C799-375C-42CC-A189-310C74C05015}"/>
                </a:ext>
              </a:extLst>
            </p:cNvPr>
            <p:cNvSpPr/>
            <p:nvPr/>
          </p:nvSpPr>
          <p:spPr>
            <a:xfrm>
              <a:off x="1242000" y="1008994"/>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椭圆 3">
              <a:extLst>
                <a:ext uri="{FF2B5EF4-FFF2-40B4-BE49-F238E27FC236}">
                  <a16:creationId xmlns:a16="http://schemas.microsoft.com/office/drawing/2014/main" id="{D1AEA21A-465B-4EC4-B9B1-B761E37A25C2}"/>
                </a:ext>
              </a:extLst>
            </p:cNvPr>
            <p:cNvSpPr/>
            <p:nvPr/>
          </p:nvSpPr>
          <p:spPr>
            <a:xfrm>
              <a:off x="1242000" y="2799000"/>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椭圆 4">
              <a:extLst>
                <a:ext uri="{FF2B5EF4-FFF2-40B4-BE49-F238E27FC236}">
                  <a16:creationId xmlns:a16="http://schemas.microsoft.com/office/drawing/2014/main" id="{8EC1CEB6-8B14-4CE5-899A-EFA32082BB04}"/>
                </a:ext>
              </a:extLst>
            </p:cNvPr>
            <p:cNvSpPr/>
            <p:nvPr/>
          </p:nvSpPr>
          <p:spPr>
            <a:xfrm>
              <a:off x="1972200" y="1955509"/>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椭圆 5">
              <a:extLst>
                <a:ext uri="{FF2B5EF4-FFF2-40B4-BE49-F238E27FC236}">
                  <a16:creationId xmlns:a16="http://schemas.microsoft.com/office/drawing/2014/main" id="{61AF94D1-AAAD-4D95-B451-2F727A418362}"/>
                </a:ext>
              </a:extLst>
            </p:cNvPr>
            <p:cNvSpPr/>
            <p:nvPr/>
          </p:nvSpPr>
          <p:spPr>
            <a:xfrm>
              <a:off x="1242000" y="1942918"/>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8A81D690-3880-4493-9E8A-4FBE1DB1832D}"/>
                </a:ext>
              </a:extLst>
            </p:cNvPr>
            <p:cNvSpPr/>
            <p:nvPr/>
          </p:nvSpPr>
          <p:spPr>
            <a:xfrm>
              <a:off x="511800" y="1939619"/>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8" name="直接连接符 7">
              <a:extLst>
                <a:ext uri="{FF2B5EF4-FFF2-40B4-BE49-F238E27FC236}">
                  <a16:creationId xmlns:a16="http://schemas.microsoft.com/office/drawing/2014/main" id="{163ED472-0518-4AF1-A88C-B51A262BCE87}"/>
                </a:ext>
              </a:extLst>
            </p:cNvPr>
            <p:cNvCxnSpPr>
              <a:stCxn id="3" idx="3"/>
              <a:endCxn id="7" idx="0"/>
            </p:cNvCxnSpPr>
            <p:nvPr/>
          </p:nvCxnSpPr>
          <p:spPr>
            <a:xfrm flipH="1">
              <a:off x="736800" y="1421093"/>
              <a:ext cx="571101" cy="518526"/>
            </a:xfrm>
            <a:prstGeom prst="line">
              <a:avLst/>
            </a:prstGeom>
            <a:noFill/>
            <a:ln w="6350" cap="flat" cmpd="sng" algn="ctr">
              <a:solidFill>
                <a:sysClr val="windowText" lastClr="000000"/>
              </a:solidFill>
              <a:prstDash val="solid"/>
              <a:miter lim="800000"/>
            </a:ln>
            <a:effectLst/>
          </p:spPr>
        </p:cxnSp>
        <p:cxnSp>
          <p:nvCxnSpPr>
            <p:cNvPr id="9" name="直接连接符 8">
              <a:extLst>
                <a:ext uri="{FF2B5EF4-FFF2-40B4-BE49-F238E27FC236}">
                  <a16:creationId xmlns:a16="http://schemas.microsoft.com/office/drawing/2014/main" id="{6859826F-4825-4FEF-8B6E-C8CF1BC7A85F}"/>
                </a:ext>
              </a:extLst>
            </p:cNvPr>
            <p:cNvCxnSpPr>
              <a:cxnSpLocks/>
              <a:stCxn id="3" idx="4"/>
              <a:endCxn id="6" idx="0"/>
            </p:cNvCxnSpPr>
            <p:nvPr/>
          </p:nvCxnSpPr>
          <p:spPr>
            <a:xfrm>
              <a:off x="1467000" y="1491798"/>
              <a:ext cx="0" cy="451120"/>
            </a:xfrm>
            <a:prstGeom prst="line">
              <a:avLst/>
            </a:prstGeom>
            <a:noFill/>
            <a:ln w="6350" cap="flat" cmpd="sng" algn="ctr">
              <a:solidFill>
                <a:sysClr val="windowText" lastClr="000000"/>
              </a:solidFill>
              <a:prstDash val="solid"/>
              <a:miter lim="800000"/>
            </a:ln>
            <a:effectLst/>
          </p:spPr>
        </p:cxnSp>
        <p:cxnSp>
          <p:nvCxnSpPr>
            <p:cNvPr id="10" name="直接连接符 9">
              <a:extLst>
                <a:ext uri="{FF2B5EF4-FFF2-40B4-BE49-F238E27FC236}">
                  <a16:creationId xmlns:a16="http://schemas.microsoft.com/office/drawing/2014/main" id="{02F30930-76EF-485D-885D-9A407FDBE135}"/>
                </a:ext>
              </a:extLst>
            </p:cNvPr>
            <p:cNvCxnSpPr>
              <a:stCxn id="3" idx="5"/>
              <a:endCxn id="5" idx="0"/>
            </p:cNvCxnSpPr>
            <p:nvPr/>
          </p:nvCxnSpPr>
          <p:spPr>
            <a:xfrm>
              <a:off x="1626099" y="1421093"/>
              <a:ext cx="571101" cy="534416"/>
            </a:xfrm>
            <a:prstGeom prst="line">
              <a:avLst/>
            </a:prstGeom>
            <a:noFill/>
            <a:ln w="6350" cap="flat" cmpd="sng" algn="ctr">
              <a:solidFill>
                <a:sysClr val="windowText" lastClr="000000"/>
              </a:solidFill>
              <a:prstDash val="solid"/>
              <a:miter lim="800000"/>
            </a:ln>
            <a:effectLst/>
          </p:spPr>
        </p:cxnSp>
        <p:cxnSp>
          <p:nvCxnSpPr>
            <p:cNvPr id="11" name="直接连接符 10">
              <a:extLst>
                <a:ext uri="{FF2B5EF4-FFF2-40B4-BE49-F238E27FC236}">
                  <a16:creationId xmlns:a16="http://schemas.microsoft.com/office/drawing/2014/main" id="{ACAAB4B6-7276-4112-A6FC-8136C72062AF}"/>
                </a:ext>
              </a:extLst>
            </p:cNvPr>
            <p:cNvCxnSpPr>
              <a:cxnSpLocks/>
              <a:stCxn id="6" idx="4"/>
              <a:endCxn id="4" idx="0"/>
            </p:cNvCxnSpPr>
            <p:nvPr/>
          </p:nvCxnSpPr>
          <p:spPr>
            <a:xfrm>
              <a:off x="1467000" y="2425722"/>
              <a:ext cx="0" cy="373278"/>
            </a:xfrm>
            <a:prstGeom prst="line">
              <a:avLst/>
            </a:prstGeom>
            <a:noFill/>
            <a:ln w="6350" cap="flat" cmpd="sng" algn="ctr">
              <a:solidFill>
                <a:sysClr val="windowText" lastClr="000000"/>
              </a:solidFill>
              <a:prstDash val="solid"/>
              <a:miter lim="800000"/>
            </a:ln>
            <a:effectLst/>
          </p:spPr>
        </p:cxnSp>
      </p:grpSp>
      <p:sp>
        <p:nvSpPr>
          <p:cNvPr id="12" name="文本框 11">
            <a:extLst>
              <a:ext uri="{FF2B5EF4-FFF2-40B4-BE49-F238E27FC236}">
                <a16:creationId xmlns:a16="http://schemas.microsoft.com/office/drawing/2014/main" id="{E9800554-5BC9-4817-BC5E-3D08C0617275}"/>
              </a:ext>
            </a:extLst>
          </p:cNvPr>
          <p:cNvSpPr txBox="1"/>
          <p:nvPr/>
        </p:nvSpPr>
        <p:spPr>
          <a:xfrm>
            <a:off x="5473006" y="677473"/>
            <a:ext cx="2712602" cy="1631216"/>
          </a:xfrm>
          <a:prstGeom prst="rect">
            <a:avLst/>
          </a:prstGeom>
          <a:solidFill>
            <a:schemeClr val="accent5"/>
          </a:solidFill>
        </p:spPr>
        <p:txBody>
          <a:bodyPr wrap="none" rtlCol="0">
            <a:spAutoFit/>
          </a:bodyPr>
          <a:lstStyle/>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Struct {</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DataType</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data;</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int </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LeftChild</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int </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RightSibling</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CellSpace</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MaxNodes</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endParaRPr kumimoji="0" lang="zh-CN" altLang="en-US"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 name="箭头: 下 55">
            <a:extLst>
              <a:ext uri="{FF2B5EF4-FFF2-40B4-BE49-F238E27FC236}">
                <a16:creationId xmlns:a16="http://schemas.microsoft.com/office/drawing/2014/main" id="{8693E8FA-048B-41CB-BC2F-4A28A5EE3078}"/>
              </a:ext>
            </a:extLst>
          </p:cNvPr>
          <p:cNvSpPr/>
          <p:nvPr/>
        </p:nvSpPr>
        <p:spPr>
          <a:xfrm>
            <a:off x="2254281" y="4046053"/>
            <a:ext cx="298797" cy="358004"/>
          </a:xfrm>
          <a:prstGeom prst="downArrow">
            <a:avLst/>
          </a:prstGeom>
          <a:solidFill>
            <a:schemeClr val="accent2"/>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图片 13">
            <a:extLst>
              <a:ext uri="{FF2B5EF4-FFF2-40B4-BE49-F238E27FC236}">
                <a16:creationId xmlns:a16="http://schemas.microsoft.com/office/drawing/2014/main" id="{0C831DFC-9A71-43E6-99C1-DE1F1180E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299" y="2442837"/>
            <a:ext cx="2949309" cy="4133854"/>
          </a:xfrm>
          <a:prstGeom prst="rect">
            <a:avLst/>
          </a:prstGeom>
        </p:spPr>
      </p:pic>
      <p:pic>
        <p:nvPicPr>
          <p:cNvPr id="15" name="图片 14">
            <a:extLst>
              <a:ext uri="{FF2B5EF4-FFF2-40B4-BE49-F238E27FC236}">
                <a16:creationId xmlns:a16="http://schemas.microsoft.com/office/drawing/2014/main" id="{2658C026-A043-495D-B7B8-2193E3873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76" y="4509764"/>
            <a:ext cx="4373624" cy="2033307"/>
          </a:xfrm>
          <a:prstGeom prst="rect">
            <a:avLst/>
          </a:prstGeom>
        </p:spPr>
      </p:pic>
      <p:sp>
        <p:nvSpPr>
          <p:cNvPr id="16" name="文本框 15">
            <a:extLst>
              <a:ext uri="{FF2B5EF4-FFF2-40B4-BE49-F238E27FC236}">
                <a16:creationId xmlns:a16="http://schemas.microsoft.com/office/drawing/2014/main" id="{2750EE3A-DE73-45D3-BB3F-113B473CF349}"/>
              </a:ext>
            </a:extLst>
          </p:cNvPr>
          <p:cNvSpPr txBox="1"/>
          <p:nvPr/>
        </p:nvSpPr>
        <p:spPr>
          <a:xfrm flipH="1">
            <a:off x="274809" y="716189"/>
            <a:ext cx="2138570" cy="707886"/>
          </a:xfrm>
          <a:prstGeom prst="rect">
            <a:avLst/>
          </a:prstGeom>
          <a:noFill/>
        </p:spPr>
        <p:txBody>
          <a:bodyPr wrap="square" rtlCol="0">
            <a:spAutoFit/>
          </a:bodyPr>
          <a:lstStyle/>
          <a:p>
            <a:pPr marL="342900" indent="-342900" algn="l">
              <a:buFont typeface="Wingdings" panose="05000000000000000000" pitchFamily="2" charset="2"/>
              <a:buChar char="n"/>
            </a:pPr>
            <a:r>
              <a:rPr lang="zh-CN" altLang="en-US" sz="2000" b="1" dirty="0">
                <a:solidFill>
                  <a:srgbClr val="0000FF"/>
                </a:solidFill>
                <a:latin typeface="+mn-ea"/>
                <a:ea typeface="+mn-ea"/>
              </a:rPr>
              <a:t>树的一种静态结构存储</a:t>
            </a:r>
          </a:p>
        </p:txBody>
      </p:sp>
    </p:spTree>
    <p:extLst>
      <p:ext uri="{BB962C8B-B14F-4D97-AF65-F5344CB8AC3E}">
        <p14:creationId xmlns:p14="http://schemas.microsoft.com/office/powerpoint/2010/main" val="16091201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838FB6-D388-42A5-91B6-CA5E42ACFE64}"/>
              </a:ext>
            </a:extLst>
          </p:cNvPr>
          <p:cNvSpPr txBox="1"/>
          <p:nvPr/>
        </p:nvSpPr>
        <p:spPr>
          <a:xfrm>
            <a:off x="611560" y="764704"/>
            <a:ext cx="2504212" cy="461665"/>
          </a:xfrm>
          <a:prstGeom prst="rect">
            <a:avLst/>
          </a:prstGeom>
          <a:noFill/>
        </p:spPr>
        <p:txBody>
          <a:bodyPr wrap="non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3</a:t>
            </a:r>
            <a:r>
              <a:rPr lang="zh-CN" altLang="en-US" sz="2400" b="1" dirty="0">
                <a:solidFill>
                  <a:srgbClr val="0000FF"/>
                </a:solidFill>
                <a:latin typeface="Times New Roman" panose="02020603050405020304" pitchFamily="18" charset="0"/>
                <a:ea typeface="+mn-ea"/>
                <a:cs typeface="Times New Roman" panose="02020603050405020304" pitchFamily="18" charset="0"/>
              </a:rPr>
              <a:t>、网状结构：图</a:t>
            </a:r>
          </a:p>
        </p:txBody>
      </p:sp>
      <p:sp>
        <p:nvSpPr>
          <p:cNvPr id="3" name="Text Box 4">
            <a:extLst>
              <a:ext uri="{FF2B5EF4-FFF2-40B4-BE49-F238E27FC236}">
                <a16:creationId xmlns:a16="http://schemas.microsoft.com/office/drawing/2014/main" id="{0CCCC971-6CF2-41A4-B310-96ACDBE5262B}"/>
              </a:ext>
            </a:extLst>
          </p:cNvPr>
          <p:cNvSpPr txBox="1">
            <a:spLocks noChangeArrowheads="1"/>
          </p:cNvSpPr>
          <p:nvPr/>
        </p:nvSpPr>
        <p:spPr bwMode="auto">
          <a:xfrm>
            <a:off x="617716" y="1340768"/>
            <a:ext cx="805028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b="0" dirty="0">
                <a:solidFill>
                  <a:srgbClr val="0000FF"/>
                </a:solidFill>
                <a:ea typeface="+mn-ea"/>
                <a:cs typeface="Times New Roman" panose="02020603050405020304" pitchFamily="18" charset="0"/>
              </a:rPr>
              <a:t>【</a:t>
            </a:r>
            <a:r>
              <a:rPr lang="zh-CN" altLang="en-US" sz="2000" b="0" dirty="0">
                <a:solidFill>
                  <a:srgbClr val="0000FF"/>
                </a:solidFill>
                <a:ea typeface="+mn-ea"/>
                <a:cs typeface="Times New Roman" panose="02020603050405020304" pitchFamily="18" charset="0"/>
              </a:rPr>
              <a:t>定义</a:t>
            </a:r>
            <a:r>
              <a:rPr lang="en-US" altLang="zh-CN" sz="2000" b="0" dirty="0">
                <a:solidFill>
                  <a:srgbClr val="0000FF"/>
                </a:solidFill>
                <a:ea typeface="+mn-ea"/>
                <a:cs typeface="Times New Roman" panose="02020603050405020304" pitchFamily="18" charset="0"/>
              </a:rPr>
              <a:t>】</a:t>
            </a:r>
            <a:r>
              <a:rPr lang="zh-CN" altLang="en-US" sz="2000" b="0" dirty="0">
                <a:ea typeface="+mn-ea"/>
                <a:cs typeface="Times New Roman" panose="02020603050405020304" pitchFamily="18" charset="0"/>
              </a:rPr>
              <a:t>一个图</a:t>
            </a:r>
            <a:r>
              <a:rPr lang="en-US" altLang="zh-CN" sz="2000" b="0" dirty="0">
                <a:ea typeface="+mn-ea"/>
                <a:cs typeface="Times New Roman" panose="02020603050405020304" pitchFamily="18" charset="0"/>
              </a:rPr>
              <a:t>G=</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）是一个由非空的有限集 </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和一个边集</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所组成的。若</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中的每条边都是顶点的</a:t>
            </a:r>
            <a:r>
              <a:rPr lang="zh-CN" altLang="en-US" sz="2000" b="0" dirty="0">
                <a:solidFill>
                  <a:schemeClr val="accent2"/>
                </a:solidFill>
                <a:ea typeface="+mn-ea"/>
                <a:cs typeface="Times New Roman" panose="02020603050405020304" pitchFamily="18" charset="0"/>
              </a:rPr>
              <a:t>有序对</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 , w</a:t>
            </a:r>
            <a:r>
              <a:rPr lang="zh-CN" altLang="en-US" sz="2000" b="0" dirty="0">
                <a:ea typeface="+mn-ea"/>
                <a:cs typeface="Times New Roman" panose="02020603050405020304" pitchFamily="18" charset="0"/>
              </a:rPr>
              <a:t>），就说该图是有向图。若</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中的每条边是两个不同顶点</a:t>
            </a:r>
            <a:r>
              <a:rPr lang="zh-CN" altLang="en-US" sz="2000" b="0" dirty="0">
                <a:solidFill>
                  <a:schemeClr val="accent2"/>
                </a:solidFill>
                <a:ea typeface="+mn-ea"/>
                <a:cs typeface="Times New Roman" panose="02020603050405020304" pitchFamily="18" charset="0"/>
              </a:rPr>
              <a:t>无序对</a:t>
            </a:r>
            <a:r>
              <a:rPr lang="zh-CN" altLang="en-US" sz="2000" b="0" dirty="0">
                <a:ea typeface="+mn-ea"/>
                <a:cs typeface="Times New Roman" panose="02020603050405020304" pitchFamily="18" charset="0"/>
              </a:rPr>
              <a:t>，就说该图是无向图，其边仍表示成（</a:t>
            </a:r>
            <a:r>
              <a:rPr lang="en-US" altLang="zh-CN" sz="2000" b="0" dirty="0">
                <a:ea typeface="+mn-ea"/>
                <a:cs typeface="Times New Roman" panose="02020603050405020304" pitchFamily="18" charset="0"/>
              </a:rPr>
              <a:t>v, w</a:t>
            </a:r>
            <a:r>
              <a:rPr lang="zh-CN" altLang="en-US" sz="2000" b="0" dirty="0">
                <a:ea typeface="+mn-ea"/>
                <a:cs typeface="Times New Roman" panose="02020603050405020304" pitchFamily="18" charset="0"/>
              </a:rPr>
              <a:t>）。</a:t>
            </a:r>
          </a:p>
        </p:txBody>
      </p:sp>
      <p:sp>
        <p:nvSpPr>
          <p:cNvPr id="4" name="Text Box 5">
            <a:extLst>
              <a:ext uri="{FF2B5EF4-FFF2-40B4-BE49-F238E27FC236}">
                <a16:creationId xmlns:a16="http://schemas.microsoft.com/office/drawing/2014/main" id="{CC243B99-54D9-4A34-BAFC-76893F17BC57}"/>
              </a:ext>
            </a:extLst>
          </p:cNvPr>
          <p:cNvSpPr txBox="1">
            <a:spLocks noChangeArrowheads="1"/>
          </p:cNvSpPr>
          <p:nvPr/>
        </p:nvSpPr>
        <p:spPr bwMode="auto">
          <a:xfrm>
            <a:off x="610532" y="2842342"/>
            <a:ext cx="7786105" cy="194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solidFill>
                  <a:srgbClr val="0000FF"/>
                </a:solidFill>
                <a:ea typeface="+mn-ea"/>
                <a:cs typeface="Times New Roman" panose="02020603050405020304" pitchFamily="18" charset="0"/>
              </a:rPr>
              <a:t>  【ADT】  </a:t>
            </a:r>
            <a:r>
              <a:rPr lang="en-US" altLang="zh-CN" sz="2000" b="0" dirty="0">
                <a:ea typeface="+mn-ea"/>
                <a:cs typeface="Times New Roman" panose="02020603050405020304" pitchFamily="18" charset="0"/>
              </a:rPr>
              <a:t>Graph  G = ( V , R )</a:t>
            </a:r>
          </a:p>
          <a:p>
            <a:pPr eaLnBrk="1" hangingPunct="1"/>
            <a:r>
              <a:rPr lang="zh-CN" altLang="en-US" sz="2000" b="0" dirty="0">
                <a:ea typeface="+mn-ea"/>
                <a:cs typeface="Times New Roman" panose="02020603050405020304" pitchFamily="18" charset="0"/>
              </a:rPr>
              <a:t>数据对象</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是具有相同特性的数据元素的集合，称为顶点集。</a:t>
            </a:r>
          </a:p>
          <a:p>
            <a:pPr eaLnBrk="1" hangingPunct="1"/>
            <a:r>
              <a:rPr lang="zh-CN" altLang="en-US" sz="2000" b="0" dirty="0">
                <a:ea typeface="+mn-ea"/>
                <a:cs typeface="Times New Roman" panose="02020603050405020304" pitchFamily="18" charset="0"/>
              </a:rPr>
              <a:t>数据关系</a:t>
            </a:r>
            <a:r>
              <a:rPr lang="en-US" altLang="zh-CN" sz="2000" b="0" dirty="0">
                <a:ea typeface="+mn-ea"/>
                <a:cs typeface="Times New Roman" panose="02020603050405020304" pitchFamily="18" charset="0"/>
              </a:rPr>
              <a:t>R</a:t>
            </a:r>
            <a:r>
              <a:rPr lang="zh-CN" altLang="en-US" sz="2000" b="0" dirty="0">
                <a:ea typeface="+mn-ea"/>
                <a:cs typeface="Times New Roman" panose="02020603050405020304" pitchFamily="18" charset="0"/>
              </a:rPr>
              <a:t>：</a:t>
            </a:r>
          </a:p>
          <a:p>
            <a:pPr eaLnBrk="1" hangingPunct="1"/>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R = { VR }</a:t>
            </a:r>
          </a:p>
          <a:p>
            <a:pPr eaLnBrk="1" hangingPunct="1"/>
            <a:r>
              <a:rPr lang="en-US" altLang="zh-CN" sz="2000" b="0" dirty="0">
                <a:ea typeface="+mn-ea"/>
                <a:cs typeface="Times New Roman" panose="02020603050405020304" pitchFamily="18" charset="0"/>
              </a:rPr>
              <a:t>     VR = { &lt;v , w &gt;|v, w ∈V,</a:t>
            </a:r>
            <a:r>
              <a:rPr lang="zh-CN" altLang="en-US" sz="2000" b="0" dirty="0">
                <a:ea typeface="+mn-ea"/>
                <a:cs typeface="Times New Roman" panose="02020603050405020304" pitchFamily="18" charset="0"/>
              </a:rPr>
              <a:t>且</a:t>
            </a:r>
            <a:r>
              <a:rPr lang="en-US" altLang="zh-CN" sz="2000" b="0" dirty="0">
                <a:ea typeface="+mn-ea"/>
                <a:cs typeface="Times New Roman" panose="02020603050405020304" pitchFamily="18" charset="0"/>
              </a:rPr>
              <a:t>P(</a:t>
            </a:r>
            <a:r>
              <a:rPr lang="en-US" altLang="zh-CN" sz="2000" b="0" dirty="0" err="1">
                <a:ea typeface="+mn-ea"/>
                <a:cs typeface="Times New Roman" panose="02020603050405020304" pitchFamily="18" charset="0"/>
              </a:rPr>
              <a:t>v,w</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表示从</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到</a:t>
            </a:r>
            <a:r>
              <a:rPr lang="en-US" altLang="zh-CN" sz="2000" b="0" dirty="0">
                <a:ea typeface="+mn-ea"/>
                <a:cs typeface="Times New Roman" panose="02020603050405020304" pitchFamily="18" charset="0"/>
              </a:rPr>
              <a:t>w</a:t>
            </a:r>
            <a:r>
              <a:rPr lang="zh-CN" altLang="en-US" sz="2000" b="0" dirty="0">
                <a:ea typeface="+mn-ea"/>
                <a:cs typeface="Times New Roman" panose="02020603050405020304" pitchFamily="18" charset="0"/>
              </a:rPr>
              <a:t>的弧，</a:t>
            </a:r>
          </a:p>
          <a:p>
            <a:pPr eaLnBrk="1" hangingPunct="1"/>
            <a:r>
              <a:rPr lang="zh-CN" altLang="en-US" sz="2000" b="0" dirty="0">
                <a:ea typeface="+mn-ea"/>
                <a:cs typeface="Times New Roman" panose="02020603050405020304" pitchFamily="18" charset="0"/>
              </a:rPr>
              <a:t>                  谓词</a:t>
            </a:r>
            <a:r>
              <a:rPr lang="en-US" altLang="zh-CN" sz="2000" b="0" dirty="0">
                <a:ea typeface="+mn-ea"/>
                <a:cs typeface="Times New Roman" panose="02020603050405020304" pitchFamily="18" charset="0"/>
              </a:rPr>
              <a:t>P(v, w)</a:t>
            </a:r>
            <a:r>
              <a:rPr lang="zh-CN" altLang="en-US" sz="2000" b="0" dirty="0">
                <a:ea typeface="+mn-ea"/>
                <a:cs typeface="Times New Roman" panose="02020603050405020304" pitchFamily="18" charset="0"/>
              </a:rPr>
              <a:t>定义了弧 </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的意义或信息 </a:t>
            </a:r>
            <a:r>
              <a:rPr lang="en-US" altLang="zh-CN" sz="2000" b="0" dirty="0">
                <a:ea typeface="+mn-ea"/>
                <a:cs typeface="Times New Roman" panose="02020603050405020304" pitchFamily="18" charset="0"/>
              </a:rPr>
              <a:t>}</a:t>
            </a:r>
          </a:p>
        </p:txBody>
      </p:sp>
      <p:sp>
        <p:nvSpPr>
          <p:cNvPr id="5" name="Rectangle 5">
            <a:extLst>
              <a:ext uri="{FF2B5EF4-FFF2-40B4-BE49-F238E27FC236}">
                <a16:creationId xmlns:a16="http://schemas.microsoft.com/office/drawing/2014/main" id="{097240EE-A360-444C-8FA8-3AD9E3BD6580}"/>
              </a:ext>
            </a:extLst>
          </p:cNvPr>
          <p:cNvSpPr>
            <a:spLocks noChangeArrowheads="1"/>
          </p:cNvSpPr>
          <p:nvPr/>
        </p:nvSpPr>
        <p:spPr bwMode="auto">
          <a:xfrm>
            <a:off x="698178" y="4852007"/>
            <a:ext cx="8050286" cy="710067"/>
          </a:xfrm>
          <a:prstGeom prst="rect">
            <a:avLst/>
          </a:prstGeom>
          <a:noFill/>
          <a:ln w="635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defRPr/>
            </a:pPr>
            <a:r>
              <a:rPr lang="en-US" altLang="zh-CN" sz="2000" b="0" dirty="0">
                <a:cs typeface="Times New Roman" panose="02020603050405020304" pitchFamily="18" charset="0"/>
              </a:rPr>
              <a:t>int First Adj Vex (G, v)    </a:t>
            </a:r>
          </a:p>
          <a:p>
            <a:pPr>
              <a:defRPr/>
            </a:pPr>
            <a:r>
              <a:rPr lang="en-US" altLang="zh-CN" sz="2000" b="0" dirty="0">
                <a:cs typeface="Times New Roman" panose="02020603050405020304" pitchFamily="18" charset="0"/>
              </a:rPr>
              <a:t>//</a:t>
            </a:r>
            <a:r>
              <a:rPr lang="zh-CN" altLang="en-US" sz="2000" b="0" dirty="0">
                <a:cs typeface="Times New Roman" panose="02020603050405020304" pitchFamily="18" charset="0"/>
              </a:rPr>
              <a:t>返回值为图</a:t>
            </a:r>
            <a:r>
              <a:rPr lang="en-US" altLang="zh-CN" sz="2000" b="0" dirty="0">
                <a:cs typeface="Times New Roman" panose="02020603050405020304" pitchFamily="18" charset="0"/>
              </a:rPr>
              <a:t>G</a:t>
            </a:r>
            <a:r>
              <a:rPr lang="zh-CN" altLang="en-US" sz="2000" b="0" dirty="0">
                <a:cs typeface="Times New Roman" panose="02020603050405020304" pitchFamily="18" charset="0"/>
              </a:rPr>
              <a:t>中与顶点</a:t>
            </a:r>
            <a:r>
              <a:rPr lang="en-US" altLang="zh-CN" sz="2000" b="0" dirty="0">
                <a:cs typeface="Times New Roman" panose="02020603050405020304" pitchFamily="18" charset="0"/>
              </a:rPr>
              <a:t>v</a:t>
            </a:r>
            <a:r>
              <a:rPr lang="zh-CN" altLang="en-US" sz="2000" b="0" dirty="0">
                <a:cs typeface="Times New Roman" panose="02020603050405020304" pitchFamily="18" charset="0"/>
              </a:rPr>
              <a:t>邻接的第一个邻接点，</a:t>
            </a:r>
            <a:r>
              <a:rPr lang="en-US" altLang="zh-CN" sz="2000" b="0" dirty="0">
                <a:cs typeface="Times New Roman" panose="02020603050405020304" pitchFamily="18" charset="0"/>
              </a:rPr>
              <a:t>0</a:t>
            </a:r>
            <a:r>
              <a:rPr lang="zh-CN" altLang="en-US" sz="2000" b="0" dirty="0">
                <a:cs typeface="Times New Roman" panose="02020603050405020304" pitchFamily="18" charset="0"/>
              </a:rPr>
              <a:t>为没有邻接点</a:t>
            </a:r>
          </a:p>
        </p:txBody>
      </p:sp>
      <p:sp>
        <p:nvSpPr>
          <p:cNvPr id="6" name="Rectangle 6">
            <a:extLst>
              <a:ext uri="{FF2B5EF4-FFF2-40B4-BE49-F238E27FC236}">
                <a16:creationId xmlns:a16="http://schemas.microsoft.com/office/drawing/2014/main" id="{12C56AA8-7AD6-4B68-ABB6-AD79F790EE83}"/>
              </a:ext>
            </a:extLst>
          </p:cNvPr>
          <p:cNvSpPr>
            <a:spLocks noChangeArrowheads="1"/>
          </p:cNvSpPr>
          <p:nvPr/>
        </p:nvSpPr>
        <p:spPr bwMode="auto">
          <a:xfrm>
            <a:off x="687676" y="5684414"/>
            <a:ext cx="8050286" cy="710067"/>
          </a:xfrm>
          <a:prstGeom prst="rect">
            <a:avLst/>
          </a:prstGeom>
          <a:noFill/>
          <a:ln w="635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defRPr/>
            </a:pPr>
            <a:r>
              <a:rPr lang="en-US" altLang="zh-CN" sz="2000" b="0" dirty="0">
                <a:cs typeface="Times New Roman" panose="02020603050405020304" pitchFamily="18" charset="0"/>
              </a:rPr>
              <a:t>int Next Adj Vex (G, v,  w)</a:t>
            </a:r>
          </a:p>
          <a:p>
            <a:pPr>
              <a:defRPr/>
            </a:pPr>
            <a:r>
              <a:rPr lang="en-US" altLang="zh-CN" sz="2000" b="0" dirty="0">
                <a:cs typeface="Times New Roman" panose="02020603050405020304" pitchFamily="18" charset="0"/>
              </a:rPr>
              <a:t> //</a:t>
            </a:r>
            <a:r>
              <a:rPr lang="zh-CN" altLang="en-US" sz="2000" b="0" dirty="0">
                <a:cs typeface="Times New Roman" panose="02020603050405020304" pitchFamily="18" charset="0"/>
              </a:rPr>
              <a:t>返回值为图</a:t>
            </a:r>
            <a:r>
              <a:rPr lang="en-US" altLang="zh-CN" sz="2000" b="0" dirty="0">
                <a:cs typeface="Times New Roman" panose="02020603050405020304" pitchFamily="18" charset="0"/>
              </a:rPr>
              <a:t>G</a:t>
            </a:r>
            <a:r>
              <a:rPr lang="zh-CN" altLang="en-US" sz="2000" b="0" dirty="0">
                <a:cs typeface="Times New Roman" panose="02020603050405020304" pitchFamily="18" charset="0"/>
              </a:rPr>
              <a:t>中与顶点</a:t>
            </a:r>
            <a:r>
              <a:rPr lang="en-US" altLang="zh-CN" sz="2000" b="0" dirty="0">
                <a:cs typeface="Times New Roman" panose="02020603050405020304" pitchFamily="18" charset="0"/>
              </a:rPr>
              <a:t>v</a:t>
            </a:r>
            <a:r>
              <a:rPr lang="zh-CN" altLang="en-US" sz="2000" b="0" dirty="0">
                <a:cs typeface="Times New Roman" panose="02020603050405020304" pitchFamily="18" charset="0"/>
              </a:rPr>
              <a:t>邻接的</a:t>
            </a:r>
            <a:r>
              <a:rPr lang="en-US" altLang="zh-CN" sz="2000" b="0" dirty="0">
                <a:cs typeface="Times New Roman" panose="02020603050405020304" pitchFamily="18" charset="0"/>
              </a:rPr>
              <a:t>w</a:t>
            </a:r>
            <a:r>
              <a:rPr lang="zh-CN" altLang="en-US" sz="2000" b="0" dirty="0">
                <a:cs typeface="Times New Roman" panose="02020603050405020304" pitchFamily="18" charset="0"/>
              </a:rPr>
              <a:t>之后的邻接点，</a:t>
            </a:r>
            <a:r>
              <a:rPr lang="en-US" altLang="zh-CN" sz="2000" b="0" dirty="0">
                <a:cs typeface="Times New Roman" panose="02020603050405020304" pitchFamily="18" charset="0"/>
              </a:rPr>
              <a:t>0</a:t>
            </a:r>
            <a:r>
              <a:rPr lang="zh-CN" altLang="en-US" sz="2000" b="0" dirty="0">
                <a:cs typeface="Times New Roman" panose="02020603050405020304" pitchFamily="18" charset="0"/>
              </a:rPr>
              <a:t>为无下一个邻接点</a:t>
            </a:r>
          </a:p>
        </p:txBody>
      </p:sp>
    </p:spTree>
    <p:extLst>
      <p:ext uri="{BB962C8B-B14F-4D97-AF65-F5344CB8AC3E}">
        <p14:creationId xmlns:p14="http://schemas.microsoft.com/office/powerpoint/2010/main" val="64194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69E48C7-3909-4B0F-95F3-4B3E222EFF1D}"/>
              </a:ext>
            </a:extLst>
          </p:cNvPr>
          <p:cNvSpPr txBox="1"/>
          <p:nvPr/>
        </p:nvSpPr>
        <p:spPr>
          <a:xfrm>
            <a:off x="539552" y="692696"/>
            <a:ext cx="2954655" cy="461665"/>
          </a:xfrm>
          <a:prstGeom prst="rect">
            <a:avLst/>
          </a:prstGeom>
          <a:noFill/>
        </p:spPr>
        <p:txBody>
          <a:bodyPr wrap="none" rtlCol="0">
            <a:spAutoFit/>
          </a:bodyPr>
          <a:lstStyle/>
          <a:p>
            <a:r>
              <a:rPr lang="zh-CN" altLang="en-US" sz="2400" dirty="0">
                <a:solidFill>
                  <a:srgbClr val="FF3300"/>
                </a:solidFill>
                <a:latin typeface="方正粗黑宋简体" panose="02000000000000000000" pitchFamily="2" charset="-122"/>
                <a:ea typeface="方正粗黑宋简体" panose="02000000000000000000" pitchFamily="2" charset="-122"/>
              </a:rPr>
              <a:t>一、数据结构的内容</a:t>
            </a:r>
          </a:p>
        </p:txBody>
      </p:sp>
      <p:sp>
        <p:nvSpPr>
          <p:cNvPr id="3" name="文本框 2"/>
          <p:cNvSpPr txBox="1"/>
          <p:nvPr/>
        </p:nvSpPr>
        <p:spPr>
          <a:xfrm>
            <a:off x="0" y="1348375"/>
            <a:ext cx="8892480" cy="2246769"/>
          </a:xfrm>
          <a:prstGeom prst="rect">
            <a:avLst/>
          </a:prstGeom>
          <a:noFill/>
        </p:spPr>
        <p:txBody>
          <a:bodyPr wrap="square" rtlCol="0">
            <a:spAutoFit/>
          </a:bodyPr>
          <a:lstStyle/>
          <a:p>
            <a:pPr algn="just"/>
            <a:r>
              <a:rPr lang="zh-CN" altLang="en-US" sz="2000" b="1" dirty="0" smtClean="0">
                <a:solidFill>
                  <a:srgbClr val="FF0000"/>
                </a:solidFill>
                <a:latin typeface="+mn-ea"/>
                <a:ea typeface="+mn-ea"/>
              </a:rPr>
              <a:t>    数据结构</a:t>
            </a:r>
            <a:endParaRPr lang="en-US" altLang="zh-CN" sz="2000" b="1" dirty="0" smtClean="0">
              <a:solidFill>
                <a:srgbClr val="FF0000"/>
              </a:solidFill>
              <a:latin typeface="+mn-ea"/>
              <a:ea typeface="+mn-ea"/>
            </a:endParaRPr>
          </a:p>
          <a:p>
            <a:pPr marL="800100" lvl="1" indent="-342900" algn="just">
              <a:buFont typeface="Wingdings" panose="05000000000000000000" pitchFamily="2" charset="2"/>
              <a:buChar char="p"/>
            </a:pPr>
            <a:r>
              <a:rPr lang="zh-CN" altLang="en-US" sz="2000" dirty="0" smtClean="0">
                <a:latin typeface="+mn-ea"/>
                <a:ea typeface="+mn-ea"/>
              </a:rPr>
              <a:t>定义存储到计算机中的</a:t>
            </a:r>
            <a:r>
              <a:rPr lang="zh-CN" altLang="en-US" sz="2000" dirty="0">
                <a:latin typeface="+mn-ea"/>
                <a:ea typeface="+mn-ea"/>
              </a:rPr>
              <a:t>数据对象中数据元素</a:t>
            </a:r>
            <a:r>
              <a:rPr lang="zh-CN" altLang="en-US" sz="2000" dirty="0" smtClean="0">
                <a:latin typeface="+mn-ea"/>
                <a:ea typeface="+mn-ea"/>
              </a:rPr>
              <a:t>之间的关系，目的和作用除了完成数据存储；</a:t>
            </a:r>
            <a:endParaRPr lang="en-US" altLang="zh-CN" sz="2000" dirty="0" smtClean="0">
              <a:latin typeface="+mn-ea"/>
              <a:ea typeface="+mn-ea"/>
            </a:endParaRPr>
          </a:p>
          <a:p>
            <a:pPr marL="800100" lvl="1" indent="-342900" algn="just">
              <a:buFont typeface="Wingdings" panose="05000000000000000000" pitchFamily="2" charset="2"/>
              <a:buChar char="p"/>
            </a:pPr>
            <a:r>
              <a:rPr lang="zh-CN" altLang="en-US" sz="2000" dirty="0" smtClean="0">
                <a:latin typeface="+mn-ea"/>
                <a:ea typeface="+mn-ea"/>
              </a:rPr>
              <a:t>重要的是方便数据处理，也称计算；</a:t>
            </a:r>
            <a:endParaRPr lang="en-US" altLang="zh-CN" sz="2000" dirty="0" smtClean="0">
              <a:latin typeface="+mn-ea"/>
              <a:ea typeface="+mn-ea"/>
            </a:endParaRPr>
          </a:p>
          <a:p>
            <a:pPr marL="800100" lvl="1" indent="-342900" algn="just">
              <a:buFont typeface="Wingdings" panose="05000000000000000000" pitchFamily="2" charset="2"/>
              <a:buChar char="p"/>
            </a:pPr>
            <a:r>
              <a:rPr lang="zh-CN" altLang="en-US" sz="2000" dirty="0" smtClean="0">
                <a:latin typeface="+mn-ea"/>
                <a:ea typeface="+mn-ea"/>
              </a:rPr>
              <a:t>数据元素之间的关系直接影响数据处理；</a:t>
            </a:r>
            <a:endParaRPr lang="en-US" altLang="zh-CN" sz="2000" dirty="0" smtClean="0">
              <a:latin typeface="+mn-ea"/>
              <a:ea typeface="+mn-ea"/>
            </a:endParaRPr>
          </a:p>
          <a:p>
            <a:pPr marL="800100" lvl="1" indent="-342900" algn="just">
              <a:buFont typeface="Wingdings" panose="05000000000000000000" pitchFamily="2" charset="2"/>
              <a:buChar char="p"/>
            </a:pPr>
            <a:r>
              <a:rPr lang="zh-CN" altLang="en-US" sz="2000" dirty="0" smtClean="0">
                <a:latin typeface="+mn-ea"/>
                <a:ea typeface="+mn-ea"/>
              </a:rPr>
              <a:t>如果存储到计算机中的数据不能很好的体现出这种关系，那么肯定要花费很多时间进行“搜索处理”，既浪费时间，又影响算法的执行效率。</a:t>
            </a:r>
          </a:p>
        </p:txBody>
      </p:sp>
      <p:sp>
        <p:nvSpPr>
          <p:cNvPr id="4" name="文本框 3"/>
          <p:cNvSpPr txBox="1"/>
          <p:nvPr/>
        </p:nvSpPr>
        <p:spPr>
          <a:xfrm>
            <a:off x="269776" y="3718980"/>
            <a:ext cx="8352928" cy="707886"/>
          </a:xfrm>
          <a:prstGeom prst="rect">
            <a:avLst/>
          </a:prstGeom>
          <a:noFill/>
        </p:spPr>
        <p:txBody>
          <a:bodyPr wrap="square" rtlCol="0">
            <a:spAutoFit/>
          </a:bodyPr>
          <a:lstStyle/>
          <a:p>
            <a:pPr algn="l"/>
            <a:r>
              <a:rPr lang="zh-CN" altLang="en-US" sz="2000" dirty="0" smtClean="0">
                <a:latin typeface="+mn-ea"/>
                <a:ea typeface="+mn-ea"/>
              </a:rPr>
              <a:t>数据结构是比较灵活的，要根据数据对象的特点和问题的需求，参考教材中的比较规范的“示例”灵活选择或定义，要做到以下几点：</a:t>
            </a:r>
          </a:p>
        </p:txBody>
      </p:sp>
      <p:sp>
        <p:nvSpPr>
          <p:cNvPr id="5" name="文本框 4"/>
          <p:cNvSpPr txBox="1"/>
          <p:nvPr/>
        </p:nvSpPr>
        <p:spPr>
          <a:xfrm>
            <a:off x="1763688" y="4550702"/>
            <a:ext cx="4673074" cy="1938992"/>
          </a:xfrm>
          <a:prstGeom prst="rect">
            <a:avLst/>
          </a:prstGeom>
          <a:noFill/>
        </p:spPr>
        <p:txBody>
          <a:bodyPr wrap="none" rtlCol="0">
            <a:spAutoFit/>
          </a:bodyPr>
          <a:lstStyle/>
          <a:p>
            <a:pPr algn="l"/>
            <a:r>
              <a:rPr lang="en-US" altLang="zh-CN" sz="2000" dirty="0" smtClean="0">
                <a:latin typeface="+mn-ea"/>
                <a:ea typeface="+mn-ea"/>
              </a:rPr>
              <a:t>1</a:t>
            </a:r>
            <a:r>
              <a:rPr lang="zh-CN" altLang="en-US" sz="2000" dirty="0" smtClean="0">
                <a:latin typeface="+mn-ea"/>
                <a:ea typeface="+mn-ea"/>
              </a:rPr>
              <a:t>、避免机械地生搬硬套</a:t>
            </a:r>
            <a:endParaRPr lang="en-US" altLang="zh-CN" sz="2000" dirty="0" smtClean="0">
              <a:latin typeface="+mn-ea"/>
              <a:ea typeface="+mn-ea"/>
            </a:endParaRPr>
          </a:p>
          <a:p>
            <a:pPr algn="l"/>
            <a:r>
              <a:rPr lang="en-US" altLang="zh-CN" sz="2000" dirty="0" smtClean="0">
                <a:latin typeface="+mn-ea"/>
                <a:ea typeface="+mn-ea"/>
              </a:rPr>
              <a:t>2</a:t>
            </a:r>
            <a:r>
              <a:rPr lang="zh-CN" altLang="en-US" sz="2000" dirty="0" smtClean="0">
                <a:latin typeface="+mn-ea"/>
                <a:ea typeface="+mn-ea"/>
              </a:rPr>
              <a:t>、要完整的形成整体，即完整性</a:t>
            </a:r>
            <a:endParaRPr lang="en-US" altLang="zh-CN" sz="2000" dirty="0" smtClean="0">
              <a:latin typeface="+mn-ea"/>
              <a:ea typeface="+mn-ea"/>
            </a:endParaRPr>
          </a:p>
          <a:p>
            <a:pPr algn="l"/>
            <a:r>
              <a:rPr lang="en-US" altLang="zh-CN" sz="2000" dirty="0" smtClean="0">
                <a:latin typeface="+mn-ea"/>
                <a:ea typeface="+mn-ea"/>
              </a:rPr>
              <a:t>3</a:t>
            </a:r>
            <a:r>
              <a:rPr lang="zh-CN" altLang="en-US" sz="2000" dirty="0" smtClean="0">
                <a:latin typeface="+mn-ea"/>
                <a:ea typeface="+mn-ea"/>
              </a:rPr>
              <a:t>、要前后统一，不自相矛盾，即统一性</a:t>
            </a:r>
            <a:endParaRPr lang="en-US" altLang="zh-CN" sz="2000" dirty="0" smtClean="0">
              <a:latin typeface="+mn-ea"/>
              <a:ea typeface="+mn-ea"/>
            </a:endParaRPr>
          </a:p>
          <a:p>
            <a:pPr algn="l"/>
            <a:r>
              <a:rPr lang="en-US" altLang="zh-CN" sz="2000" dirty="0" smtClean="0">
                <a:latin typeface="+mn-ea"/>
                <a:ea typeface="+mn-ea"/>
              </a:rPr>
              <a:t>4</a:t>
            </a:r>
            <a:r>
              <a:rPr lang="zh-CN" altLang="en-US" sz="2000" dirty="0" smtClean="0">
                <a:latin typeface="+mn-ea"/>
                <a:ea typeface="+mn-ea"/>
              </a:rPr>
              <a:t>、适用于广泛的数据对象，即通用性</a:t>
            </a:r>
            <a:endParaRPr lang="en-US" altLang="zh-CN" sz="2000" dirty="0" smtClean="0">
              <a:latin typeface="+mn-ea"/>
              <a:ea typeface="+mn-ea"/>
            </a:endParaRPr>
          </a:p>
          <a:p>
            <a:pPr algn="l"/>
            <a:r>
              <a:rPr lang="en-US" altLang="zh-CN" sz="2000" dirty="0" smtClean="0">
                <a:latin typeface="+mn-ea"/>
                <a:ea typeface="+mn-ea"/>
              </a:rPr>
              <a:t>5</a:t>
            </a:r>
            <a:r>
              <a:rPr lang="zh-CN" altLang="en-US" sz="2000" dirty="0" smtClean="0">
                <a:latin typeface="+mn-ea"/>
                <a:ea typeface="+mn-ea"/>
              </a:rPr>
              <a:t>、不依赖于程序设计语言，即不依赖性</a:t>
            </a:r>
            <a:endParaRPr lang="en-US" altLang="zh-CN" sz="2000" dirty="0" smtClean="0">
              <a:latin typeface="+mn-ea"/>
              <a:ea typeface="+mn-ea"/>
            </a:endParaRPr>
          </a:p>
          <a:p>
            <a:pPr algn="l"/>
            <a:r>
              <a:rPr lang="en-US" altLang="zh-CN" sz="2000" dirty="0" smtClean="0">
                <a:latin typeface="+mn-ea"/>
                <a:ea typeface="+mn-ea"/>
              </a:rPr>
              <a:t>6</a:t>
            </a:r>
            <a:r>
              <a:rPr lang="zh-CN" altLang="en-US" sz="2000" dirty="0" smtClean="0">
                <a:latin typeface="+mn-ea"/>
                <a:ea typeface="+mn-ea"/>
              </a:rPr>
              <a:t>、要满足问题的需求，方便算法的实施</a:t>
            </a:r>
          </a:p>
        </p:txBody>
      </p:sp>
    </p:spTree>
    <p:extLst>
      <p:ext uri="{BB962C8B-B14F-4D97-AF65-F5344CB8AC3E}">
        <p14:creationId xmlns:p14="http://schemas.microsoft.com/office/powerpoint/2010/main" val="242352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up)">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up)">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wipe(up)">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wipe(up)">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wipe(up)">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wipe(up)">
                                      <p:cBhvr>
                                        <p:cTn id="4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8">
            <a:extLst>
              <a:ext uri="{FF2B5EF4-FFF2-40B4-BE49-F238E27FC236}">
                <a16:creationId xmlns:a16="http://schemas.microsoft.com/office/drawing/2014/main" id="{DB4BE61D-3B6C-450F-B83E-7524373768E5}"/>
              </a:ext>
            </a:extLst>
          </p:cNvPr>
          <p:cNvSpPr txBox="1">
            <a:spLocks noChangeArrowheads="1"/>
          </p:cNvSpPr>
          <p:nvPr/>
        </p:nvSpPr>
        <p:spPr bwMode="auto">
          <a:xfrm>
            <a:off x="467544" y="692696"/>
            <a:ext cx="336532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dirty="0">
                <a:solidFill>
                  <a:srgbClr val="0000FF"/>
                </a:solidFill>
              </a:rPr>
              <a:t>图的顺序存储</a:t>
            </a:r>
            <a:r>
              <a:rPr lang="en-US" altLang="zh-CN" sz="2000" dirty="0">
                <a:solidFill>
                  <a:srgbClr val="0000FF"/>
                </a:solidFill>
              </a:rPr>
              <a:t>—</a:t>
            </a:r>
            <a:r>
              <a:rPr lang="zh-CN" altLang="en-US" sz="2000" dirty="0">
                <a:solidFill>
                  <a:srgbClr val="0000FF"/>
                </a:solidFill>
              </a:rPr>
              <a:t>邻接矩阵</a:t>
            </a:r>
          </a:p>
        </p:txBody>
      </p:sp>
      <p:sp>
        <p:nvSpPr>
          <p:cNvPr id="3" name="Text Box 4">
            <a:extLst>
              <a:ext uri="{FF2B5EF4-FFF2-40B4-BE49-F238E27FC236}">
                <a16:creationId xmlns:a16="http://schemas.microsoft.com/office/drawing/2014/main" id="{F10BA9A0-A964-443A-A9E7-843EF03C1715}"/>
              </a:ext>
            </a:extLst>
          </p:cNvPr>
          <p:cNvSpPr txBox="1">
            <a:spLocks noChangeArrowheads="1"/>
          </p:cNvSpPr>
          <p:nvPr/>
        </p:nvSpPr>
        <p:spPr bwMode="auto">
          <a:xfrm>
            <a:off x="539552" y="1225422"/>
            <a:ext cx="8188325" cy="797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000" b="0" dirty="0">
                <a:ea typeface="+mn-ea"/>
                <a:cs typeface="Times New Roman" panose="02020603050405020304" pitchFamily="18" charset="0"/>
              </a:rPr>
              <a:t>设图</a:t>
            </a:r>
            <a:r>
              <a:rPr lang="en-US" altLang="zh-CN" sz="2000" b="0" dirty="0">
                <a:ea typeface="+mn-ea"/>
                <a:cs typeface="Times New Roman" panose="02020603050405020304" pitchFamily="18" charset="0"/>
              </a:rPr>
              <a:t>G = ( V,  E ) </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 = { 0</a:t>
            </a:r>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1</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n-1 }</a:t>
            </a:r>
            <a:r>
              <a:rPr lang="zh-CN" altLang="en-US" sz="2000" b="0" dirty="0">
                <a:ea typeface="+mn-ea"/>
                <a:cs typeface="Times New Roman" panose="02020603050405020304" pitchFamily="18" charset="0"/>
              </a:rPr>
              <a:t>则表示</a:t>
            </a:r>
            <a:r>
              <a:rPr lang="en-US" altLang="zh-CN" sz="2000" b="0" dirty="0">
                <a:ea typeface="+mn-ea"/>
                <a:cs typeface="Times New Roman" panose="02020603050405020304" pitchFamily="18" charset="0"/>
              </a:rPr>
              <a:t>G</a:t>
            </a:r>
            <a:r>
              <a:rPr lang="zh-CN" altLang="en-US" sz="2000" b="0" dirty="0">
                <a:ea typeface="+mn-ea"/>
                <a:cs typeface="Times New Roman" panose="02020603050405020304" pitchFamily="18" charset="0"/>
              </a:rPr>
              <a:t>的邻接矩阵 </a:t>
            </a:r>
            <a:r>
              <a:rPr lang="en-US" altLang="zh-CN" sz="2000" b="0" dirty="0">
                <a:ea typeface="+mn-ea"/>
                <a:cs typeface="Times New Roman" panose="02020603050405020304" pitchFamily="18" charset="0"/>
              </a:rPr>
              <a:t>A </a:t>
            </a:r>
            <a:r>
              <a:rPr lang="zh-CN" altLang="en-US" sz="2000" b="0" dirty="0">
                <a:ea typeface="+mn-ea"/>
                <a:cs typeface="Times New Roman" panose="02020603050405020304" pitchFamily="18" charset="0"/>
              </a:rPr>
              <a:t>是其元素按下式定义的</a:t>
            </a:r>
            <a:r>
              <a:rPr lang="en-US" altLang="zh-CN" sz="2000" b="0" dirty="0" err="1">
                <a:ea typeface="+mn-ea"/>
                <a:cs typeface="Times New Roman" panose="02020603050405020304" pitchFamily="18" charset="0"/>
              </a:rPr>
              <a:t>n×n</a:t>
            </a:r>
            <a:r>
              <a:rPr lang="zh-CN" altLang="en-US" sz="2000" b="0" dirty="0">
                <a:ea typeface="+mn-ea"/>
                <a:cs typeface="Times New Roman" panose="02020603050405020304" pitchFamily="18" charset="0"/>
              </a:rPr>
              <a:t>矩阵</a:t>
            </a:r>
            <a:r>
              <a:rPr lang="en-US" altLang="zh-CN" sz="2000" b="0" dirty="0">
                <a:ea typeface="+mn-ea"/>
                <a:cs typeface="Times New Roman" panose="02020603050405020304" pitchFamily="18" charset="0"/>
              </a:rPr>
              <a:t>:</a:t>
            </a:r>
          </a:p>
        </p:txBody>
      </p:sp>
      <p:sp>
        <p:nvSpPr>
          <p:cNvPr id="10" name="Text Box 11">
            <a:extLst>
              <a:ext uri="{FF2B5EF4-FFF2-40B4-BE49-F238E27FC236}">
                <a16:creationId xmlns:a16="http://schemas.microsoft.com/office/drawing/2014/main" id="{F7058317-C8CC-4CFC-94F9-1D0CAA8CAEF8}"/>
              </a:ext>
            </a:extLst>
          </p:cNvPr>
          <p:cNvSpPr txBox="1">
            <a:spLocks noChangeArrowheads="1"/>
          </p:cNvSpPr>
          <p:nvPr/>
        </p:nvSpPr>
        <p:spPr bwMode="auto">
          <a:xfrm>
            <a:off x="693574" y="3139097"/>
            <a:ext cx="302067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a:ea typeface="+mn-ea"/>
                <a:cs typeface="Times New Roman" panose="02020603050405020304" pitchFamily="18" charset="0"/>
              </a:rPr>
              <a:t>网的邻接矩阵可定义为：</a:t>
            </a:r>
          </a:p>
        </p:txBody>
      </p:sp>
      <p:sp>
        <p:nvSpPr>
          <p:cNvPr id="17" name="Text Box 18">
            <a:extLst>
              <a:ext uri="{FF2B5EF4-FFF2-40B4-BE49-F238E27FC236}">
                <a16:creationId xmlns:a16="http://schemas.microsoft.com/office/drawing/2014/main" id="{D8D0A027-F07D-4A78-9425-EDFBFFB5DFAA}"/>
              </a:ext>
            </a:extLst>
          </p:cNvPr>
          <p:cNvSpPr txBox="1">
            <a:spLocks noChangeArrowheads="1"/>
          </p:cNvSpPr>
          <p:nvPr/>
        </p:nvSpPr>
        <p:spPr bwMode="auto">
          <a:xfrm>
            <a:off x="816694" y="4192798"/>
            <a:ext cx="54155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i="1" dirty="0">
                <a:ea typeface="+mn-ea"/>
                <a:cs typeface="Times New Roman" panose="02020603050405020304" pitchFamily="18" charset="0"/>
              </a:rPr>
              <a:t>TD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 </a:t>
            </a:r>
            <a:r>
              <a:rPr lang="en-US" altLang="zh-CN" sz="2000" b="0" dirty="0">
                <a:ea typeface="+mn-ea"/>
                <a:cs typeface="Times New Roman" panose="02020603050405020304" pitchFamily="18" charset="0"/>
              </a:rPr>
              <a:t>) = ∑A[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 ∑A[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 n :</a:t>
            </a:r>
            <a:r>
              <a:rPr lang="zh-CN" altLang="en-US" sz="2000" b="0" dirty="0">
                <a:ea typeface="+mn-ea"/>
                <a:cs typeface="Times New Roman" panose="02020603050405020304" pitchFamily="18" charset="0"/>
              </a:rPr>
              <a:t>顶点个数 ）</a:t>
            </a:r>
          </a:p>
        </p:txBody>
      </p:sp>
      <p:sp>
        <p:nvSpPr>
          <p:cNvPr id="18" name="Text Box 19">
            <a:extLst>
              <a:ext uri="{FF2B5EF4-FFF2-40B4-BE49-F238E27FC236}">
                <a16:creationId xmlns:a16="http://schemas.microsoft.com/office/drawing/2014/main" id="{167272B5-9AA6-46FB-B161-84CB04EEA3E4}"/>
              </a:ext>
            </a:extLst>
          </p:cNvPr>
          <p:cNvSpPr txBox="1">
            <a:spLocks noChangeArrowheads="1"/>
          </p:cNvSpPr>
          <p:nvPr/>
        </p:nvSpPr>
        <p:spPr bwMode="auto">
          <a:xfrm>
            <a:off x="1775857" y="4506248"/>
            <a:ext cx="5248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a:ea typeface="+mn-ea"/>
                <a:cs typeface="Times New Roman" panose="02020603050405020304" pitchFamily="18" charset="0"/>
              </a:rPr>
              <a:t>j=0</a:t>
            </a:r>
          </a:p>
        </p:txBody>
      </p:sp>
      <p:sp>
        <p:nvSpPr>
          <p:cNvPr id="19" name="Text Box 20">
            <a:extLst>
              <a:ext uri="{FF2B5EF4-FFF2-40B4-BE49-F238E27FC236}">
                <a16:creationId xmlns:a16="http://schemas.microsoft.com/office/drawing/2014/main" id="{03824C3C-0D0B-43B2-BF81-783E96FBC788}"/>
              </a:ext>
            </a:extLst>
          </p:cNvPr>
          <p:cNvSpPr txBox="1">
            <a:spLocks noChangeArrowheads="1"/>
          </p:cNvSpPr>
          <p:nvPr/>
        </p:nvSpPr>
        <p:spPr bwMode="auto">
          <a:xfrm>
            <a:off x="1804432" y="3907761"/>
            <a:ext cx="52319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n-1</a:t>
            </a:r>
          </a:p>
        </p:txBody>
      </p:sp>
      <p:sp>
        <p:nvSpPr>
          <p:cNvPr id="20" name="Text Box 21">
            <a:extLst>
              <a:ext uri="{FF2B5EF4-FFF2-40B4-BE49-F238E27FC236}">
                <a16:creationId xmlns:a16="http://schemas.microsoft.com/office/drawing/2014/main" id="{C9C6FE61-B810-4195-A1B3-6D344D557C8F}"/>
              </a:ext>
            </a:extLst>
          </p:cNvPr>
          <p:cNvSpPr txBox="1">
            <a:spLocks noChangeArrowheads="1"/>
          </p:cNvSpPr>
          <p:nvPr/>
        </p:nvSpPr>
        <p:spPr bwMode="auto">
          <a:xfrm>
            <a:off x="2866345" y="4510840"/>
            <a:ext cx="5248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=0</a:t>
            </a:r>
          </a:p>
        </p:txBody>
      </p:sp>
      <p:sp>
        <p:nvSpPr>
          <p:cNvPr id="21" name="Text Box 22">
            <a:extLst>
              <a:ext uri="{FF2B5EF4-FFF2-40B4-BE49-F238E27FC236}">
                <a16:creationId xmlns:a16="http://schemas.microsoft.com/office/drawing/2014/main" id="{8091B4E0-AD35-4B2D-A055-16CE8ACABF4C}"/>
              </a:ext>
            </a:extLst>
          </p:cNvPr>
          <p:cNvSpPr txBox="1">
            <a:spLocks noChangeArrowheads="1"/>
          </p:cNvSpPr>
          <p:nvPr/>
        </p:nvSpPr>
        <p:spPr bwMode="auto">
          <a:xfrm>
            <a:off x="2894920" y="3894890"/>
            <a:ext cx="52319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a:ea typeface="+mn-ea"/>
                <a:cs typeface="Times New Roman" panose="02020603050405020304" pitchFamily="18" charset="0"/>
              </a:rPr>
              <a:t>n-1</a:t>
            </a:r>
          </a:p>
        </p:txBody>
      </p:sp>
      <p:grpSp>
        <p:nvGrpSpPr>
          <p:cNvPr id="22" name="Group 23">
            <a:extLst>
              <a:ext uri="{FF2B5EF4-FFF2-40B4-BE49-F238E27FC236}">
                <a16:creationId xmlns:a16="http://schemas.microsoft.com/office/drawing/2014/main" id="{D7B80F0E-5067-44F7-A5CA-990B4A56C232}"/>
              </a:ext>
            </a:extLst>
          </p:cNvPr>
          <p:cNvGrpSpPr>
            <a:grpSpLocks/>
          </p:cNvGrpSpPr>
          <p:nvPr/>
        </p:nvGrpSpPr>
        <p:grpSpPr bwMode="auto">
          <a:xfrm>
            <a:off x="816694" y="5136605"/>
            <a:ext cx="6851650" cy="1028699"/>
            <a:chOff x="419" y="3576"/>
            <a:chExt cx="4316" cy="648"/>
          </a:xfrm>
        </p:grpSpPr>
        <p:sp>
          <p:nvSpPr>
            <p:cNvPr id="23" name="Rectangle 24">
              <a:extLst>
                <a:ext uri="{FF2B5EF4-FFF2-40B4-BE49-F238E27FC236}">
                  <a16:creationId xmlns:a16="http://schemas.microsoft.com/office/drawing/2014/main" id="{81555242-7AB5-4BBE-B402-A0C25738B7BD}"/>
                </a:ext>
              </a:extLst>
            </p:cNvPr>
            <p:cNvSpPr>
              <a:spLocks noChangeArrowheads="1"/>
            </p:cNvSpPr>
            <p:nvPr/>
          </p:nvSpPr>
          <p:spPr bwMode="auto">
            <a:xfrm>
              <a:off x="419" y="3744"/>
              <a:ext cx="431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i="1" dirty="0">
                  <a:ea typeface="+mn-ea"/>
                  <a:cs typeface="Times New Roman" panose="02020603050405020304" pitchFamily="18" charset="0"/>
                </a:rPr>
                <a:t>TD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a:t>
              </a:r>
              <a:r>
                <a:rPr lang="en-US" altLang="zh-CN" sz="2000" b="0" dirty="0">
                  <a:ea typeface="+mn-ea"/>
                  <a:cs typeface="Times New Roman" panose="02020603050405020304" pitchFamily="18" charset="0"/>
                </a:rPr>
                <a:t>)=</a:t>
              </a:r>
              <a:r>
                <a:rPr lang="en-US" altLang="zh-CN" sz="2000" b="0" i="1" dirty="0">
                  <a:ea typeface="+mn-ea"/>
                  <a:cs typeface="Times New Roman" panose="02020603050405020304" pitchFamily="18" charset="0"/>
                </a:rPr>
                <a:t>OD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a:t>
              </a:r>
              <a:r>
                <a:rPr lang="en-US" altLang="zh-CN" sz="2000" b="0" dirty="0">
                  <a:ea typeface="+mn-ea"/>
                  <a:cs typeface="Times New Roman" panose="02020603050405020304" pitchFamily="18" charset="0"/>
                </a:rPr>
                <a:t>)+</a:t>
              </a:r>
              <a:r>
                <a:rPr lang="en-US" altLang="zh-CN" sz="2000" b="0" i="1" dirty="0">
                  <a:ea typeface="+mn-ea"/>
                  <a:cs typeface="Times New Roman" panose="02020603050405020304" pitchFamily="18" charset="0"/>
                </a:rPr>
                <a:t>ID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a:t>
              </a:r>
              <a:r>
                <a:rPr lang="en-US" altLang="zh-CN" sz="2000" b="0" dirty="0">
                  <a:ea typeface="+mn-ea"/>
                  <a:cs typeface="Times New Roman" panose="02020603050405020304" pitchFamily="18" charset="0"/>
                </a:rPr>
                <a:t>) = ∑A[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a:t>
              </a:r>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 n: </a:t>
              </a:r>
              <a:r>
                <a:rPr lang="zh-CN" altLang="en-US" sz="2000" b="0" dirty="0">
                  <a:ea typeface="+mn-ea"/>
                  <a:cs typeface="Times New Roman" panose="02020603050405020304" pitchFamily="18" charset="0"/>
                </a:rPr>
                <a:t>顶点个数 ）</a:t>
              </a:r>
            </a:p>
          </p:txBody>
        </p:sp>
        <p:sp>
          <p:nvSpPr>
            <p:cNvPr id="24" name="Text Box 25">
              <a:extLst>
                <a:ext uri="{FF2B5EF4-FFF2-40B4-BE49-F238E27FC236}">
                  <a16:creationId xmlns:a16="http://schemas.microsoft.com/office/drawing/2014/main" id="{BD2ADB3A-0894-403B-AF5F-720DA48DDCBB}"/>
                </a:ext>
              </a:extLst>
            </p:cNvPr>
            <p:cNvSpPr txBox="1">
              <a:spLocks noChangeArrowheads="1"/>
            </p:cNvSpPr>
            <p:nvPr/>
          </p:nvSpPr>
          <p:spPr bwMode="auto">
            <a:xfrm>
              <a:off x="2013" y="3971"/>
              <a:ext cx="331"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j=0</a:t>
              </a:r>
            </a:p>
          </p:txBody>
        </p:sp>
        <p:sp>
          <p:nvSpPr>
            <p:cNvPr id="25" name="Text Box 26">
              <a:extLst>
                <a:ext uri="{FF2B5EF4-FFF2-40B4-BE49-F238E27FC236}">
                  <a16:creationId xmlns:a16="http://schemas.microsoft.com/office/drawing/2014/main" id="{DBED2CFC-817F-45E7-BE97-3FA3026266A5}"/>
                </a:ext>
              </a:extLst>
            </p:cNvPr>
            <p:cNvSpPr txBox="1">
              <a:spLocks noChangeArrowheads="1"/>
            </p:cNvSpPr>
            <p:nvPr/>
          </p:nvSpPr>
          <p:spPr bwMode="auto">
            <a:xfrm>
              <a:off x="2001" y="3590"/>
              <a:ext cx="33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n-1</a:t>
              </a:r>
            </a:p>
          </p:txBody>
        </p:sp>
        <p:sp>
          <p:nvSpPr>
            <p:cNvPr id="26" name="Text Box 27">
              <a:extLst>
                <a:ext uri="{FF2B5EF4-FFF2-40B4-BE49-F238E27FC236}">
                  <a16:creationId xmlns:a16="http://schemas.microsoft.com/office/drawing/2014/main" id="{08678175-F394-43E7-B3AD-9B7F0B6EEB97}"/>
                </a:ext>
              </a:extLst>
            </p:cNvPr>
            <p:cNvSpPr txBox="1">
              <a:spLocks noChangeArrowheads="1"/>
            </p:cNvSpPr>
            <p:nvPr/>
          </p:nvSpPr>
          <p:spPr bwMode="auto">
            <a:xfrm>
              <a:off x="2785" y="3949"/>
              <a:ext cx="331"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=0</a:t>
              </a:r>
            </a:p>
          </p:txBody>
        </p:sp>
        <p:sp>
          <p:nvSpPr>
            <p:cNvPr id="27" name="Text Box 28">
              <a:extLst>
                <a:ext uri="{FF2B5EF4-FFF2-40B4-BE49-F238E27FC236}">
                  <a16:creationId xmlns:a16="http://schemas.microsoft.com/office/drawing/2014/main" id="{1B07CB12-7A0E-4938-B5DA-DC30E770EDFF}"/>
                </a:ext>
              </a:extLst>
            </p:cNvPr>
            <p:cNvSpPr txBox="1">
              <a:spLocks noChangeArrowheads="1"/>
            </p:cNvSpPr>
            <p:nvPr/>
          </p:nvSpPr>
          <p:spPr bwMode="auto">
            <a:xfrm>
              <a:off x="2785" y="3576"/>
              <a:ext cx="33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n-1</a:t>
              </a:r>
            </a:p>
          </p:txBody>
        </p:sp>
      </p:grpSp>
      <p:pic>
        <p:nvPicPr>
          <p:cNvPr id="28" name="图片 27">
            <a:extLst>
              <a:ext uri="{FF2B5EF4-FFF2-40B4-BE49-F238E27FC236}">
                <a16:creationId xmlns:a16="http://schemas.microsoft.com/office/drawing/2014/main" id="{25DA5574-DB62-48AF-9F6B-C689720C230E}"/>
              </a:ext>
            </a:extLst>
          </p:cNvPr>
          <p:cNvPicPr>
            <a:picLocks noChangeAspect="1"/>
          </p:cNvPicPr>
          <p:nvPr/>
        </p:nvPicPr>
        <p:blipFill>
          <a:blip r:embed="rId2"/>
          <a:stretch>
            <a:fillRect/>
          </a:stretch>
        </p:blipFill>
        <p:spPr>
          <a:xfrm>
            <a:off x="3661980" y="1747892"/>
            <a:ext cx="3249450" cy="957155"/>
          </a:xfrm>
          <a:prstGeom prst="rect">
            <a:avLst/>
          </a:prstGeom>
        </p:spPr>
      </p:pic>
      <p:pic>
        <p:nvPicPr>
          <p:cNvPr id="35" name="图片 34">
            <a:extLst>
              <a:ext uri="{FF2B5EF4-FFF2-40B4-BE49-F238E27FC236}">
                <a16:creationId xmlns:a16="http://schemas.microsoft.com/office/drawing/2014/main" id="{58205DBF-A761-47DE-A4F2-E8BBC748A43C}"/>
              </a:ext>
            </a:extLst>
          </p:cNvPr>
          <p:cNvPicPr>
            <a:picLocks noChangeAspect="1"/>
          </p:cNvPicPr>
          <p:nvPr/>
        </p:nvPicPr>
        <p:blipFill>
          <a:blip r:embed="rId3"/>
          <a:stretch>
            <a:fillRect/>
          </a:stretch>
        </p:blipFill>
        <p:spPr>
          <a:xfrm>
            <a:off x="3661980" y="2937365"/>
            <a:ext cx="3450635" cy="957155"/>
          </a:xfrm>
          <a:prstGeom prst="rect">
            <a:avLst/>
          </a:prstGeom>
        </p:spPr>
      </p:pic>
    </p:spTree>
    <p:extLst>
      <p:ext uri="{BB962C8B-B14F-4D97-AF65-F5344CB8AC3E}">
        <p14:creationId xmlns:p14="http://schemas.microsoft.com/office/powerpoint/2010/main" val="32161025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DD07FFF-4D02-4A29-9941-73283917653A}"/>
              </a:ext>
            </a:extLst>
          </p:cNvPr>
          <p:cNvPicPr>
            <a:picLocks noChangeAspect="1"/>
          </p:cNvPicPr>
          <p:nvPr/>
        </p:nvPicPr>
        <p:blipFill>
          <a:blip r:embed="rId2"/>
          <a:stretch>
            <a:fillRect/>
          </a:stretch>
        </p:blipFill>
        <p:spPr>
          <a:xfrm>
            <a:off x="683568" y="980728"/>
            <a:ext cx="7411133" cy="5245579"/>
          </a:xfrm>
          <a:prstGeom prst="rect">
            <a:avLst/>
          </a:prstGeom>
        </p:spPr>
      </p:pic>
    </p:spTree>
    <p:extLst>
      <p:ext uri="{BB962C8B-B14F-4D97-AF65-F5344CB8AC3E}">
        <p14:creationId xmlns:p14="http://schemas.microsoft.com/office/powerpoint/2010/main" val="39313771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BEF79CF3-EEB3-4B97-9200-309347ADCCD0}"/>
              </a:ext>
            </a:extLst>
          </p:cNvPr>
          <p:cNvSpPr txBox="1">
            <a:spLocks noChangeArrowheads="1"/>
          </p:cNvSpPr>
          <p:nvPr/>
        </p:nvSpPr>
        <p:spPr bwMode="auto">
          <a:xfrm>
            <a:off x="463550" y="908050"/>
            <a:ext cx="7785314" cy="5232908"/>
          </a:xfrm>
          <a:prstGeom prst="rect">
            <a:avLst/>
          </a:prstGeom>
          <a:solidFill>
            <a:schemeClr val="accent5"/>
          </a:solidFill>
          <a:ln>
            <a:noFill/>
          </a:ln>
          <a:effectLs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000" b="0" dirty="0"/>
              <a:t>#define    INFINITY    INT_MAX</a:t>
            </a:r>
          </a:p>
          <a:p>
            <a:pPr eaLnBrk="1" hangingPunct="1">
              <a:lnSpc>
                <a:spcPct val="120000"/>
              </a:lnSpc>
            </a:pPr>
            <a:r>
              <a:rPr lang="en-US" altLang="zh-CN" sz="2000" b="0" dirty="0"/>
              <a:t>#define    </a:t>
            </a:r>
            <a:r>
              <a:rPr lang="en-US" altLang="zh-CN" sz="2000" b="0" i="1" dirty="0"/>
              <a:t>MAX_VERTEX_NUM</a:t>
            </a:r>
            <a:r>
              <a:rPr lang="en-US" altLang="zh-CN" sz="2000" b="0" dirty="0"/>
              <a:t>   20</a:t>
            </a:r>
          </a:p>
          <a:p>
            <a:pPr eaLnBrk="1" hangingPunct="1">
              <a:lnSpc>
                <a:spcPct val="120000"/>
              </a:lnSpc>
            </a:pPr>
            <a:r>
              <a:rPr lang="en-US" altLang="zh-CN" sz="2000" b="0" dirty="0"/>
              <a:t>Typedef   </a:t>
            </a:r>
            <a:r>
              <a:rPr lang="en-US" altLang="zh-CN" sz="2000" b="0" dirty="0" err="1"/>
              <a:t>enum</a:t>
            </a:r>
            <a:r>
              <a:rPr lang="en-US" altLang="zh-CN" sz="2000" b="0" dirty="0"/>
              <a:t> { DG, DN, UDG, UDN }  </a:t>
            </a:r>
            <a:r>
              <a:rPr lang="en-US" altLang="zh-CN" sz="2000" b="0" u="sng" dirty="0" err="1"/>
              <a:t>GraphKind</a:t>
            </a:r>
            <a:r>
              <a:rPr lang="en-US" altLang="zh-CN" sz="2000" b="0" dirty="0"/>
              <a:t> ;</a:t>
            </a:r>
          </a:p>
          <a:p>
            <a:pPr eaLnBrk="1" hangingPunct="1">
              <a:lnSpc>
                <a:spcPct val="120000"/>
              </a:lnSpc>
            </a:pPr>
            <a:r>
              <a:rPr lang="en-US" altLang="zh-CN" sz="2000" b="0" dirty="0"/>
              <a:t>Typedef   struct  </a:t>
            </a:r>
            <a:r>
              <a:rPr lang="en-US" altLang="zh-CN" sz="2000" b="0" dirty="0" err="1"/>
              <a:t>ArcCell</a:t>
            </a:r>
            <a:r>
              <a:rPr lang="en-US" altLang="zh-CN" sz="2000" b="0" dirty="0"/>
              <a:t> {</a:t>
            </a:r>
          </a:p>
          <a:p>
            <a:pPr eaLnBrk="1" hangingPunct="1">
              <a:lnSpc>
                <a:spcPct val="120000"/>
              </a:lnSpc>
            </a:pPr>
            <a:r>
              <a:rPr lang="en-US" altLang="zh-CN" sz="2000" b="0" dirty="0"/>
              <a:t>                 </a:t>
            </a:r>
            <a:r>
              <a:rPr lang="en-US" altLang="zh-CN" sz="2000" b="0" dirty="0" err="1"/>
              <a:t>VRType</a:t>
            </a:r>
            <a:r>
              <a:rPr lang="en-US" altLang="zh-CN" sz="2000" b="0" dirty="0"/>
              <a:t>          adj ;</a:t>
            </a:r>
          </a:p>
          <a:p>
            <a:pPr eaLnBrk="1" hangingPunct="1">
              <a:lnSpc>
                <a:spcPct val="120000"/>
              </a:lnSpc>
            </a:pPr>
            <a:r>
              <a:rPr lang="en-US" altLang="zh-CN" sz="2000" b="0" dirty="0"/>
              <a:t>                 </a:t>
            </a:r>
            <a:r>
              <a:rPr lang="en-US" altLang="zh-CN" sz="2000" b="0" dirty="0" err="1"/>
              <a:t>InfoType</a:t>
            </a:r>
            <a:r>
              <a:rPr lang="en-US" altLang="zh-CN" sz="2000" b="0" dirty="0"/>
              <a:t>       *info ; </a:t>
            </a:r>
          </a:p>
          <a:p>
            <a:pPr eaLnBrk="1" hangingPunct="1">
              <a:lnSpc>
                <a:spcPct val="120000"/>
              </a:lnSpc>
            </a:pPr>
            <a:r>
              <a:rPr lang="en-US" altLang="zh-CN" sz="2000" b="0" dirty="0"/>
              <a:t> }  </a:t>
            </a:r>
            <a:r>
              <a:rPr lang="en-US" altLang="zh-CN" sz="2000" b="0" dirty="0" err="1"/>
              <a:t>ArcCell</a:t>
            </a:r>
            <a:r>
              <a:rPr lang="en-US" altLang="zh-CN" sz="2000" b="0" dirty="0"/>
              <a:t>  ,  </a:t>
            </a:r>
            <a:r>
              <a:rPr lang="en-US" altLang="zh-CN" sz="2000" b="0" dirty="0" err="1"/>
              <a:t>AdjMatrix</a:t>
            </a:r>
            <a:r>
              <a:rPr lang="en-US" altLang="zh-CN" sz="2000" b="0" dirty="0"/>
              <a:t>[ </a:t>
            </a:r>
            <a:r>
              <a:rPr lang="en-US" altLang="zh-CN" sz="2000" b="0" i="1" dirty="0"/>
              <a:t>MAX_VERTEX_NUM</a:t>
            </a:r>
            <a:r>
              <a:rPr lang="en-US" altLang="zh-CN" sz="2000" b="0" dirty="0"/>
              <a:t>][</a:t>
            </a:r>
            <a:r>
              <a:rPr lang="en-US" altLang="zh-CN" sz="2000" b="0" i="1" dirty="0"/>
              <a:t>MAX_VERTEX_NUM</a:t>
            </a:r>
            <a:r>
              <a:rPr lang="en-US" altLang="zh-CN" sz="2000" b="0" dirty="0"/>
              <a:t>] ;</a:t>
            </a:r>
          </a:p>
          <a:p>
            <a:pPr eaLnBrk="1" hangingPunct="1">
              <a:lnSpc>
                <a:spcPct val="120000"/>
              </a:lnSpc>
            </a:pPr>
            <a:endParaRPr lang="en-US" altLang="zh-CN" sz="2000" b="0" dirty="0"/>
          </a:p>
          <a:p>
            <a:pPr eaLnBrk="1" hangingPunct="1">
              <a:lnSpc>
                <a:spcPct val="120000"/>
              </a:lnSpc>
            </a:pPr>
            <a:r>
              <a:rPr lang="en-US" altLang="zh-CN" sz="2000" b="0" dirty="0"/>
              <a:t>Typedef   struct  {</a:t>
            </a:r>
          </a:p>
          <a:p>
            <a:pPr eaLnBrk="1" hangingPunct="1">
              <a:lnSpc>
                <a:spcPct val="120000"/>
              </a:lnSpc>
            </a:pPr>
            <a:r>
              <a:rPr lang="en-US" altLang="zh-CN" sz="2000" b="0" dirty="0"/>
              <a:t>                </a:t>
            </a:r>
            <a:r>
              <a:rPr lang="en-US" altLang="zh-CN" sz="2000" b="0" dirty="0" err="1"/>
              <a:t>VertexType</a:t>
            </a:r>
            <a:r>
              <a:rPr lang="en-US" altLang="zh-CN" sz="2000" b="0" dirty="0"/>
              <a:t>     vex[</a:t>
            </a:r>
            <a:r>
              <a:rPr lang="en-US" altLang="zh-CN" sz="2000" b="0" i="1" dirty="0"/>
              <a:t>MAX_VERTEX_NUM</a:t>
            </a:r>
            <a:r>
              <a:rPr lang="en-US" altLang="zh-CN" sz="2000" b="0" dirty="0"/>
              <a:t>] ;</a:t>
            </a:r>
          </a:p>
          <a:p>
            <a:pPr eaLnBrk="1" hangingPunct="1">
              <a:lnSpc>
                <a:spcPct val="120000"/>
              </a:lnSpc>
            </a:pPr>
            <a:r>
              <a:rPr lang="en-US" altLang="zh-CN" sz="2000" b="0" dirty="0"/>
              <a:t>                </a:t>
            </a:r>
            <a:r>
              <a:rPr lang="en-US" altLang="zh-CN" sz="2000" b="0" dirty="0" err="1"/>
              <a:t>AdjMatrix</a:t>
            </a:r>
            <a:r>
              <a:rPr lang="en-US" altLang="zh-CN" sz="2000" b="0" dirty="0"/>
              <a:t>      arcs ;</a:t>
            </a:r>
          </a:p>
          <a:p>
            <a:pPr eaLnBrk="1" hangingPunct="1">
              <a:lnSpc>
                <a:spcPct val="120000"/>
              </a:lnSpc>
            </a:pPr>
            <a:r>
              <a:rPr lang="en-US" altLang="zh-CN" sz="2000" b="0" dirty="0"/>
              <a:t>                int                    </a:t>
            </a:r>
            <a:r>
              <a:rPr lang="en-US" altLang="zh-CN" sz="2000" b="0" dirty="0" err="1"/>
              <a:t>vexnum</a:t>
            </a:r>
            <a:r>
              <a:rPr lang="en-US" altLang="zh-CN" sz="2000" b="0" dirty="0"/>
              <a:t> , </a:t>
            </a:r>
            <a:r>
              <a:rPr lang="en-US" altLang="zh-CN" sz="2000" b="0" dirty="0" err="1"/>
              <a:t>arcnum</a:t>
            </a:r>
            <a:r>
              <a:rPr lang="en-US" altLang="zh-CN" sz="2000" b="0" dirty="0"/>
              <a:t> ;</a:t>
            </a:r>
          </a:p>
          <a:p>
            <a:pPr eaLnBrk="1" hangingPunct="1">
              <a:lnSpc>
                <a:spcPct val="120000"/>
              </a:lnSpc>
            </a:pPr>
            <a:r>
              <a:rPr lang="en-US" altLang="zh-CN" sz="2000" b="0" dirty="0"/>
              <a:t>                </a:t>
            </a:r>
            <a:r>
              <a:rPr lang="en-US" altLang="zh-CN" sz="2000" b="0" u="sng" dirty="0" err="1"/>
              <a:t>GraphKind</a:t>
            </a:r>
            <a:r>
              <a:rPr lang="en-US" altLang="zh-CN" sz="2000" b="0" dirty="0"/>
              <a:t>       kind;</a:t>
            </a:r>
          </a:p>
          <a:p>
            <a:pPr eaLnBrk="1" hangingPunct="1">
              <a:lnSpc>
                <a:spcPct val="120000"/>
              </a:lnSpc>
            </a:pPr>
            <a:r>
              <a:rPr lang="en-US" altLang="zh-CN" sz="2000" b="0" dirty="0"/>
              <a:t>}  </a:t>
            </a:r>
            <a:r>
              <a:rPr lang="en-US" altLang="zh-CN" sz="2000" b="0" dirty="0" err="1"/>
              <a:t>Mgraph</a:t>
            </a:r>
            <a:r>
              <a:rPr lang="en-US" altLang="zh-CN" sz="2000" b="0" dirty="0"/>
              <a:t> ;</a:t>
            </a:r>
          </a:p>
        </p:txBody>
      </p:sp>
    </p:spTree>
    <p:extLst>
      <p:ext uri="{BB962C8B-B14F-4D97-AF65-F5344CB8AC3E}">
        <p14:creationId xmlns:p14="http://schemas.microsoft.com/office/powerpoint/2010/main" val="27217618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7">
            <a:extLst>
              <a:ext uri="{FF2B5EF4-FFF2-40B4-BE49-F238E27FC236}">
                <a16:creationId xmlns:a16="http://schemas.microsoft.com/office/drawing/2014/main" id="{6D875A0E-ED9E-44B5-A561-152C8FE960F1}"/>
              </a:ext>
            </a:extLst>
          </p:cNvPr>
          <p:cNvSpPr txBox="1">
            <a:spLocks noChangeArrowheads="1"/>
          </p:cNvSpPr>
          <p:nvPr/>
        </p:nvSpPr>
        <p:spPr bwMode="auto">
          <a:xfrm>
            <a:off x="395536" y="692696"/>
            <a:ext cx="310723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dirty="0">
                <a:solidFill>
                  <a:srgbClr val="0000FF"/>
                </a:solidFill>
                <a:cs typeface="Times New Roman" panose="02020603050405020304" pitchFamily="18" charset="0"/>
              </a:rPr>
              <a:t>图的链式存储</a:t>
            </a:r>
            <a:r>
              <a:rPr lang="en-US" altLang="zh-CN" sz="2000" dirty="0">
                <a:solidFill>
                  <a:srgbClr val="0000FF"/>
                </a:solidFill>
                <a:cs typeface="Times New Roman" panose="02020603050405020304" pitchFamily="18" charset="0"/>
              </a:rPr>
              <a:t>—</a:t>
            </a:r>
            <a:r>
              <a:rPr lang="zh-CN" altLang="en-US" sz="2000" dirty="0">
                <a:solidFill>
                  <a:srgbClr val="0000FF"/>
                </a:solidFill>
                <a:cs typeface="Times New Roman" panose="02020603050405020304" pitchFamily="18" charset="0"/>
              </a:rPr>
              <a:t>邻接表</a:t>
            </a:r>
          </a:p>
        </p:txBody>
      </p:sp>
      <p:grpSp>
        <p:nvGrpSpPr>
          <p:cNvPr id="3" name="Group 5">
            <a:extLst>
              <a:ext uri="{FF2B5EF4-FFF2-40B4-BE49-F238E27FC236}">
                <a16:creationId xmlns:a16="http://schemas.microsoft.com/office/drawing/2014/main" id="{A8F86BFF-228C-4BD8-8961-708925AEA016}"/>
              </a:ext>
            </a:extLst>
          </p:cNvPr>
          <p:cNvGrpSpPr>
            <a:grpSpLocks/>
          </p:cNvGrpSpPr>
          <p:nvPr/>
        </p:nvGrpSpPr>
        <p:grpSpPr bwMode="auto">
          <a:xfrm>
            <a:off x="5486400" y="1844675"/>
            <a:ext cx="3200400" cy="914400"/>
            <a:chOff x="672" y="768"/>
            <a:chExt cx="2016" cy="576"/>
          </a:xfrm>
        </p:grpSpPr>
        <p:grpSp>
          <p:nvGrpSpPr>
            <p:cNvPr id="4" name="Group 6">
              <a:extLst>
                <a:ext uri="{FF2B5EF4-FFF2-40B4-BE49-F238E27FC236}">
                  <a16:creationId xmlns:a16="http://schemas.microsoft.com/office/drawing/2014/main" id="{29E2962B-AD5F-4C54-BF80-B796A74FBE44}"/>
                </a:ext>
              </a:extLst>
            </p:cNvPr>
            <p:cNvGrpSpPr>
              <a:grpSpLocks/>
            </p:cNvGrpSpPr>
            <p:nvPr/>
          </p:nvGrpSpPr>
          <p:grpSpPr bwMode="auto">
            <a:xfrm>
              <a:off x="672" y="1056"/>
              <a:ext cx="2016" cy="288"/>
              <a:chOff x="672" y="1056"/>
              <a:chExt cx="2016" cy="288"/>
            </a:xfrm>
          </p:grpSpPr>
          <p:sp>
            <p:nvSpPr>
              <p:cNvPr id="6" name="Text Box 7">
                <a:extLst>
                  <a:ext uri="{FF2B5EF4-FFF2-40B4-BE49-F238E27FC236}">
                    <a16:creationId xmlns:a16="http://schemas.microsoft.com/office/drawing/2014/main" id="{1E1B31F3-510B-4602-BB80-7330C5CF69A3}"/>
                  </a:ext>
                </a:extLst>
              </p:cNvPr>
              <p:cNvSpPr txBox="1">
                <a:spLocks noChangeArrowheads="1"/>
              </p:cNvSpPr>
              <p:nvPr/>
            </p:nvSpPr>
            <p:spPr bwMode="auto">
              <a:xfrm>
                <a:off x="672" y="1056"/>
                <a:ext cx="2016" cy="25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dirty="0">
                    <a:cs typeface="Times New Roman" panose="02020603050405020304" pitchFamily="18" charset="0"/>
                  </a:rPr>
                  <a:t> </a:t>
                </a:r>
                <a:r>
                  <a:rPr lang="en-US" altLang="zh-CN" sz="2000" b="0" dirty="0" err="1">
                    <a:cs typeface="Times New Roman" panose="02020603050405020304" pitchFamily="18" charset="0"/>
                  </a:rPr>
                  <a:t>Adjvex</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nextarc</a:t>
                </a:r>
                <a:r>
                  <a:rPr lang="en-US" altLang="zh-CN" sz="2000" b="0" dirty="0">
                    <a:cs typeface="Times New Roman" panose="02020603050405020304" pitchFamily="18" charset="0"/>
                  </a:rPr>
                  <a:t>        info</a:t>
                </a:r>
              </a:p>
            </p:txBody>
          </p:sp>
          <p:sp>
            <p:nvSpPr>
              <p:cNvPr id="7" name="Line 8">
                <a:extLst>
                  <a:ext uri="{FF2B5EF4-FFF2-40B4-BE49-F238E27FC236}">
                    <a16:creationId xmlns:a16="http://schemas.microsoft.com/office/drawing/2014/main" id="{1174C057-DC1B-4499-A3D8-3EBD5DD312B8}"/>
                  </a:ext>
                </a:extLst>
              </p:cNvPr>
              <p:cNvSpPr>
                <a:spLocks noChangeShapeType="1"/>
              </p:cNvSpPr>
              <p:nvPr/>
            </p:nvSpPr>
            <p:spPr bwMode="auto">
              <a:xfrm>
                <a:off x="1344" y="105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2000">
                  <a:latin typeface="Times New Roman" panose="02020603050405020304" pitchFamily="18" charset="0"/>
                  <a:cs typeface="Times New Roman" panose="02020603050405020304" pitchFamily="18" charset="0"/>
                </a:endParaRPr>
              </a:p>
            </p:txBody>
          </p:sp>
          <p:sp>
            <p:nvSpPr>
              <p:cNvPr id="8" name="Line 9">
                <a:extLst>
                  <a:ext uri="{FF2B5EF4-FFF2-40B4-BE49-F238E27FC236}">
                    <a16:creationId xmlns:a16="http://schemas.microsoft.com/office/drawing/2014/main" id="{E568CDAB-0D3A-4145-A920-F83D610D88DD}"/>
                  </a:ext>
                </a:extLst>
              </p:cNvPr>
              <p:cNvSpPr>
                <a:spLocks noChangeShapeType="1"/>
              </p:cNvSpPr>
              <p:nvPr/>
            </p:nvSpPr>
            <p:spPr bwMode="auto">
              <a:xfrm>
                <a:off x="2112" y="105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2000">
                  <a:latin typeface="Times New Roman" panose="02020603050405020304" pitchFamily="18" charset="0"/>
                  <a:cs typeface="Times New Roman" panose="02020603050405020304" pitchFamily="18" charset="0"/>
                </a:endParaRPr>
              </a:p>
            </p:txBody>
          </p:sp>
        </p:grpSp>
        <p:sp>
          <p:nvSpPr>
            <p:cNvPr id="5" name="Text Box 10">
              <a:extLst>
                <a:ext uri="{FF2B5EF4-FFF2-40B4-BE49-F238E27FC236}">
                  <a16:creationId xmlns:a16="http://schemas.microsoft.com/office/drawing/2014/main" id="{C1A963E1-5F82-4B23-8347-D33F1FFE8690}"/>
                </a:ext>
              </a:extLst>
            </p:cNvPr>
            <p:cNvSpPr txBox="1">
              <a:spLocks noChangeArrowheads="1"/>
            </p:cNvSpPr>
            <p:nvPr/>
          </p:nvSpPr>
          <p:spPr bwMode="auto">
            <a:xfrm>
              <a:off x="1335" y="768"/>
              <a:ext cx="59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a:cs typeface="Times New Roman" panose="02020603050405020304" pitchFamily="18" charset="0"/>
                </a:rPr>
                <a:t>表结点</a:t>
              </a:r>
            </a:p>
          </p:txBody>
        </p:sp>
      </p:grpSp>
      <p:grpSp>
        <p:nvGrpSpPr>
          <p:cNvPr id="9" name="Group 11">
            <a:extLst>
              <a:ext uri="{FF2B5EF4-FFF2-40B4-BE49-F238E27FC236}">
                <a16:creationId xmlns:a16="http://schemas.microsoft.com/office/drawing/2014/main" id="{857CE50E-58B6-4188-B171-40BCAA01425E}"/>
              </a:ext>
            </a:extLst>
          </p:cNvPr>
          <p:cNvGrpSpPr>
            <a:grpSpLocks/>
          </p:cNvGrpSpPr>
          <p:nvPr/>
        </p:nvGrpSpPr>
        <p:grpSpPr bwMode="auto">
          <a:xfrm>
            <a:off x="5867400" y="3808413"/>
            <a:ext cx="2438400" cy="914400"/>
            <a:chOff x="3072" y="768"/>
            <a:chExt cx="1536" cy="576"/>
          </a:xfrm>
        </p:grpSpPr>
        <p:grpSp>
          <p:nvGrpSpPr>
            <p:cNvPr id="10" name="Group 12">
              <a:extLst>
                <a:ext uri="{FF2B5EF4-FFF2-40B4-BE49-F238E27FC236}">
                  <a16:creationId xmlns:a16="http://schemas.microsoft.com/office/drawing/2014/main" id="{42A08373-49FB-48DC-B328-1B4463BD0628}"/>
                </a:ext>
              </a:extLst>
            </p:cNvPr>
            <p:cNvGrpSpPr>
              <a:grpSpLocks/>
            </p:cNvGrpSpPr>
            <p:nvPr/>
          </p:nvGrpSpPr>
          <p:grpSpPr bwMode="auto">
            <a:xfrm>
              <a:off x="3072" y="1056"/>
              <a:ext cx="1536" cy="288"/>
              <a:chOff x="3072" y="1056"/>
              <a:chExt cx="1536" cy="288"/>
            </a:xfrm>
          </p:grpSpPr>
          <p:sp>
            <p:nvSpPr>
              <p:cNvPr id="12" name="Text Box 13">
                <a:extLst>
                  <a:ext uri="{FF2B5EF4-FFF2-40B4-BE49-F238E27FC236}">
                    <a16:creationId xmlns:a16="http://schemas.microsoft.com/office/drawing/2014/main" id="{B6AA72A6-5D5D-4165-A3B3-780119CF2C8B}"/>
                  </a:ext>
                </a:extLst>
              </p:cNvPr>
              <p:cNvSpPr txBox="1">
                <a:spLocks noChangeArrowheads="1"/>
              </p:cNvSpPr>
              <p:nvPr/>
            </p:nvSpPr>
            <p:spPr bwMode="auto">
              <a:xfrm>
                <a:off x="3072" y="1056"/>
                <a:ext cx="1536" cy="25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dirty="0">
                    <a:cs typeface="Times New Roman" panose="02020603050405020304" pitchFamily="18" charset="0"/>
                  </a:rPr>
                  <a:t>    data           </a:t>
                </a:r>
                <a:r>
                  <a:rPr lang="en-US" altLang="zh-CN" sz="2000" b="0" dirty="0" err="1">
                    <a:cs typeface="Times New Roman" panose="02020603050405020304" pitchFamily="18" charset="0"/>
                  </a:rPr>
                  <a:t>firstarc</a:t>
                </a:r>
                <a:endParaRPr lang="en-US" altLang="zh-CN" sz="2000" b="0" dirty="0">
                  <a:cs typeface="Times New Roman" panose="02020603050405020304" pitchFamily="18" charset="0"/>
                </a:endParaRPr>
              </a:p>
            </p:txBody>
          </p:sp>
          <p:sp>
            <p:nvSpPr>
              <p:cNvPr id="13" name="Line 14">
                <a:extLst>
                  <a:ext uri="{FF2B5EF4-FFF2-40B4-BE49-F238E27FC236}">
                    <a16:creationId xmlns:a16="http://schemas.microsoft.com/office/drawing/2014/main" id="{7DCD2C77-34BD-4F05-A8EE-68158565B53D}"/>
                  </a:ext>
                </a:extLst>
              </p:cNvPr>
              <p:cNvSpPr>
                <a:spLocks noChangeShapeType="1"/>
              </p:cNvSpPr>
              <p:nvPr/>
            </p:nvSpPr>
            <p:spPr bwMode="auto">
              <a:xfrm>
                <a:off x="3840" y="105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2000">
                  <a:latin typeface="Times New Roman" panose="02020603050405020304" pitchFamily="18" charset="0"/>
                  <a:cs typeface="Times New Roman" panose="02020603050405020304" pitchFamily="18" charset="0"/>
                </a:endParaRPr>
              </a:p>
            </p:txBody>
          </p:sp>
        </p:grpSp>
        <p:sp>
          <p:nvSpPr>
            <p:cNvPr id="11" name="Text Box 15">
              <a:extLst>
                <a:ext uri="{FF2B5EF4-FFF2-40B4-BE49-F238E27FC236}">
                  <a16:creationId xmlns:a16="http://schemas.microsoft.com/office/drawing/2014/main" id="{65DA0C12-48C2-44FA-B972-A6A512BBA28F}"/>
                </a:ext>
              </a:extLst>
            </p:cNvPr>
            <p:cNvSpPr txBox="1">
              <a:spLocks noChangeArrowheads="1"/>
            </p:cNvSpPr>
            <p:nvPr/>
          </p:nvSpPr>
          <p:spPr bwMode="auto">
            <a:xfrm>
              <a:off x="3447" y="768"/>
              <a:ext cx="59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a:cs typeface="Times New Roman" panose="02020603050405020304" pitchFamily="18" charset="0"/>
                </a:rPr>
                <a:t>头结点</a:t>
              </a:r>
            </a:p>
          </p:txBody>
        </p:sp>
      </p:grpSp>
      <p:sp>
        <p:nvSpPr>
          <p:cNvPr id="14" name="Text Box 16">
            <a:extLst>
              <a:ext uri="{FF2B5EF4-FFF2-40B4-BE49-F238E27FC236}">
                <a16:creationId xmlns:a16="http://schemas.microsoft.com/office/drawing/2014/main" id="{A7EA2929-DF4C-4145-9A31-ED78C0EDAED0}"/>
              </a:ext>
            </a:extLst>
          </p:cNvPr>
          <p:cNvSpPr txBox="1">
            <a:spLocks noChangeArrowheads="1"/>
          </p:cNvSpPr>
          <p:nvPr/>
        </p:nvSpPr>
        <p:spPr bwMode="auto">
          <a:xfrm>
            <a:off x="595313" y="1196975"/>
            <a:ext cx="4596877" cy="5326716"/>
          </a:xfrm>
          <a:prstGeom prst="rect">
            <a:avLst/>
          </a:prstGeom>
          <a:solidFill>
            <a:schemeClr val="accent5"/>
          </a:solidFill>
          <a:ln>
            <a:noFill/>
          </a:ln>
          <a:effectLs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cs typeface="Times New Roman" panose="02020603050405020304" pitchFamily="18" charset="0"/>
              </a:rPr>
              <a:t>#define   </a:t>
            </a:r>
            <a:r>
              <a:rPr lang="en-US" altLang="zh-CN" sz="2000" b="0" i="1" dirty="0">
                <a:cs typeface="Times New Roman" panose="02020603050405020304" pitchFamily="18" charset="0"/>
              </a:rPr>
              <a:t>MAX_VERTEX_NUM</a:t>
            </a:r>
            <a:r>
              <a:rPr lang="en-US" altLang="zh-CN" sz="2000" b="0" dirty="0">
                <a:cs typeface="Times New Roman" panose="02020603050405020304" pitchFamily="18" charset="0"/>
              </a:rPr>
              <a:t>   20</a:t>
            </a:r>
          </a:p>
          <a:p>
            <a:pPr eaLnBrk="1" hangingPunct="1"/>
            <a:r>
              <a:rPr lang="en-US" altLang="zh-CN" sz="2000" b="0" dirty="0">
                <a:cs typeface="Times New Roman" panose="02020603050405020304" pitchFamily="18" charset="0"/>
              </a:rPr>
              <a:t>Typedef   struct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int                           </a:t>
            </a:r>
            <a:r>
              <a:rPr lang="en-US" altLang="zh-CN" sz="2000" b="0" dirty="0" err="1">
                <a:cs typeface="Times New Roman" panose="02020603050405020304" pitchFamily="18" charset="0"/>
              </a:rPr>
              <a:t>adjvex</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struct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nextarc</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InfoType</a:t>
            </a:r>
            <a:r>
              <a:rPr lang="en-US" altLang="zh-CN" sz="2000" b="0" dirty="0">
                <a:cs typeface="Times New Roman" panose="02020603050405020304" pitchFamily="18" charset="0"/>
              </a:rPr>
              <a:t>               *info ;</a:t>
            </a:r>
          </a:p>
          <a:p>
            <a:pPr eaLnBrk="1" hangingPunct="1"/>
            <a:r>
              <a:rPr lang="en-US" altLang="zh-CN" sz="2000" b="0" dirty="0">
                <a:cs typeface="Times New Roman" panose="02020603050405020304" pitchFamily="18" charset="0"/>
              </a:rPr>
              <a:t>}  </a:t>
            </a:r>
            <a:r>
              <a:rPr lang="en-US" altLang="zh-CN" sz="2000" b="0" dirty="0" err="1">
                <a:solidFill>
                  <a:srgbClr val="0000FF"/>
                </a:solidFill>
                <a:cs typeface="Times New Roman" panose="02020603050405020304" pitchFamily="18" charset="0"/>
              </a:rPr>
              <a:t>ArcNode</a:t>
            </a:r>
            <a:r>
              <a:rPr lang="en-US" altLang="zh-CN" sz="2000" b="0" dirty="0">
                <a:solidFill>
                  <a:srgbClr val="0000FF"/>
                </a:solidFill>
                <a:cs typeface="Times New Roman" panose="02020603050405020304" pitchFamily="18" charset="0"/>
              </a:rPr>
              <a:t> </a:t>
            </a:r>
            <a:r>
              <a:rPr lang="en-US" altLang="zh-CN" sz="2000" b="0" dirty="0">
                <a:cs typeface="Times New Roman" panose="02020603050405020304" pitchFamily="18" charset="0"/>
              </a:rPr>
              <a:t>;</a:t>
            </a:r>
          </a:p>
          <a:p>
            <a:pPr eaLnBrk="1" hangingPunct="1"/>
            <a:endParaRPr lang="en-US" altLang="zh-CN" sz="2000" b="0" dirty="0">
              <a:cs typeface="Times New Roman" panose="02020603050405020304" pitchFamily="18" charset="0"/>
            </a:endParaRPr>
          </a:p>
          <a:p>
            <a:pPr eaLnBrk="1" hangingPunct="1"/>
            <a:r>
              <a:rPr lang="en-US" altLang="zh-CN" sz="2000" b="0" dirty="0">
                <a:cs typeface="Times New Roman" panose="02020603050405020304" pitchFamily="18" charset="0"/>
              </a:rPr>
              <a:t>Typedef   struct  </a:t>
            </a:r>
            <a:r>
              <a:rPr lang="en-US" altLang="zh-CN" sz="2000" b="0" dirty="0" err="1">
                <a:cs typeface="Times New Roman" panose="02020603050405020304" pitchFamily="18" charset="0"/>
              </a:rPr>
              <a:t>Vnode</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VertexType</a:t>
            </a:r>
            <a:r>
              <a:rPr lang="en-US" altLang="zh-CN" sz="2000" b="0" dirty="0">
                <a:cs typeface="Times New Roman" panose="02020603050405020304" pitchFamily="18" charset="0"/>
              </a:rPr>
              <a:t>       data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firstarc</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Vnode</a:t>
            </a:r>
            <a:r>
              <a:rPr lang="en-US" altLang="zh-CN" sz="2000" b="0" dirty="0">
                <a:cs typeface="Times New Roman" panose="02020603050405020304" pitchFamily="18" charset="0"/>
              </a:rPr>
              <a:t>, </a:t>
            </a:r>
            <a:r>
              <a:rPr lang="en-US" altLang="zh-CN" sz="2000" b="0" dirty="0" err="1">
                <a:solidFill>
                  <a:srgbClr val="0000FF"/>
                </a:solidFill>
                <a:cs typeface="Times New Roman" panose="02020603050405020304" pitchFamily="18" charset="0"/>
              </a:rPr>
              <a:t>AdjList</a:t>
            </a:r>
            <a:r>
              <a:rPr lang="en-US" altLang="zh-CN" sz="2000" b="0" dirty="0">
                <a:cs typeface="Times New Roman" panose="02020603050405020304" pitchFamily="18" charset="0"/>
              </a:rPr>
              <a:t>[</a:t>
            </a:r>
            <a:r>
              <a:rPr lang="en-US" altLang="zh-CN" sz="2000" b="0" i="1" dirty="0">
                <a:cs typeface="Times New Roman" panose="02020603050405020304" pitchFamily="18" charset="0"/>
              </a:rPr>
              <a:t>MAX_VERTEX_NUM</a:t>
            </a:r>
            <a:r>
              <a:rPr lang="en-US" altLang="zh-CN" sz="2000" b="0" dirty="0">
                <a:cs typeface="Times New Roman" panose="02020603050405020304" pitchFamily="18" charset="0"/>
              </a:rPr>
              <a:t>] ;</a:t>
            </a:r>
          </a:p>
          <a:p>
            <a:pPr eaLnBrk="1" hangingPunct="1"/>
            <a:endParaRPr lang="en-US" altLang="zh-CN" sz="2000" b="0" dirty="0">
              <a:cs typeface="Times New Roman" panose="02020603050405020304" pitchFamily="18" charset="0"/>
            </a:endParaRPr>
          </a:p>
          <a:p>
            <a:pPr eaLnBrk="1" hangingPunct="1"/>
            <a:r>
              <a:rPr lang="en-US" altLang="zh-CN" sz="2000" b="0" dirty="0">
                <a:cs typeface="Times New Roman" panose="02020603050405020304" pitchFamily="18" charset="0"/>
              </a:rPr>
              <a:t>Typedef   struct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AdjList</a:t>
            </a:r>
            <a:r>
              <a:rPr lang="en-US" altLang="zh-CN" sz="2000" b="0" dirty="0">
                <a:cs typeface="Times New Roman" panose="02020603050405020304" pitchFamily="18" charset="0"/>
              </a:rPr>
              <a:t>     vertices ;</a:t>
            </a:r>
          </a:p>
          <a:p>
            <a:pPr eaLnBrk="1" hangingPunct="1"/>
            <a:r>
              <a:rPr lang="en-US" altLang="zh-CN" sz="2000" b="0" dirty="0">
                <a:cs typeface="Times New Roman" panose="02020603050405020304" pitchFamily="18" charset="0"/>
              </a:rPr>
              <a:t>                Int              </a:t>
            </a:r>
            <a:r>
              <a:rPr lang="en-US" altLang="zh-CN" sz="2000" b="0" dirty="0" err="1">
                <a:cs typeface="Times New Roman" panose="02020603050405020304" pitchFamily="18" charset="0"/>
              </a:rPr>
              <a:t>vexnum</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Int              kind ;</a:t>
            </a:r>
          </a:p>
          <a:p>
            <a:pPr eaLnBrk="1" hangingPunct="1"/>
            <a:r>
              <a:rPr lang="en-US" altLang="zh-CN" sz="2000" b="0" dirty="0">
                <a:cs typeface="Times New Roman" panose="02020603050405020304" pitchFamily="18" charset="0"/>
              </a:rPr>
              <a:t>}  </a:t>
            </a:r>
            <a:r>
              <a:rPr lang="en-US" altLang="zh-CN" sz="2000" b="0" dirty="0" err="1">
                <a:solidFill>
                  <a:srgbClr val="0000FF"/>
                </a:solidFill>
                <a:cs typeface="Times New Roman" panose="02020603050405020304" pitchFamily="18" charset="0"/>
              </a:rPr>
              <a:t>ALGraph</a:t>
            </a:r>
            <a:r>
              <a:rPr lang="en-US" altLang="zh-CN" sz="2000" b="0" dirty="0">
                <a:solidFill>
                  <a:srgbClr val="0000FF"/>
                </a:solidFill>
                <a:cs typeface="Times New Roman" panose="02020603050405020304" pitchFamily="18" charset="0"/>
              </a:rPr>
              <a:t> </a:t>
            </a:r>
            <a:r>
              <a:rPr lang="en-US" altLang="zh-CN" sz="2000" b="0" dirty="0">
                <a:cs typeface="Times New Roman" panose="02020603050405020304" pitchFamily="18" charset="0"/>
              </a:rPr>
              <a:t>;</a:t>
            </a:r>
          </a:p>
        </p:txBody>
      </p:sp>
    </p:spTree>
    <p:extLst>
      <p:ext uri="{BB962C8B-B14F-4D97-AF65-F5344CB8AC3E}">
        <p14:creationId xmlns:p14="http://schemas.microsoft.com/office/powerpoint/2010/main" val="39202957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F4CD16E-1F53-4E1C-9B30-E99828E9D2C2}"/>
              </a:ext>
            </a:extLst>
          </p:cNvPr>
          <p:cNvPicPr>
            <a:picLocks noChangeAspect="1"/>
          </p:cNvPicPr>
          <p:nvPr/>
        </p:nvPicPr>
        <p:blipFill>
          <a:blip r:embed="rId2"/>
          <a:stretch>
            <a:fillRect/>
          </a:stretch>
        </p:blipFill>
        <p:spPr>
          <a:xfrm>
            <a:off x="1027761" y="796321"/>
            <a:ext cx="7072631" cy="4936935"/>
          </a:xfrm>
          <a:prstGeom prst="rect">
            <a:avLst/>
          </a:prstGeom>
        </p:spPr>
      </p:pic>
      <p:sp>
        <p:nvSpPr>
          <p:cNvPr id="3" name="矩形 2">
            <a:extLst>
              <a:ext uri="{FF2B5EF4-FFF2-40B4-BE49-F238E27FC236}">
                <a16:creationId xmlns:a16="http://schemas.microsoft.com/office/drawing/2014/main" id="{19442416-2EA7-45D6-802D-7D29C2451FF4}"/>
              </a:ext>
            </a:extLst>
          </p:cNvPr>
          <p:cNvSpPr/>
          <p:nvPr/>
        </p:nvSpPr>
        <p:spPr>
          <a:xfrm>
            <a:off x="539552" y="5745450"/>
            <a:ext cx="8352928" cy="400110"/>
          </a:xfrm>
          <a:prstGeom prst="rect">
            <a:avLst/>
          </a:prstGeom>
        </p:spPr>
        <p:txBody>
          <a:bodyPr wrap="square">
            <a:spAutoFit/>
          </a:bodyPr>
          <a:lstStyle/>
          <a:p>
            <a:r>
              <a:rPr lang="en-US" altLang="zh-CN" sz="2000" dirty="0" smtClean="0">
                <a:latin typeface="+mn-ea"/>
                <a:ea typeface="+mn-ea"/>
              </a:rPr>
              <a:t>【</a:t>
            </a:r>
            <a:r>
              <a:rPr lang="zh-CN" altLang="en-US" sz="2000" dirty="0" smtClean="0">
                <a:latin typeface="+mn-ea"/>
                <a:ea typeface="+mn-ea"/>
              </a:rPr>
              <a:t>例题</a:t>
            </a:r>
            <a:r>
              <a:rPr lang="en-US" altLang="zh-CN" sz="2000" dirty="0" smtClean="0">
                <a:latin typeface="+mn-ea"/>
                <a:ea typeface="+mn-ea"/>
              </a:rPr>
              <a:t>】</a:t>
            </a:r>
            <a:r>
              <a:rPr lang="zh-CN" altLang="en-US" sz="2000" dirty="0">
                <a:latin typeface="+mn-ea"/>
                <a:ea typeface="+mn-ea"/>
              </a:rPr>
              <a:t>设计算法，将已有用邻接矩阵存储的带权图转换成邻接表表示。</a:t>
            </a:r>
          </a:p>
        </p:txBody>
      </p:sp>
    </p:spTree>
    <p:extLst>
      <p:ext uri="{BB962C8B-B14F-4D97-AF65-F5344CB8AC3E}">
        <p14:creationId xmlns:p14="http://schemas.microsoft.com/office/powerpoint/2010/main" val="11392838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59BA43C-975D-4CEB-9897-49E670D962C2}"/>
              </a:ext>
            </a:extLst>
          </p:cNvPr>
          <p:cNvSpPr txBox="1"/>
          <p:nvPr/>
        </p:nvSpPr>
        <p:spPr>
          <a:xfrm>
            <a:off x="611560" y="764704"/>
            <a:ext cx="3168352" cy="461665"/>
          </a:xfrm>
          <a:prstGeom prst="rect">
            <a:avLst/>
          </a:prstGeom>
          <a:noFill/>
        </p:spPr>
        <p:txBody>
          <a:bodyPr wrap="squar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4</a:t>
            </a:r>
            <a:r>
              <a:rPr lang="zh-CN" altLang="en-US" sz="2400" b="1" dirty="0">
                <a:solidFill>
                  <a:srgbClr val="0000FF"/>
                </a:solidFill>
                <a:latin typeface="Times New Roman" panose="02020603050405020304" pitchFamily="18" charset="0"/>
                <a:ea typeface="+mn-ea"/>
                <a:cs typeface="Times New Roman" panose="02020603050405020304" pitchFamily="18" charset="0"/>
              </a:rPr>
              <a:t>、查找中的数据结构</a:t>
            </a:r>
          </a:p>
        </p:txBody>
      </p:sp>
      <p:sp>
        <p:nvSpPr>
          <p:cNvPr id="3" name="文本框 2">
            <a:extLst>
              <a:ext uri="{FF2B5EF4-FFF2-40B4-BE49-F238E27FC236}">
                <a16:creationId xmlns:a16="http://schemas.microsoft.com/office/drawing/2014/main" id="{07A2F29B-CA66-46B9-B5E5-9A5D7A8E07E8}"/>
              </a:ext>
            </a:extLst>
          </p:cNvPr>
          <p:cNvSpPr txBox="1"/>
          <p:nvPr/>
        </p:nvSpPr>
        <p:spPr>
          <a:xfrm>
            <a:off x="1043608" y="1340768"/>
            <a:ext cx="5400600" cy="707886"/>
          </a:xfrm>
          <a:prstGeom prst="rect">
            <a:avLst/>
          </a:prstGeom>
          <a:noFill/>
        </p:spPr>
        <p:txBody>
          <a:bodyPr wrap="square" rtlCol="0">
            <a:spAutoFit/>
          </a:bodyPr>
          <a:lstStyle/>
          <a:p>
            <a:pPr algn="l"/>
            <a:r>
              <a:rPr lang="zh-CN" altLang="en-US" sz="2000" dirty="0">
                <a:latin typeface="Times New Roman" panose="02020603050405020304" pitchFamily="18" charset="0"/>
                <a:ea typeface="+mn-ea"/>
                <a:cs typeface="Times New Roman" panose="02020603050405020304" pitchFamily="18" charset="0"/>
              </a:rPr>
              <a:t>线性查找：顺序表 和 线性链表</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无序表的查找</a:t>
            </a:r>
          </a:p>
        </p:txBody>
      </p:sp>
      <p:sp>
        <p:nvSpPr>
          <p:cNvPr id="4" name="文本框 3">
            <a:extLst>
              <a:ext uri="{FF2B5EF4-FFF2-40B4-BE49-F238E27FC236}">
                <a16:creationId xmlns:a16="http://schemas.microsoft.com/office/drawing/2014/main" id="{9C6042A0-9E5F-4569-92A6-239AE22AB827}"/>
              </a:ext>
            </a:extLst>
          </p:cNvPr>
          <p:cNvSpPr txBox="1"/>
          <p:nvPr/>
        </p:nvSpPr>
        <p:spPr>
          <a:xfrm>
            <a:off x="1043608" y="2073042"/>
            <a:ext cx="7237879" cy="707886"/>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折半查找：顺序表 和 线性链表</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（一至四级）索引，称为跳表</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有序表的查找</a:t>
            </a:r>
          </a:p>
        </p:txBody>
      </p:sp>
      <p:sp>
        <p:nvSpPr>
          <p:cNvPr id="5" name="文本框 4">
            <a:extLst>
              <a:ext uri="{FF2B5EF4-FFF2-40B4-BE49-F238E27FC236}">
                <a16:creationId xmlns:a16="http://schemas.microsoft.com/office/drawing/2014/main" id="{6E777AD2-369D-470B-98A7-5E46A8D85083}"/>
              </a:ext>
            </a:extLst>
          </p:cNvPr>
          <p:cNvSpPr txBox="1"/>
          <p:nvPr/>
        </p:nvSpPr>
        <p:spPr>
          <a:xfrm>
            <a:off x="1043608" y="3205425"/>
            <a:ext cx="4475905" cy="1015663"/>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动态查找：二叉查找树    平衡二叉树</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m-</a:t>
            </a:r>
            <a:r>
              <a:rPr lang="zh-CN" altLang="en-US" sz="2000" dirty="0">
                <a:latin typeface="Times New Roman" panose="02020603050405020304" pitchFamily="18" charset="0"/>
                <a:ea typeface="+mn-ea"/>
                <a:cs typeface="Times New Roman" panose="02020603050405020304" pitchFamily="18" charset="0"/>
              </a:rPr>
              <a:t>路从查找树  </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路平衡查找树</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B-</a:t>
            </a:r>
            <a:r>
              <a:rPr lang="zh-CN" altLang="en-US" sz="2000" dirty="0">
                <a:latin typeface="Times New Roman" panose="02020603050405020304" pitchFamily="18" charset="0"/>
                <a:ea typeface="+mn-ea"/>
                <a:cs typeface="Times New Roman" panose="02020603050405020304" pitchFamily="18" charset="0"/>
              </a:rPr>
              <a:t>树</a:t>
            </a:r>
            <a:r>
              <a:rPr lang="zh-CN" altLang="en-US" sz="2000" dirty="0">
                <a:solidFill>
                  <a:schemeClr val="bg2"/>
                </a:solidFill>
                <a:latin typeface="Times New Roman" panose="02020603050405020304" pitchFamily="18" charset="0"/>
                <a:ea typeface="+mn-ea"/>
                <a:cs typeface="Times New Roman" panose="02020603050405020304" pitchFamily="18" charset="0"/>
              </a:rPr>
              <a:t>、</a:t>
            </a:r>
            <a:r>
              <a:rPr lang="en-US" altLang="zh-CN" sz="2000" dirty="0">
                <a:solidFill>
                  <a:schemeClr val="bg2"/>
                </a:solidFill>
                <a:latin typeface="Times New Roman" panose="02020603050405020304" pitchFamily="18" charset="0"/>
                <a:ea typeface="+mn-ea"/>
                <a:cs typeface="Times New Roman" panose="02020603050405020304" pitchFamily="18" charset="0"/>
              </a:rPr>
              <a:t>B+</a:t>
            </a:r>
            <a:r>
              <a:rPr lang="zh-CN" altLang="en-US" sz="2000" dirty="0">
                <a:solidFill>
                  <a:schemeClr val="bg2"/>
                </a:solidFill>
                <a:latin typeface="Times New Roman" panose="02020603050405020304" pitchFamily="18" charset="0"/>
                <a:ea typeface="+mn-ea"/>
                <a:cs typeface="Times New Roman" panose="02020603050405020304" pitchFamily="18" charset="0"/>
              </a:rPr>
              <a:t>树、键树、红黑树、</a:t>
            </a:r>
            <a:r>
              <a:rPr lang="en-US" altLang="zh-CN" sz="2000" dirty="0">
                <a:solidFill>
                  <a:schemeClr val="bg2"/>
                </a:solidFill>
                <a:latin typeface="Times New Roman" panose="02020603050405020304" pitchFamily="18" charset="0"/>
                <a:ea typeface="+mn-ea"/>
                <a:cs typeface="Times New Roman" panose="02020603050405020304" pitchFamily="18" charset="0"/>
              </a:rPr>
              <a:t>…</a:t>
            </a:r>
            <a:endParaRPr lang="zh-CN" altLang="en-US" sz="2000" dirty="0">
              <a:solidFill>
                <a:schemeClr val="bg2"/>
              </a:solidFill>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2852AE9A-24EC-4C90-A7D2-F09902B34001}"/>
              </a:ext>
            </a:extLst>
          </p:cNvPr>
          <p:cNvSpPr txBox="1"/>
          <p:nvPr/>
        </p:nvSpPr>
        <p:spPr>
          <a:xfrm>
            <a:off x="1043608" y="2780928"/>
            <a:ext cx="6211957" cy="400110"/>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分块查找：无序表 与 有序表 的结合，所谓分块有序</a:t>
            </a:r>
          </a:p>
        </p:txBody>
      </p:sp>
      <p:sp>
        <p:nvSpPr>
          <p:cNvPr id="8" name="文本框 7">
            <a:extLst>
              <a:ext uri="{FF2B5EF4-FFF2-40B4-BE49-F238E27FC236}">
                <a16:creationId xmlns:a16="http://schemas.microsoft.com/office/drawing/2014/main" id="{32040210-5471-40D8-AB78-5F7A2192CB62}"/>
              </a:ext>
            </a:extLst>
          </p:cNvPr>
          <p:cNvSpPr txBox="1"/>
          <p:nvPr/>
        </p:nvSpPr>
        <p:spPr>
          <a:xfrm>
            <a:off x="1074376" y="4437112"/>
            <a:ext cx="5955476" cy="400110"/>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地址散列法：哈希表，顺序表（</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链表，链地址法）</a:t>
            </a:r>
          </a:p>
        </p:txBody>
      </p:sp>
      <p:sp>
        <p:nvSpPr>
          <p:cNvPr id="6" name="文本框 5"/>
          <p:cNvSpPr txBox="1"/>
          <p:nvPr/>
        </p:nvSpPr>
        <p:spPr>
          <a:xfrm>
            <a:off x="4080917" y="5053246"/>
            <a:ext cx="3775393" cy="400110"/>
          </a:xfrm>
          <a:prstGeom prst="rect">
            <a:avLst/>
          </a:prstGeom>
          <a:solidFill>
            <a:schemeClr val="accent1"/>
          </a:solidFill>
        </p:spPr>
        <p:txBody>
          <a:bodyPr wrap="none" rtlCol="0">
            <a:spAutoFit/>
          </a:bodyPr>
          <a:lstStyle/>
          <a:p>
            <a:pPr algn="l"/>
            <a:r>
              <a:rPr lang="zh-CN" altLang="en-US" sz="2000" dirty="0" smtClean="0">
                <a:latin typeface="+mn-ea"/>
                <a:ea typeface="+mn-ea"/>
              </a:rPr>
              <a:t>哈希表在文件组织结构中的应用</a:t>
            </a:r>
          </a:p>
        </p:txBody>
      </p:sp>
    </p:spTree>
    <p:extLst>
      <p:ext uri="{BB962C8B-B14F-4D97-AF65-F5344CB8AC3E}">
        <p14:creationId xmlns:p14="http://schemas.microsoft.com/office/powerpoint/2010/main" val="12255633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F43F0C-DF06-4F80-B423-15C595F7113E}"/>
              </a:ext>
            </a:extLst>
          </p:cNvPr>
          <p:cNvSpPr txBox="1"/>
          <p:nvPr/>
        </p:nvSpPr>
        <p:spPr>
          <a:xfrm>
            <a:off x="611560" y="652626"/>
            <a:ext cx="3168352" cy="461665"/>
          </a:xfrm>
          <a:prstGeom prst="rect">
            <a:avLst/>
          </a:prstGeom>
          <a:noFill/>
        </p:spPr>
        <p:txBody>
          <a:bodyPr wrap="squar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5</a:t>
            </a:r>
            <a:r>
              <a:rPr lang="zh-CN" altLang="en-US" sz="2400" b="1" dirty="0">
                <a:solidFill>
                  <a:srgbClr val="0000FF"/>
                </a:solidFill>
                <a:latin typeface="Times New Roman" panose="02020603050405020304" pitchFamily="18" charset="0"/>
                <a:ea typeface="+mn-ea"/>
                <a:cs typeface="Times New Roman" panose="02020603050405020304" pitchFamily="18" charset="0"/>
              </a:rPr>
              <a:t>、排序中的数据结构</a:t>
            </a:r>
          </a:p>
        </p:txBody>
      </p:sp>
      <p:sp>
        <p:nvSpPr>
          <p:cNvPr id="3" name="文本框 2">
            <a:extLst>
              <a:ext uri="{FF2B5EF4-FFF2-40B4-BE49-F238E27FC236}">
                <a16:creationId xmlns:a16="http://schemas.microsoft.com/office/drawing/2014/main" id="{E740063D-169C-4145-A82F-66265FC56F94}"/>
              </a:ext>
            </a:extLst>
          </p:cNvPr>
          <p:cNvSpPr txBox="1"/>
          <p:nvPr/>
        </p:nvSpPr>
        <p:spPr>
          <a:xfrm>
            <a:off x="692552" y="1340768"/>
            <a:ext cx="3408305" cy="1938992"/>
          </a:xfrm>
          <a:prstGeom prst="rect">
            <a:avLst/>
          </a:prstGeom>
          <a:noFill/>
          <a:ln w="28575">
            <a:solidFill>
              <a:srgbClr val="0000FF"/>
            </a:solidFill>
            <a:prstDash val="dash"/>
          </a:ln>
        </p:spPr>
        <p:txBody>
          <a:bodyPr wrap="none" rtlCol="0">
            <a:spAutoFit/>
          </a:bodyPr>
          <a:lstStyle/>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简单的排序方法（</a:t>
            </a:r>
            <a:r>
              <a:rPr lang="en-US" altLang="zh-CN" sz="2000" dirty="0">
                <a:latin typeface="Times New Roman" panose="02020603050405020304" pitchFamily="18" charset="0"/>
                <a:ea typeface="+mn-ea"/>
                <a:cs typeface="Times New Roman" panose="02020603050405020304" pitchFamily="18" charset="0"/>
              </a:rPr>
              <a:t>O(n</a:t>
            </a:r>
            <a:r>
              <a:rPr lang="en-US" altLang="zh-CN" sz="2000" baseline="30000" dirty="0">
                <a:latin typeface="Times New Roman" panose="02020603050405020304" pitchFamily="18" charset="0"/>
                <a:ea typeface="+mn-ea"/>
                <a:cs typeface="Times New Roman" panose="02020603050405020304" pitchFamily="18" charset="0"/>
              </a:rPr>
              <a:t>2</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希尔排序</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快速排序</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归并排序</a:t>
            </a:r>
            <a:endParaRPr lang="en-US" altLang="zh-CN" sz="2000" dirty="0">
              <a:latin typeface="Times New Roman" panose="02020603050405020304" pitchFamily="18" charset="0"/>
              <a:ea typeface="+mn-ea"/>
              <a:cs typeface="Times New Roman" panose="02020603050405020304" pitchFamily="18" charset="0"/>
            </a:endParaRPr>
          </a:p>
        </p:txBody>
      </p:sp>
      <p:sp>
        <p:nvSpPr>
          <p:cNvPr id="4" name="矩形 3">
            <a:extLst>
              <a:ext uri="{FF2B5EF4-FFF2-40B4-BE49-F238E27FC236}">
                <a16:creationId xmlns:a16="http://schemas.microsoft.com/office/drawing/2014/main" id="{06E8C143-F9BF-4ACC-99BA-327D674905BF}"/>
              </a:ext>
            </a:extLst>
          </p:cNvPr>
          <p:cNvSpPr/>
          <p:nvPr/>
        </p:nvSpPr>
        <p:spPr>
          <a:xfrm>
            <a:off x="683568" y="3644860"/>
            <a:ext cx="1656184" cy="369332"/>
          </a:xfrm>
          <a:prstGeom prst="rect">
            <a:avLst/>
          </a:prstGeom>
          <a:ln w="28575">
            <a:solidFill>
              <a:srgbClr val="0000FF"/>
            </a:solidFill>
          </a:ln>
        </p:spPr>
        <p:txBody>
          <a:bodyPr wrap="square">
            <a:spAutoFit/>
          </a:bodyPr>
          <a:lstStyle/>
          <a:p>
            <a:pPr marL="285750" indent="-285750">
              <a:buFont typeface="Wingdings" panose="05000000000000000000" pitchFamily="2" charset="2"/>
              <a:buChar char="n"/>
            </a:pPr>
            <a:r>
              <a:rPr lang="zh-CN" altLang="en-US" dirty="0">
                <a:latin typeface="Times New Roman" panose="02020603050405020304" pitchFamily="18" charset="0"/>
                <a:ea typeface="+mn-ea"/>
                <a:cs typeface="Times New Roman" panose="02020603050405020304" pitchFamily="18" charset="0"/>
              </a:rPr>
              <a:t>堆排序</a:t>
            </a:r>
            <a:endParaRPr lang="en-US" altLang="zh-CN" dirty="0">
              <a:latin typeface="Times New Roman" panose="02020603050405020304" pitchFamily="18" charset="0"/>
              <a:ea typeface="+mn-ea"/>
              <a:cs typeface="Times New Roman" panose="02020603050405020304" pitchFamily="18" charset="0"/>
            </a:endParaRPr>
          </a:p>
        </p:txBody>
      </p:sp>
      <p:sp>
        <p:nvSpPr>
          <p:cNvPr id="5" name="矩形 4">
            <a:extLst>
              <a:ext uri="{FF2B5EF4-FFF2-40B4-BE49-F238E27FC236}">
                <a16:creationId xmlns:a16="http://schemas.microsoft.com/office/drawing/2014/main" id="{47A0B40B-B6FF-42F4-A18F-402E5BBB67B5}"/>
              </a:ext>
            </a:extLst>
          </p:cNvPr>
          <p:cNvSpPr/>
          <p:nvPr/>
        </p:nvSpPr>
        <p:spPr>
          <a:xfrm>
            <a:off x="683568" y="4365104"/>
            <a:ext cx="1611931" cy="369332"/>
          </a:xfrm>
          <a:prstGeom prst="rect">
            <a:avLst/>
          </a:prstGeom>
          <a:ln w="28575">
            <a:solidFill>
              <a:srgbClr val="0000FF"/>
            </a:solidFill>
          </a:ln>
        </p:spPr>
        <p:txBody>
          <a:bodyPr wrap="square">
            <a:spAutoFit/>
          </a:bodyPr>
          <a:lstStyle/>
          <a:p>
            <a:pPr marL="285750" indent="-285750">
              <a:buFont typeface="Wingdings" panose="05000000000000000000" pitchFamily="2" charset="2"/>
              <a:buChar char="n"/>
            </a:pPr>
            <a:r>
              <a:rPr lang="zh-CN" altLang="en-US" dirty="0">
                <a:latin typeface="Times New Roman" panose="02020603050405020304" pitchFamily="18" charset="0"/>
                <a:ea typeface="+mn-ea"/>
                <a:cs typeface="Times New Roman" panose="02020603050405020304" pitchFamily="18" charset="0"/>
              </a:rPr>
              <a:t>基数排序</a:t>
            </a:r>
          </a:p>
        </p:txBody>
      </p:sp>
      <p:graphicFrame>
        <p:nvGraphicFramePr>
          <p:cNvPr id="6" name="表格 5">
            <a:extLst>
              <a:ext uri="{FF2B5EF4-FFF2-40B4-BE49-F238E27FC236}">
                <a16:creationId xmlns:a16="http://schemas.microsoft.com/office/drawing/2014/main" id="{29E72232-E30B-4707-B7F9-3E8E6ABFC610}"/>
              </a:ext>
            </a:extLst>
          </p:cNvPr>
          <p:cNvGraphicFramePr>
            <a:graphicFrameLocks noGrp="1"/>
          </p:cNvGraphicFramePr>
          <p:nvPr>
            <p:extLst>
              <p:ext uri="{D42A27DB-BD31-4B8C-83A1-F6EECF244321}">
                <p14:modId xmlns:p14="http://schemas.microsoft.com/office/powerpoint/2010/main" val="3693472733"/>
              </p:ext>
            </p:extLst>
          </p:nvPr>
        </p:nvGraphicFramePr>
        <p:xfrm>
          <a:off x="4355976" y="1700808"/>
          <a:ext cx="4225004" cy="741680"/>
        </p:xfrm>
        <a:graphic>
          <a:graphicData uri="http://schemas.openxmlformats.org/drawingml/2006/table">
            <a:tbl>
              <a:tblPr firstRow="1" bandRow="1">
                <a:tableStyleId>{5C22544A-7EE6-4342-B048-85BDC9FD1C3A}</a:tableStyleId>
              </a:tblPr>
              <a:tblGrid>
                <a:gridCol w="496195">
                  <a:extLst>
                    <a:ext uri="{9D8B030D-6E8A-4147-A177-3AD203B41FA5}">
                      <a16:colId xmlns:a16="http://schemas.microsoft.com/office/drawing/2014/main" val="2613946747"/>
                    </a:ext>
                  </a:extLst>
                </a:gridCol>
                <a:gridCol w="496195">
                  <a:extLst>
                    <a:ext uri="{9D8B030D-6E8A-4147-A177-3AD203B41FA5}">
                      <a16:colId xmlns:a16="http://schemas.microsoft.com/office/drawing/2014/main" val="2890335740"/>
                    </a:ext>
                  </a:extLst>
                </a:gridCol>
                <a:gridCol w="496195">
                  <a:extLst>
                    <a:ext uri="{9D8B030D-6E8A-4147-A177-3AD203B41FA5}">
                      <a16:colId xmlns:a16="http://schemas.microsoft.com/office/drawing/2014/main" val="1621181928"/>
                    </a:ext>
                  </a:extLst>
                </a:gridCol>
                <a:gridCol w="496195">
                  <a:extLst>
                    <a:ext uri="{9D8B030D-6E8A-4147-A177-3AD203B41FA5}">
                      <a16:colId xmlns:a16="http://schemas.microsoft.com/office/drawing/2014/main" val="45461612"/>
                    </a:ext>
                  </a:extLst>
                </a:gridCol>
                <a:gridCol w="496195">
                  <a:extLst>
                    <a:ext uri="{9D8B030D-6E8A-4147-A177-3AD203B41FA5}">
                      <a16:colId xmlns:a16="http://schemas.microsoft.com/office/drawing/2014/main" val="650754490"/>
                    </a:ext>
                  </a:extLst>
                </a:gridCol>
                <a:gridCol w="581343">
                  <a:extLst>
                    <a:ext uri="{9D8B030D-6E8A-4147-A177-3AD203B41FA5}">
                      <a16:colId xmlns:a16="http://schemas.microsoft.com/office/drawing/2014/main" val="3453332051"/>
                    </a:ext>
                  </a:extLst>
                </a:gridCol>
                <a:gridCol w="581343">
                  <a:extLst>
                    <a:ext uri="{9D8B030D-6E8A-4147-A177-3AD203B41FA5}">
                      <a16:colId xmlns:a16="http://schemas.microsoft.com/office/drawing/2014/main" val="3584304437"/>
                    </a:ext>
                  </a:extLst>
                </a:gridCol>
                <a:gridCol w="581343">
                  <a:extLst>
                    <a:ext uri="{9D8B030D-6E8A-4147-A177-3AD203B41FA5}">
                      <a16:colId xmlns:a16="http://schemas.microsoft.com/office/drawing/2014/main" val="4091001745"/>
                    </a:ext>
                  </a:extLst>
                </a:gridCol>
              </a:tblGrid>
              <a:tr h="370840">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0</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1</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2</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n-3</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n-2</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n-1</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extLst>
                  <a:ext uri="{0D108BD9-81ED-4DB2-BD59-A6C34878D82A}">
                    <a16:rowId xmlns:a16="http://schemas.microsoft.com/office/drawing/2014/main" val="3193833693"/>
                  </a:ext>
                </a:extLst>
              </a:tr>
              <a:tr h="370840">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0</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1</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2</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n-3</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n-2</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n-1</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9563082"/>
                  </a:ext>
                </a:extLst>
              </a:tr>
            </a:tbl>
          </a:graphicData>
        </a:graphic>
      </p:graphicFrame>
      <p:sp>
        <p:nvSpPr>
          <p:cNvPr id="7" name="文本框 6">
            <a:extLst>
              <a:ext uri="{FF2B5EF4-FFF2-40B4-BE49-F238E27FC236}">
                <a16:creationId xmlns:a16="http://schemas.microsoft.com/office/drawing/2014/main" id="{E85DA2C0-9AAD-4DA2-A186-A93D9EA287A6}"/>
              </a:ext>
            </a:extLst>
          </p:cNvPr>
          <p:cNvSpPr txBox="1"/>
          <p:nvPr/>
        </p:nvSpPr>
        <p:spPr>
          <a:xfrm>
            <a:off x="5868144" y="2442488"/>
            <a:ext cx="1107996" cy="461665"/>
          </a:xfrm>
          <a:prstGeom prst="rect">
            <a:avLst/>
          </a:prstGeom>
          <a:solidFill>
            <a:srgbClr val="DDDDDD"/>
          </a:solidFill>
        </p:spPr>
        <p:txBody>
          <a:bodyPr wrap="none" rtlCol="0">
            <a:spAutoFit/>
          </a:bodyPr>
          <a:lstStyle/>
          <a:p>
            <a:pPr algn="l"/>
            <a:r>
              <a:rPr lang="zh-CN" altLang="en-US" sz="2400" dirty="0">
                <a:latin typeface="Times New Roman" panose="02020603050405020304" pitchFamily="18" charset="0"/>
                <a:ea typeface="+mn-ea"/>
                <a:cs typeface="Times New Roman" panose="02020603050405020304" pitchFamily="18" charset="0"/>
              </a:rPr>
              <a:t>顺序表</a:t>
            </a:r>
          </a:p>
        </p:txBody>
      </p:sp>
      <p:cxnSp>
        <p:nvCxnSpPr>
          <p:cNvPr id="9" name="直接箭头连接符 8">
            <a:extLst>
              <a:ext uri="{FF2B5EF4-FFF2-40B4-BE49-F238E27FC236}">
                <a16:creationId xmlns:a16="http://schemas.microsoft.com/office/drawing/2014/main" id="{6B73E72B-F1B0-4CD9-94AF-009E797B3840}"/>
              </a:ext>
            </a:extLst>
          </p:cNvPr>
          <p:cNvCxnSpPr>
            <a:cxnSpLocks/>
            <a:endCxn id="7" idx="1"/>
          </p:cNvCxnSpPr>
          <p:nvPr/>
        </p:nvCxnSpPr>
        <p:spPr>
          <a:xfrm>
            <a:off x="4129711" y="2673321"/>
            <a:ext cx="1738433" cy="0"/>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5A2852C-026C-40D1-883E-D67DC716E226}"/>
              </a:ext>
            </a:extLst>
          </p:cNvPr>
          <p:cNvCxnSpPr>
            <a:cxnSpLocks/>
          </p:cNvCxnSpPr>
          <p:nvPr/>
        </p:nvCxnSpPr>
        <p:spPr>
          <a:xfrm flipV="1">
            <a:off x="6300192" y="2904153"/>
            <a:ext cx="0" cy="925373"/>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E1B4089D-5EB9-4DCB-919A-B7F07ECDAC68}"/>
              </a:ext>
            </a:extLst>
          </p:cNvPr>
          <p:cNvGrpSpPr/>
          <p:nvPr/>
        </p:nvGrpSpPr>
        <p:grpSpPr>
          <a:xfrm>
            <a:off x="2339752" y="3629471"/>
            <a:ext cx="3960440" cy="400110"/>
            <a:chOff x="2339752" y="3629471"/>
            <a:chExt cx="3960440" cy="400110"/>
          </a:xfrm>
        </p:grpSpPr>
        <p:cxnSp>
          <p:nvCxnSpPr>
            <p:cNvPr id="14" name="直接箭头连接符 13">
              <a:extLst>
                <a:ext uri="{FF2B5EF4-FFF2-40B4-BE49-F238E27FC236}">
                  <a16:creationId xmlns:a16="http://schemas.microsoft.com/office/drawing/2014/main" id="{FAE81BD0-5A59-4115-B455-3051C4DCFA72}"/>
                </a:ext>
              </a:extLst>
            </p:cNvPr>
            <p:cNvCxnSpPr>
              <a:cxnSpLocks/>
              <a:stCxn id="4" idx="3"/>
            </p:cNvCxnSpPr>
            <p:nvPr/>
          </p:nvCxnSpPr>
          <p:spPr>
            <a:xfrm>
              <a:off x="2339752" y="3829526"/>
              <a:ext cx="3960440" cy="0"/>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C138E43-DCA8-4109-B490-BC16A6FB5BC4}"/>
                </a:ext>
              </a:extLst>
            </p:cNvPr>
            <p:cNvSpPr txBox="1"/>
            <p:nvPr/>
          </p:nvSpPr>
          <p:spPr>
            <a:xfrm>
              <a:off x="3970027" y="3629471"/>
              <a:ext cx="1467068" cy="400110"/>
            </a:xfrm>
            <a:prstGeom prst="rect">
              <a:avLst/>
            </a:prstGeom>
            <a:solidFill>
              <a:schemeClr val="bg2">
                <a:lumMod val="20000"/>
                <a:lumOff val="80000"/>
              </a:schemeClr>
            </a:solid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完全二叉树</a:t>
              </a:r>
            </a:p>
          </p:txBody>
        </p:sp>
      </p:grpSp>
      <p:cxnSp>
        <p:nvCxnSpPr>
          <p:cNvPr id="21" name="直接箭头连接符 20">
            <a:extLst>
              <a:ext uri="{FF2B5EF4-FFF2-40B4-BE49-F238E27FC236}">
                <a16:creationId xmlns:a16="http://schemas.microsoft.com/office/drawing/2014/main" id="{2E887E44-409A-457C-8C9A-3C3F540B73DB}"/>
              </a:ext>
            </a:extLst>
          </p:cNvPr>
          <p:cNvCxnSpPr>
            <a:cxnSpLocks/>
          </p:cNvCxnSpPr>
          <p:nvPr/>
        </p:nvCxnSpPr>
        <p:spPr>
          <a:xfrm flipV="1">
            <a:off x="6588224" y="2908976"/>
            <a:ext cx="0" cy="1600144"/>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B86C5739-1F4E-4008-ABED-8797DB2227CC}"/>
              </a:ext>
            </a:extLst>
          </p:cNvPr>
          <p:cNvGrpSpPr/>
          <p:nvPr/>
        </p:nvGrpSpPr>
        <p:grpSpPr>
          <a:xfrm>
            <a:off x="2295499" y="4325034"/>
            <a:ext cx="4248472" cy="400110"/>
            <a:chOff x="2295499" y="4325034"/>
            <a:chExt cx="4248472" cy="400110"/>
          </a:xfrm>
        </p:grpSpPr>
        <p:cxnSp>
          <p:nvCxnSpPr>
            <p:cNvPr id="22" name="直接箭头连接符 21">
              <a:extLst>
                <a:ext uri="{FF2B5EF4-FFF2-40B4-BE49-F238E27FC236}">
                  <a16:creationId xmlns:a16="http://schemas.microsoft.com/office/drawing/2014/main" id="{5BFE7B34-C7AF-4023-9B7E-6D292072D1D9}"/>
                </a:ext>
              </a:extLst>
            </p:cNvPr>
            <p:cNvCxnSpPr>
              <a:cxnSpLocks/>
              <a:stCxn id="5" idx="3"/>
            </p:cNvCxnSpPr>
            <p:nvPr/>
          </p:nvCxnSpPr>
          <p:spPr>
            <a:xfrm flipV="1">
              <a:off x="2295499" y="4509122"/>
              <a:ext cx="4248472" cy="40648"/>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AD7774D-64AB-4BCE-9549-D4BB9156549E}"/>
                </a:ext>
              </a:extLst>
            </p:cNvPr>
            <p:cNvSpPr txBox="1"/>
            <p:nvPr/>
          </p:nvSpPr>
          <p:spPr>
            <a:xfrm>
              <a:off x="4139952" y="4325034"/>
              <a:ext cx="1210588" cy="400110"/>
            </a:xfrm>
            <a:prstGeom prst="rect">
              <a:avLst/>
            </a:prstGeom>
            <a:solidFill>
              <a:schemeClr val="bg2">
                <a:lumMod val="20000"/>
                <a:lumOff val="80000"/>
              </a:schemeClr>
            </a:solid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队列结构</a:t>
              </a:r>
            </a:p>
          </p:txBody>
        </p:sp>
      </p:grpSp>
      <p:cxnSp>
        <p:nvCxnSpPr>
          <p:cNvPr id="28" name="直接箭头连接符 27">
            <a:extLst>
              <a:ext uri="{FF2B5EF4-FFF2-40B4-BE49-F238E27FC236}">
                <a16:creationId xmlns:a16="http://schemas.microsoft.com/office/drawing/2014/main" id="{4BECC83A-6ED1-49C6-AC82-C91032BD6D13}"/>
              </a:ext>
            </a:extLst>
          </p:cNvPr>
          <p:cNvCxnSpPr>
            <a:cxnSpLocks/>
          </p:cNvCxnSpPr>
          <p:nvPr/>
        </p:nvCxnSpPr>
        <p:spPr>
          <a:xfrm>
            <a:off x="6588224" y="4509120"/>
            <a:ext cx="0" cy="855712"/>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37797E92-C02E-43C3-8A5D-18E7BC2D439C}"/>
              </a:ext>
            </a:extLst>
          </p:cNvPr>
          <p:cNvGrpSpPr/>
          <p:nvPr/>
        </p:nvGrpSpPr>
        <p:grpSpPr>
          <a:xfrm>
            <a:off x="3275856" y="5369872"/>
            <a:ext cx="5453222" cy="939448"/>
            <a:chOff x="3275856" y="5369872"/>
            <a:chExt cx="5453222" cy="939448"/>
          </a:xfrm>
        </p:grpSpPr>
        <p:pic>
          <p:nvPicPr>
            <p:cNvPr id="27" name="图片 76">
              <a:extLst>
                <a:ext uri="{FF2B5EF4-FFF2-40B4-BE49-F238E27FC236}">
                  <a16:creationId xmlns:a16="http://schemas.microsoft.com/office/drawing/2014/main" id="{EC27EFC8-4401-4002-92E6-61F8D96A5B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5718723"/>
              <a:ext cx="5453222" cy="59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a:extLst>
                <a:ext uri="{FF2B5EF4-FFF2-40B4-BE49-F238E27FC236}">
                  <a16:creationId xmlns:a16="http://schemas.microsoft.com/office/drawing/2014/main" id="{488AFBB0-C82C-44DF-A929-5CF223D92D3E}"/>
                </a:ext>
              </a:extLst>
            </p:cNvPr>
            <p:cNvSpPr txBox="1"/>
            <p:nvPr/>
          </p:nvSpPr>
          <p:spPr>
            <a:xfrm>
              <a:off x="6034226" y="5369872"/>
              <a:ext cx="954107" cy="461665"/>
            </a:xfrm>
            <a:prstGeom prst="rect">
              <a:avLst/>
            </a:prstGeom>
            <a:solidFill>
              <a:srgbClr val="DDDDDD"/>
            </a:solidFill>
          </p:spPr>
          <p:txBody>
            <a:bodyPr wrap="none" rtlCol="0">
              <a:spAutoFit/>
            </a:bodyPr>
            <a:lstStyle/>
            <a:p>
              <a:pPr algn="l"/>
              <a:r>
                <a:rPr lang="zh-CN" altLang="en-US" sz="2400" dirty="0">
                  <a:latin typeface="Times New Roman" panose="02020603050405020304" pitchFamily="18" charset="0"/>
                  <a:ea typeface="+mn-ea"/>
                  <a:cs typeface="Times New Roman" panose="02020603050405020304" pitchFamily="18" charset="0"/>
                </a:rPr>
                <a:t>链  表</a:t>
              </a:r>
            </a:p>
          </p:txBody>
        </p:sp>
      </p:grpSp>
      <p:sp>
        <p:nvSpPr>
          <p:cNvPr id="36" name="文本框 35">
            <a:extLst>
              <a:ext uri="{FF2B5EF4-FFF2-40B4-BE49-F238E27FC236}">
                <a16:creationId xmlns:a16="http://schemas.microsoft.com/office/drawing/2014/main" id="{1A12254B-4D95-4C17-A441-C5D531B378E0}"/>
              </a:ext>
            </a:extLst>
          </p:cNvPr>
          <p:cNvSpPr txBox="1"/>
          <p:nvPr/>
        </p:nvSpPr>
        <p:spPr>
          <a:xfrm>
            <a:off x="683568" y="5663354"/>
            <a:ext cx="1556836" cy="400110"/>
          </a:xfrm>
          <a:prstGeom prst="rect">
            <a:avLst/>
          </a:prstGeom>
          <a:solidFill>
            <a:schemeClr val="accent1"/>
          </a:solidFill>
          <a:ln>
            <a:solidFill>
              <a:srgbClr val="FF0000"/>
            </a:solidFill>
          </a:ln>
        </p:spPr>
        <p:txBody>
          <a:bodyPr wrap="none" rtlCol="0">
            <a:spAutoFit/>
          </a:bodyPr>
          <a:lstStyle/>
          <a:p>
            <a:pPr marL="342900" indent="-342900" algn="l">
              <a:buClr>
                <a:srgbClr val="FF3300"/>
              </a:buClr>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外部排序</a:t>
            </a:r>
          </a:p>
        </p:txBody>
      </p:sp>
    </p:spTree>
    <p:extLst>
      <p:ext uri="{BB962C8B-B14F-4D97-AF65-F5344CB8AC3E}">
        <p14:creationId xmlns:p14="http://schemas.microsoft.com/office/powerpoint/2010/main" val="408024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up)">
                                      <p:cBhvr>
                                        <p:cTn id="53" dur="500"/>
                                        <p:tgtEl>
                                          <p:spTgt spid="28"/>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up)">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heel(1)">
                                      <p:cBhvr>
                                        <p:cTn id="62" dur="20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36">
                                            <p:txEl>
                                              <p:pRg st="0" end="0"/>
                                            </p:txEl>
                                          </p:spTgt>
                                        </p:tgtEl>
                                        <p:attrNameLst>
                                          <p:attrName>style.visibility</p:attrName>
                                        </p:attrNameLst>
                                      </p:cBhvr>
                                      <p:to>
                                        <p:strVal val="visible"/>
                                      </p:to>
                                    </p:set>
                                    <p:animEffect transition="in" filter="wipe(down)">
                                      <p:cBhvr>
                                        <p:cTn id="67" dur="580">
                                          <p:stCondLst>
                                            <p:cond delay="0"/>
                                          </p:stCondLst>
                                        </p:cTn>
                                        <p:tgtEl>
                                          <p:spTgt spid="36">
                                            <p:txEl>
                                              <p:pRg st="0" end="0"/>
                                            </p:txEl>
                                          </p:spTgt>
                                        </p:tgtEl>
                                      </p:cBhvr>
                                    </p:animEffect>
                                    <p:anim calcmode="lin" valueType="num">
                                      <p:cBhvr>
                                        <p:cTn id="68" dur="1822" tmFilter="0,0; 0.14,0.36; 0.43,0.73; 0.71,0.91; 1.0,1.0">
                                          <p:stCondLst>
                                            <p:cond delay="0"/>
                                          </p:stCondLst>
                                        </p:cTn>
                                        <p:tgtEl>
                                          <p:spTgt spid="36">
                                            <p:txEl>
                                              <p:pRg st="0" end="0"/>
                                            </p:txEl>
                                          </p:spTgt>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6">
                                            <p:txEl>
                                              <p:pRg st="0" end="0"/>
                                            </p:txEl>
                                          </p:spTgt>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6">
                                            <p:txEl>
                                              <p:pRg st="0" end="0"/>
                                            </p:txEl>
                                          </p:spTgt>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6">
                                            <p:txEl>
                                              <p:pRg st="0" end="0"/>
                                            </p:txEl>
                                          </p:spTgt>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6">
                                            <p:txEl>
                                              <p:pRg st="0" end="0"/>
                                            </p:txEl>
                                          </p:spTgt>
                                        </p:tgtEl>
                                        <p:attrNameLst>
                                          <p:attrName>ppt_y</p:attrName>
                                        </p:attrNameLst>
                                      </p:cBhvr>
                                      <p:tavLst>
                                        <p:tav tm="0" fmla="#ppt_y-sin(pi*$)/81">
                                          <p:val>
                                            <p:fltVal val="0"/>
                                          </p:val>
                                        </p:tav>
                                        <p:tav tm="100000">
                                          <p:val>
                                            <p:fltVal val="1"/>
                                          </p:val>
                                        </p:tav>
                                      </p:tavLst>
                                    </p:anim>
                                    <p:animScale>
                                      <p:cBhvr>
                                        <p:cTn id="73" dur="26">
                                          <p:stCondLst>
                                            <p:cond delay="650"/>
                                          </p:stCondLst>
                                        </p:cTn>
                                        <p:tgtEl>
                                          <p:spTgt spid="36">
                                            <p:txEl>
                                              <p:pRg st="0" end="0"/>
                                            </p:txEl>
                                          </p:spTgt>
                                        </p:tgtEl>
                                      </p:cBhvr>
                                      <p:to x="100000" y="60000"/>
                                    </p:animScale>
                                    <p:animScale>
                                      <p:cBhvr>
                                        <p:cTn id="74" dur="166" decel="50000">
                                          <p:stCondLst>
                                            <p:cond delay="676"/>
                                          </p:stCondLst>
                                        </p:cTn>
                                        <p:tgtEl>
                                          <p:spTgt spid="36">
                                            <p:txEl>
                                              <p:pRg st="0" end="0"/>
                                            </p:txEl>
                                          </p:spTgt>
                                        </p:tgtEl>
                                      </p:cBhvr>
                                      <p:to x="100000" y="100000"/>
                                    </p:animScale>
                                    <p:animScale>
                                      <p:cBhvr>
                                        <p:cTn id="75" dur="26">
                                          <p:stCondLst>
                                            <p:cond delay="1312"/>
                                          </p:stCondLst>
                                        </p:cTn>
                                        <p:tgtEl>
                                          <p:spTgt spid="36">
                                            <p:txEl>
                                              <p:pRg st="0" end="0"/>
                                            </p:txEl>
                                          </p:spTgt>
                                        </p:tgtEl>
                                      </p:cBhvr>
                                      <p:to x="100000" y="80000"/>
                                    </p:animScale>
                                    <p:animScale>
                                      <p:cBhvr>
                                        <p:cTn id="76" dur="166" decel="50000">
                                          <p:stCondLst>
                                            <p:cond delay="1338"/>
                                          </p:stCondLst>
                                        </p:cTn>
                                        <p:tgtEl>
                                          <p:spTgt spid="36">
                                            <p:txEl>
                                              <p:pRg st="0" end="0"/>
                                            </p:txEl>
                                          </p:spTgt>
                                        </p:tgtEl>
                                      </p:cBhvr>
                                      <p:to x="100000" y="100000"/>
                                    </p:animScale>
                                    <p:animScale>
                                      <p:cBhvr>
                                        <p:cTn id="77" dur="26">
                                          <p:stCondLst>
                                            <p:cond delay="1642"/>
                                          </p:stCondLst>
                                        </p:cTn>
                                        <p:tgtEl>
                                          <p:spTgt spid="36">
                                            <p:txEl>
                                              <p:pRg st="0" end="0"/>
                                            </p:txEl>
                                          </p:spTgt>
                                        </p:tgtEl>
                                      </p:cBhvr>
                                      <p:to x="100000" y="90000"/>
                                    </p:animScale>
                                    <p:animScale>
                                      <p:cBhvr>
                                        <p:cTn id="78" dur="166" decel="50000">
                                          <p:stCondLst>
                                            <p:cond delay="1668"/>
                                          </p:stCondLst>
                                        </p:cTn>
                                        <p:tgtEl>
                                          <p:spTgt spid="36">
                                            <p:txEl>
                                              <p:pRg st="0" end="0"/>
                                            </p:txEl>
                                          </p:spTgt>
                                        </p:tgtEl>
                                      </p:cBhvr>
                                      <p:to x="100000" y="100000"/>
                                    </p:animScale>
                                    <p:animScale>
                                      <p:cBhvr>
                                        <p:cTn id="79" dur="26">
                                          <p:stCondLst>
                                            <p:cond delay="1808"/>
                                          </p:stCondLst>
                                        </p:cTn>
                                        <p:tgtEl>
                                          <p:spTgt spid="36">
                                            <p:txEl>
                                              <p:pRg st="0" end="0"/>
                                            </p:txEl>
                                          </p:spTgt>
                                        </p:tgtEl>
                                      </p:cBhvr>
                                      <p:to x="100000" y="95000"/>
                                    </p:animScale>
                                    <p:animScale>
                                      <p:cBhvr>
                                        <p:cTn id="80" dur="166" decel="50000">
                                          <p:stCondLst>
                                            <p:cond delay="1834"/>
                                          </p:stCondLst>
                                        </p:cTn>
                                        <p:tgtEl>
                                          <p:spTgt spid="3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3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ACBAA10-3949-4E41-B34A-22425E372755}"/>
              </a:ext>
            </a:extLst>
          </p:cNvPr>
          <p:cNvSpPr txBox="1"/>
          <p:nvPr/>
        </p:nvSpPr>
        <p:spPr>
          <a:xfrm>
            <a:off x="395536" y="692696"/>
            <a:ext cx="3168352" cy="461665"/>
          </a:xfrm>
          <a:prstGeom prst="rect">
            <a:avLst/>
          </a:prstGeom>
          <a:noFill/>
        </p:spPr>
        <p:txBody>
          <a:bodyPr wrap="squar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6</a:t>
            </a:r>
            <a:r>
              <a:rPr lang="zh-CN" altLang="en-US" sz="2400" b="1" dirty="0">
                <a:solidFill>
                  <a:srgbClr val="0000FF"/>
                </a:solidFill>
                <a:latin typeface="Times New Roman" panose="02020603050405020304" pitchFamily="18" charset="0"/>
                <a:ea typeface="+mn-ea"/>
                <a:cs typeface="Times New Roman" panose="02020603050405020304" pitchFamily="18" charset="0"/>
              </a:rPr>
              <a:t>、文件中的数据结构</a:t>
            </a:r>
          </a:p>
        </p:txBody>
      </p:sp>
      <p:graphicFrame>
        <p:nvGraphicFramePr>
          <p:cNvPr id="4" name="表格 3">
            <a:extLst>
              <a:ext uri="{FF2B5EF4-FFF2-40B4-BE49-F238E27FC236}">
                <a16:creationId xmlns:a16="http://schemas.microsoft.com/office/drawing/2014/main" id="{217B110C-3B67-433B-BA95-597CF3868817}"/>
              </a:ext>
            </a:extLst>
          </p:cNvPr>
          <p:cNvGraphicFramePr>
            <a:graphicFrameLocks noGrp="1"/>
          </p:cNvGraphicFramePr>
          <p:nvPr>
            <p:extLst>
              <p:ext uri="{D42A27DB-BD31-4B8C-83A1-F6EECF244321}">
                <p14:modId xmlns:p14="http://schemas.microsoft.com/office/powerpoint/2010/main" val="3298502668"/>
              </p:ext>
            </p:extLst>
          </p:nvPr>
        </p:nvGraphicFramePr>
        <p:xfrm>
          <a:off x="395536" y="1461552"/>
          <a:ext cx="3384376"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1728192">
                  <a:extLst>
                    <a:ext uri="{9D8B030D-6E8A-4147-A177-3AD203B41FA5}">
                      <a16:colId xmlns:a16="http://schemas.microsoft.com/office/drawing/2014/main" val="1217332027"/>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顺序文件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a:t>
                      </a:r>
                      <a:r>
                        <a:rPr lang="zh-CN" altLang="en-US" sz="2000" b="0" dirty="0">
                          <a:solidFill>
                            <a:schemeClr val="tx1"/>
                          </a:solidFill>
                        </a:rPr>
                        <a:t>连续文件</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a:t>
                      </a:r>
                      <a:r>
                        <a:rPr lang="zh-CN" altLang="en-US" sz="2000" b="0" dirty="0">
                          <a:solidFill>
                            <a:schemeClr val="tx1"/>
                          </a:solidFill>
                        </a:rPr>
                        <a:t>串联文件</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5" name="表格 4">
            <a:extLst>
              <a:ext uri="{FF2B5EF4-FFF2-40B4-BE49-F238E27FC236}">
                <a16:creationId xmlns:a16="http://schemas.microsoft.com/office/drawing/2014/main" id="{EF89F69D-49F8-40C0-AE13-103E2706BDEC}"/>
              </a:ext>
            </a:extLst>
          </p:cNvPr>
          <p:cNvGraphicFramePr>
            <a:graphicFrameLocks noGrp="1"/>
          </p:cNvGraphicFramePr>
          <p:nvPr>
            <p:extLst>
              <p:ext uri="{D42A27DB-BD31-4B8C-83A1-F6EECF244321}">
                <p14:modId xmlns:p14="http://schemas.microsoft.com/office/powerpoint/2010/main" val="2436339364"/>
              </p:ext>
            </p:extLst>
          </p:nvPr>
        </p:nvGraphicFramePr>
        <p:xfrm>
          <a:off x="395536" y="2397656"/>
          <a:ext cx="7632848"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2304256">
                  <a:extLst>
                    <a:ext uri="{9D8B030D-6E8A-4147-A177-3AD203B41FA5}">
                      <a16:colId xmlns:a16="http://schemas.microsoft.com/office/drawing/2014/main" val="1217332027"/>
                    </a:ext>
                  </a:extLst>
                </a:gridCol>
                <a:gridCol w="3672408">
                  <a:extLst>
                    <a:ext uri="{9D8B030D-6E8A-4147-A177-3AD203B41FA5}">
                      <a16:colId xmlns:a16="http://schemas.microsoft.com/office/drawing/2014/main" val="1905644015"/>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索引文件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①索引顺序</a:t>
                      </a:r>
                      <a:r>
                        <a:rPr lang="zh-CN" altLang="en-US" sz="2000" b="0" dirty="0">
                          <a:solidFill>
                            <a:schemeClr val="tx1"/>
                          </a:solidFill>
                        </a:rPr>
                        <a:t>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a:r>
                        <a:rPr lang="zh-CN" altLang="en-US" sz="2000" b="0" dirty="0">
                          <a:solidFill>
                            <a:schemeClr val="tx1"/>
                          </a:solidFill>
                        </a:rPr>
                        <a:t>可分为</a:t>
                      </a:r>
                      <a:r>
                        <a:rPr lang="zh-CN" altLang="en-US" sz="2000" b="0" u="sng" dirty="0">
                          <a:solidFill>
                            <a:schemeClr val="tx1"/>
                          </a:solidFill>
                        </a:rPr>
                        <a:t>稠密索引</a:t>
                      </a:r>
                      <a:r>
                        <a:rPr lang="zh-CN" altLang="en-US" sz="2000" b="0" dirty="0">
                          <a:solidFill>
                            <a:schemeClr val="tx1"/>
                          </a:solidFill>
                        </a:rPr>
                        <a:t>与</a:t>
                      </a:r>
                      <a:r>
                        <a:rPr lang="zh-CN" altLang="en-US" sz="2000" b="0" u="sng" dirty="0">
                          <a:solidFill>
                            <a:schemeClr val="tx1"/>
                          </a:solidFill>
                        </a:rPr>
                        <a:t>非稠密索引</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②索引非顺序</a:t>
                      </a:r>
                      <a:r>
                        <a:rPr lang="zh-CN" altLang="en-US" sz="2000" b="0" dirty="0">
                          <a:solidFill>
                            <a:schemeClr val="tx1"/>
                          </a:solidFill>
                        </a:rPr>
                        <a:t>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vMerge="1">
                  <a:txBody>
                    <a:bodyPr/>
                    <a:lstStyle/>
                    <a:p>
                      <a:pPr algn="l"/>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6" name="表格 5">
            <a:extLst>
              <a:ext uri="{FF2B5EF4-FFF2-40B4-BE49-F238E27FC236}">
                <a16:creationId xmlns:a16="http://schemas.microsoft.com/office/drawing/2014/main" id="{6E99C926-AD6D-4DB2-BA8E-82990C24B362}"/>
              </a:ext>
            </a:extLst>
          </p:cNvPr>
          <p:cNvGraphicFramePr>
            <a:graphicFrameLocks noGrp="1"/>
          </p:cNvGraphicFramePr>
          <p:nvPr>
            <p:extLst>
              <p:ext uri="{D42A27DB-BD31-4B8C-83A1-F6EECF244321}">
                <p14:modId xmlns:p14="http://schemas.microsoft.com/office/powerpoint/2010/main" val="61993284"/>
              </p:ext>
            </p:extLst>
          </p:nvPr>
        </p:nvGraphicFramePr>
        <p:xfrm>
          <a:off x="395536" y="3477384"/>
          <a:ext cx="5760640"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2304256">
                  <a:extLst>
                    <a:ext uri="{9D8B030D-6E8A-4147-A177-3AD203B41FA5}">
                      <a16:colId xmlns:a16="http://schemas.microsoft.com/office/drawing/2014/main" val="1217332027"/>
                    </a:ext>
                  </a:extLst>
                </a:gridCol>
                <a:gridCol w="1800200">
                  <a:extLst>
                    <a:ext uri="{9D8B030D-6E8A-4147-A177-3AD203B41FA5}">
                      <a16:colId xmlns:a16="http://schemas.microsoft.com/office/drawing/2014/main" val="1905644015"/>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散列文件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①哈希表</a:t>
                      </a:r>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a:r>
                        <a:rPr lang="zh-CN" altLang="en-US" sz="2000" b="0" u="sng" dirty="0">
                          <a:solidFill>
                            <a:schemeClr val="tx1"/>
                          </a:solidFill>
                        </a:rPr>
                        <a:t>基桶</a:t>
                      </a:r>
                      <a:r>
                        <a:rPr lang="zh-CN" altLang="en-US" sz="2000" b="0" dirty="0">
                          <a:solidFill>
                            <a:schemeClr val="tx1"/>
                          </a:solidFill>
                        </a:rPr>
                        <a:t>与</a:t>
                      </a:r>
                      <a:r>
                        <a:rPr lang="zh-CN" altLang="en-US" sz="2000" b="0" u="sng" dirty="0">
                          <a:solidFill>
                            <a:schemeClr val="tx1"/>
                          </a:solidFill>
                        </a:rPr>
                        <a:t>溢出桶</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②链地址法（冲突）</a:t>
                      </a:r>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vMerge="1">
                  <a:txBody>
                    <a:bodyPr/>
                    <a:lstStyle/>
                    <a:p>
                      <a:pPr algn="l"/>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7" name="表格 6">
            <a:extLst>
              <a:ext uri="{FF2B5EF4-FFF2-40B4-BE49-F238E27FC236}">
                <a16:creationId xmlns:a16="http://schemas.microsoft.com/office/drawing/2014/main" id="{EBC21B0D-F260-49C6-B052-18CF063BF796}"/>
              </a:ext>
            </a:extLst>
          </p:cNvPr>
          <p:cNvGraphicFramePr>
            <a:graphicFrameLocks noGrp="1"/>
          </p:cNvGraphicFramePr>
          <p:nvPr>
            <p:extLst>
              <p:ext uri="{D42A27DB-BD31-4B8C-83A1-F6EECF244321}">
                <p14:modId xmlns:p14="http://schemas.microsoft.com/office/powerpoint/2010/main" val="783789845"/>
              </p:ext>
            </p:extLst>
          </p:nvPr>
        </p:nvGraphicFramePr>
        <p:xfrm>
          <a:off x="395536" y="4508728"/>
          <a:ext cx="7632848"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2304256">
                  <a:extLst>
                    <a:ext uri="{9D8B030D-6E8A-4147-A177-3AD203B41FA5}">
                      <a16:colId xmlns:a16="http://schemas.microsoft.com/office/drawing/2014/main" val="1217332027"/>
                    </a:ext>
                  </a:extLst>
                </a:gridCol>
                <a:gridCol w="3672408">
                  <a:extLst>
                    <a:ext uri="{9D8B030D-6E8A-4147-A177-3AD203B41FA5}">
                      <a16:colId xmlns:a16="http://schemas.microsoft.com/office/drawing/2014/main" val="1905644015"/>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链接文件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①多重表</a:t>
                      </a:r>
                      <a:r>
                        <a:rPr lang="zh-CN" altLang="en-US" sz="2000" b="0" dirty="0">
                          <a:solidFill>
                            <a:schemeClr val="tx1"/>
                          </a:solidFill>
                        </a:rPr>
                        <a:t>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a:r>
                        <a:rPr lang="zh-CN" altLang="en-US" sz="2000" b="0" dirty="0">
                          <a:solidFill>
                            <a:schemeClr val="tx1"/>
                          </a:solidFill>
                        </a:rPr>
                        <a:t>可分为</a:t>
                      </a:r>
                      <a:r>
                        <a:rPr lang="zh-CN" altLang="en-US" sz="2000" b="0" u="sng" dirty="0">
                          <a:solidFill>
                            <a:schemeClr val="tx1"/>
                          </a:solidFill>
                        </a:rPr>
                        <a:t>稠密索引</a:t>
                      </a:r>
                      <a:r>
                        <a:rPr lang="zh-CN" altLang="en-US" sz="2000" b="0" dirty="0">
                          <a:solidFill>
                            <a:schemeClr val="tx1"/>
                          </a:solidFill>
                        </a:rPr>
                        <a:t>与</a:t>
                      </a:r>
                      <a:r>
                        <a:rPr lang="zh-CN" altLang="en-US" sz="2000" b="0" u="sng" dirty="0">
                          <a:solidFill>
                            <a:schemeClr val="tx1"/>
                          </a:solidFill>
                        </a:rPr>
                        <a:t>非稠密索引</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②倒排文件</a:t>
                      </a:r>
                      <a:r>
                        <a:rPr lang="zh-CN" altLang="en-US" sz="1600" b="0" dirty="0">
                          <a:solidFill>
                            <a:schemeClr val="tx1"/>
                          </a:solidFill>
                          <a:latin typeface="宋体" panose="02010600030101010101" pitchFamily="2" charset="-122"/>
                          <a:ea typeface="宋体" panose="02010600030101010101" pitchFamily="2" charset="-122"/>
                        </a:rPr>
                        <a:t>（倒排表）</a:t>
                      </a:r>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vMerge="1">
                  <a:txBody>
                    <a:bodyPr/>
                    <a:lstStyle/>
                    <a:p>
                      <a:pPr algn="l"/>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8" name="表格 7">
            <a:extLst>
              <a:ext uri="{FF2B5EF4-FFF2-40B4-BE49-F238E27FC236}">
                <a16:creationId xmlns:a16="http://schemas.microsoft.com/office/drawing/2014/main" id="{F249CB99-E2B0-4925-A83B-3D919626BCAB}"/>
              </a:ext>
            </a:extLst>
          </p:cNvPr>
          <p:cNvGraphicFramePr>
            <a:graphicFrameLocks noGrp="1"/>
          </p:cNvGraphicFramePr>
          <p:nvPr>
            <p:extLst>
              <p:ext uri="{D42A27DB-BD31-4B8C-83A1-F6EECF244321}">
                <p14:modId xmlns:p14="http://schemas.microsoft.com/office/powerpoint/2010/main" val="1368520896"/>
              </p:ext>
            </p:extLst>
          </p:nvPr>
        </p:nvGraphicFramePr>
        <p:xfrm>
          <a:off x="7560333" y="1006840"/>
          <a:ext cx="936102" cy="731520"/>
        </p:xfrm>
        <a:graphic>
          <a:graphicData uri="http://schemas.openxmlformats.org/drawingml/2006/table">
            <a:tbl>
              <a:tblPr firstRow="1" bandRow="1">
                <a:tableStyleId>{5C22544A-7EE6-4342-B048-85BDC9FD1C3A}</a:tableStyleId>
              </a:tblPr>
              <a:tblGrid>
                <a:gridCol w="312034">
                  <a:extLst>
                    <a:ext uri="{9D8B030D-6E8A-4147-A177-3AD203B41FA5}">
                      <a16:colId xmlns:a16="http://schemas.microsoft.com/office/drawing/2014/main" val="4138286552"/>
                    </a:ext>
                  </a:extLst>
                </a:gridCol>
                <a:gridCol w="312034">
                  <a:extLst>
                    <a:ext uri="{9D8B030D-6E8A-4147-A177-3AD203B41FA5}">
                      <a16:colId xmlns:a16="http://schemas.microsoft.com/office/drawing/2014/main" val="733921009"/>
                    </a:ext>
                  </a:extLst>
                </a:gridCol>
                <a:gridCol w="312034">
                  <a:extLst>
                    <a:ext uri="{9D8B030D-6E8A-4147-A177-3AD203B41FA5}">
                      <a16:colId xmlns:a16="http://schemas.microsoft.com/office/drawing/2014/main" val="2854426307"/>
                    </a:ext>
                  </a:extLst>
                </a:gridCol>
              </a:tblGrid>
              <a:tr h="230500">
                <a:tc gridSpan="3">
                  <a:txBody>
                    <a:bodyPr/>
                    <a:lstStyle/>
                    <a:p>
                      <a:pPr algn="ctr"/>
                      <a:r>
                        <a:rPr lang="zh-CN" altLang="en-US" dirty="0">
                          <a:solidFill>
                            <a:schemeClr val="tx1"/>
                          </a:solidFill>
                        </a:rPr>
                        <a:t>顺序表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950886"/>
                  </a:ext>
                </a:extLst>
              </a:tr>
              <a:tr h="230500">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66030379"/>
                  </a:ext>
                </a:extLst>
              </a:tr>
            </a:tbl>
          </a:graphicData>
        </a:graphic>
      </p:graphicFrame>
      <p:graphicFrame>
        <p:nvGraphicFramePr>
          <p:cNvPr id="10" name="表格 9">
            <a:extLst>
              <a:ext uri="{FF2B5EF4-FFF2-40B4-BE49-F238E27FC236}">
                <a16:creationId xmlns:a16="http://schemas.microsoft.com/office/drawing/2014/main" id="{9908E5EB-8CE8-4CE9-886D-EF7983957B7E}"/>
              </a:ext>
            </a:extLst>
          </p:cNvPr>
          <p:cNvGraphicFramePr>
            <a:graphicFrameLocks noGrp="1"/>
          </p:cNvGraphicFramePr>
          <p:nvPr>
            <p:extLst>
              <p:ext uri="{D42A27DB-BD31-4B8C-83A1-F6EECF244321}">
                <p14:modId xmlns:p14="http://schemas.microsoft.com/office/powerpoint/2010/main" val="1297113224"/>
              </p:ext>
            </p:extLst>
          </p:nvPr>
        </p:nvGraphicFramePr>
        <p:xfrm>
          <a:off x="7560333" y="5485400"/>
          <a:ext cx="936102" cy="731520"/>
        </p:xfrm>
        <a:graphic>
          <a:graphicData uri="http://schemas.openxmlformats.org/drawingml/2006/table">
            <a:tbl>
              <a:tblPr firstRow="1" bandRow="1">
                <a:tableStyleId>{5C22544A-7EE6-4342-B048-85BDC9FD1C3A}</a:tableStyleId>
              </a:tblPr>
              <a:tblGrid>
                <a:gridCol w="312034">
                  <a:extLst>
                    <a:ext uri="{9D8B030D-6E8A-4147-A177-3AD203B41FA5}">
                      <a16:colId xmlns:a16="http://schemas.microsoft.com/office/drawing/2014/main" val="4138286552"/>
                    </a:ext>
                  </a:extLst>
                </a:gridCol>
                <a:gridCol w="312034">
                  <a:extLst>
                    <a:ext uri="{9D8B030D-6E8A-4147-A177-3AD203B41FA5}">
                      <a16:colId xmlns:a16="http://schemas.microsoft.com/office/drawing/2014/main" val="733921009"/>
                    </a:ext>
                  </a:extLst>
                </a:gridCol>
                <a:gridCol w="312034">
                  <a:extLst>
                    <a:ext uri="{9D8B030D-6E8A-4147-A177-3AD203B41FA5}">
                      <a16:colId xmlns:a16="http://schemas.microsoft.com/office/drawing/2014/main" val="2854426307"/>
                    </a:ext>
                  </a:extLst>
                </a:gridCol>
              </a:tblGrid>
              <a:tr h="230500">
                <a:tc gridSpan="3">
                  <a:txBody>
                    <a:bodyPr/>
                    <a:lstStyle/>
                    <a:p>
                      <a:pPr algn="r"/>
                      <a:r>
                        <a:rPr lang="zh-CN" altLang="en-US" dirty="0">
                          <a:solidFill>
                            <a:schemeClr val="tx1"/>
                          </a:solidFill>
                        </a:rPr>
                        <a:t>链表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950886"/>
                  </a:ext>
                </a:extLst>
              </a:tr>
              <a:tr h="230500">
                <a:tc>
                  <a:txBody>
                    <a:bodyPr/>
                    <a:lstStyle/>
                    <a:p>
                      <a:r>
                        <a:rPr lang="zh-CN" altLang="en-US"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dirty="0">
                          <a:solidFill>
                            <a:schemeClr val="tx1"/>
                          </a:solidFill>
                        </a:rPr>
                        <a:t>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166030379"/>
                  </a:ext>
                </a:extLst>
              </a:tr>
            </a:tbl>
          </a:graphicData>
        </a:graphic>
      </p:graphicFrame>
      <p:grpSp>
        <p:nvGrpSpPr>
          <p:cNvPr id="36" name="组合 35">
            <a:extLst>
              <a:ext uri="{FF2B5EF4-FFF2-40B4-BE49-F238E27FC236}">
                <a16:creationId xmlns:a16="http://schemas.microsoft.com/office/drawing/2014/main" id="{70086A6E-984F-45A0-8C3C-D52FDFD1CC34}"/>
              </a:ext>
            </a:extLst>
          </p:cNvPr>
          <p:cNvGrpSpPr/>
          <p:nvPr/>
        </p:nvGrpSpPr>
        <p:grpSpPr>
          <a:xfrm>
            <a:off x="1763689" y="1372600"/>
            <a:ext cx="5796644" cy="3628784"/>
            <a:chOff x="1763689" y="1372600"/>
            <a:chExt cx="5796644" cy="3628784"/>
          </a:xfrm>
        </p:grpSpPr>
        <p:cxnSp>
          <p:nvCxnSpPr>
            <p:cNvPr id="12" name="直接箭头连接符 11">
              <a:extLst>
                <a:ext uri="{FF2B5EF4-FFF2-40B4-BE49-F238E27FC236}">
                  <a16:creationId xmlns:a16="http://schemas.microsoft.com/office/drawing/2014/main" id="{57E31FC4-CCC1-4DE1-A756-6DF7E959D4FF}"/>
                </a:ext>
              </a:extLst>
            </p:cNvPr>
            <p:cNvCxnSpPr>
              <a:cxnSpLocks/>
              <a:stCxn id="8" idx="1"/>
            </p:cNvCxnSpPr>
            <p:nvPr/>
          </p:nvCxnSpPr>
          <p:spPr>
            <a:xfrm flipH="1">
              <a:off x="3419873" y="1372600"/>
              <a:ext cx="4140460" cy="3327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8A37357-8485-4FD5-B3F2-C3371CB41DE1}"/>
                </a:ext>
              </a:extLst>
            </p:cNvPr>
            <p:cNvCxnSpPr>
              <a:cxnSpLocks/>
              <a:stCxn id="8" idx="1"/>
            </p:cNvCxnSpPr>
            <p:nvPr/>
          </p:nvCxnSpPr>
          <p:spPr>
            <a:xfrm flipH="1">
              <a:off x="1763689" y="1372600"/>
              <a:ext cx="5796644" cy="129017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00D6337-E49C-4015-925A-49DF8B915073}"/>
                </a:ext>
              </a:extLst>
            </p:cNvPr>
            <p:cNvCxnSpPr>
              <a:cxnSpLocks/>
              <a:stCxn id="8" idx="1"/>
            </p:cNvCxnSpPr>
            <p:nvPr/>
          </p:nvCxnSpPr>
          <p:spPr>
            <a:xfrm flipH="1">
              <a:off x="3275856" y="1372600"/>
              <a:ext cx="4284477" cy="22952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0893BCA-51B1-4D33-A4BA-7246DC74F335}"/>
                </a:ext>
              </a:extLst>
            </p:cNvPr>
            <p:cNvCxnSpPr>
              <a:cxnSpLocks/>
              <a:stCxn id="8" idx="1"/>
            </p:cNvCxnSpPr>
            <p:nvPr/>
          </p:nvCxnSpPr>
          <p:spPr>
            <a:xfrm flipH="1">
              <a:off x="3779912" y="1372600"/>
              <a:ext cx="3780421" cy="32630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3760943-7EEA-413B-A368-33D33D7F4417}"/>
                </a:ext>
              </a:extLst>
            </p:cNvPr>
            <p:cNvCxnSpPr>
              <a:cxnSpLocks/>
              <a:stCxn id="8" idx="1"/>
            </p:cNvCxnSpPr>
            <p:nvPr/>
          </p:nvCxnSpPr>
          <p:spPr>
            <a:xfrm flipH="1">
              <a:off x="3923929" y="1372600"/>
              <a:ext cx="3636404" cy="362878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5ACD7835-C97D-4EDF-B9A3-877418510C76}"/>
              </a:ext>
            </a:extLst>
          </p:cNvPr>
          <p:cNvGrpSpPr/>
          <p:nvPr/>
        </p:nvGrpSpPr>
        <p:grpSpPr>
          <a:xfrm>
            <a:off x="1763689" y="2114192"/>
            <a:ext cx="5796644" cy="3736968"/>
            <a:chOff x="1763689" y="2114192"/>
            <a:chExt cx="5796644" cy="3736968"/>
          </a:xfrm>
        </p:grpSpPr>
        <p:cxnSp>
          <p:nvCxnSpPr>
            <p:cNvPr id="27" name="直接箭头连接符 26">
              <a:extLst>
                <a:ext uri="{FF2B5EF4-FFF2-40B4-BE49-F238E27FC236}">
                  <a16:creationId xmlns:a16="http://schemas.microsoft.com/office/drawing/2014/main" id="{72F14785-0371-4872-AABA-1889AFF70F9C}"/>
                </a:ext>
              </a:extLst>
            </p:cNvPr>
            <p:cNvCxnSpPr>
              <a:cxnSpLocks/>
              <a:stCxn id="10" idx="1"/>
            </p:cNvCxnSpPr>
            <p:nvPr/>
          </p:nvCxnSpPr>
          <p:spPr>
            <a:xfrm flipH="1" flipV="1">
              <a:off x="3419873" y="2114192"/>
              <a:ext cx="4140460" cy="37369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FA489AC-5AFE-4CCF-AA48-C4D524FF222E}"/>
                </a:ext>
              </a:extLst>
            </p:cNvPr>
            <p:cNvCxnSpPr>
              <a:cxnSpLocks/>
              <a:stCxn id="10" idx="1"/>
            </p:cNvCxnSpPr>
            <p:nvPr/>
          </p:nvCxnSpPr>
          <p:spPr>
            <a:xfrm flipH="1" flipV="1">
              <a:off x="3419873" y="4269864"/>
              <a:ext cx="4140460" cy="1581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F394003-1B21-4B66-8603-47E647215108}"/>
                </a:ext>
              </a:extLst>
            </p:cNvPr>
            <p:cNvCxnSpPr>
              <a:cxnSpLocks/>
              <a:stCxn id="10" idx="1"/>
            </p:cNvCxnSpPr>
            <p:nvPr/>
          </p:nvCxnSpPr>
          <p:spPr>
            <a:xfrm flipH="1" flipV="1">
              <a:off x="3923929" y="5284848"/>
              <a:ext cx="3636404" cy="5663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8D79351-2DB2-429F-BF86-8CDFBF3BB394}"/>
                </a:ext>
              </a:extLst>
            </p:cNvPr>
            <p:cNvCxnSpPr>
              <a:cxnSpLocks/>
              <a:stCxn id="10" idx="1"/>
            </p:cNvCxnSpPr>
            <p:nvPr/>
          </p:nvCxnSpPr>
          <p:spPr>
            <a:xfrm flipH="1" flipV="1">
              <a:off x="1763689" y="2950020"/>
              <a:ext cx="5796644" cy="2901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063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32"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out)">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righ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right)">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7AE73E-1ABB-4BB4-B86A-D895B1FF0B9F}"/>
              </a:ext>
            </a:extLst>
          </p:cNvPr>
          <p:cNvSpPr txBox="1"/>
          <p:nvPr/>
        </p:nvSpPr>
        <p:spPr>
          <a:xfrm>
            <a:off x="611560" y="836712"/>
            <a:ext cx="954107" cy="400110"/>
          </a:xfrm>
          <a:prstGeom prst="rect">
            <a:avLst/>
          </a:prstGeom>
          <a:noFill/>
        </p:spPr>
        <p:txBody>
          <a:bodyPr wrap="none" rtlCol="0">
            <a:spAutoFit/>
          </a:bodyPr>
          <a:lstStyle/>
          <a:p>
            <a:pPr algn="l"/>
            <a:r>
              <a:rPr lang="zh-CN" altLang="en-US" sz="2000" b="1" dirty="0">
                <a:solidFill>
                  <a:srgbClr val="FF0000"/>
                </a:solidFill>
                <a:latin typeface="+mn-ea"/>
                <a:ea typeface="+mn-ea"/>
              </a:rPr>
              <a:t>另外：</a:t>
            </a:r>
          </a:p>
        </p:txBody>
      </p:sp>
      <p:pic>
        <p:nvPicPr>
          <p:cNvPr id="3" name="图片 2">
            <a:extLst>
              <a:ext uri="{FF2B5EF4-FFF2-40B4-BE49-F238E27FC236}">
                <a16:creationId xmlns:a16="http://schemas.microsoft.com/office/drawing/2014/main" id="{5BC041DA-66FC-45A0-9317-49253749AE5C}"/>
              </a:ext>
            </a:extLst>
          </p:cNvPr>
          <p:cNvPicPr>
            <a:picLocks noChangeAspect="1"/>
          </p:cNvPicPr>
          <p:nvPr/>
        </p:nvPicPr>
        <p:blipFill>
          <a:blip r:embed="rId2"/>
          <a:stretch>
            <a:fillRect/>
          </a:stretch>
        </p:blipFill>
        <p:spPr>
          <a:xfrm>
            <a:off x="2555776" y="620688"/>
            <a:ext cx="3672408" cy="2091137"/>
          </a:xfrm>
          <a:prstGeom prst="rect">
            <a:avLst/>
          </a:prstGeom>
        </p:spPr>
      </p:pic>
      <p:pic>
        <p:nvPicPr>
          <p:cNvPr id="4" name="图片 3">
            <a:extLst>
              <a:ext uri="{FF2B5EF4-FFF2-40B4-BE49-F238E27FC236}">
                <a16:creationId xmlns:a16="http://schemas.microsoft.com/office/drawing/2014/main" id="{C917626A-31D7-4520-8B0B-39D428CCC5AC}"/>
              </a:ext>
            </a:extLst>
          </p:cNvPr>
          <p:cNvPicPr>
            <a:picLocks noChangeAspect="1"/>
          </p:cNvPicPr>
          <p:nvPr/>
        </p:nvPicPr>
        <p:blipFill>
          <a:blip r:embed="rId3"/>
          <a:stretch>
            <a:fillRect/>
          </a:stretch>
        </p:blipFill>
        <p:spPr>
          <a:xfrm>
            <a:off x="467544" y="2927849"/>
            <a:ext cx="8031713" cy="3490960"/>
          </a:xfrm>
          <a:prstGeom prst="rect">
            <a:avLst/>
          </a:prstGeom>
        </p:spPr>
      </p:pic>
    </p:spTree>
    <p:extLst>
      <p:ext uri="{BB962C8B-B14F-4D97-AF65-F5344CB8AC3E}">
        <p14:creationId xmlns:p14="http://schemas.microsoft.com/office/powerpoint/2010/main" val="33723010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41C5999-8609-4346-8263-3F6C127E2462}"/>
              </a:ext>
            </a:extLst>
          </p:cNvPr>
          <p:cNvSpPr>
            <a:spLocks noChangeArrowheads="1"/>
          </p:cNvSpPr>
          <p:nvPr/>
        </p:nvSpPr>
        <p:spPr bwMode="auto">
          <a:xfrm>
            <a:off x="1043360" y="1387624"/>
            <a:ext cx="2160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algn="ctr" eaLnBrk="1" hangingPunct="1"/>
            <a:r>
              <a:rPr kumimoji="0" lang="en-US" altLang="zh-CN" sz="2400" b="1" dirty="0">
                <a:solidFill>
                  <a:srgbClr val="FF0000"/>
                </a:solidFill>
              </a:rPr>
              <a:t>VSAM</a:t>
            </a:r>
            <a:r>
              <a:rPr kumimoji="0" lang="zh-CN" altLang="en-US" sz="2400" b="1" dirty="0">
                <a:solidFill>
                  <a:srgbClr val="FF0000"/>
                </a:solidFill>
              </a:rPr>
              <a:t>文件</a:t>
            </a:r>
          </a:p>
        </p:txBody>
      </p:sp>
      <p:pic>
        <p:nvPicPr>
          <p:cNvPr id="3" name="Picture 6" descr="1350552738_4819">
            <a:extLst>
              <a:ext uri="{FF2B5EF4-FFF2-40B4-BE49-F238E27FC236}">
                <a16:creationId xmlns:a16="http://schemas.microsoft.com/office/drawing/2014/main" id="{4BBC25E5-7455-4D41-8DF9-DEAEBA979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586939"/>
            <a:ext cx="4464496" cy="278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E7E46532-001D-4148-9230-1DF6BC2EDE0C}"/>
              </a:ext>
            </a:extLst>
          </p:cNvPr>
          <p:cNvPicPr>
            <a:picLocks noChangeAspect="1"/>
          </p:cNvPicPr>
          <p:nvPr/>
        </p:nvPicPr>
        <p:blipFill>
          <a:blip r:embed="rId3"/>
          <a:stretch>
            <a:fillRect/>
          </a:stretch>
        </p:blipFill>
        <p:spPr>
          <a:xfrm>
            <a:off x="5148064" y="623905"/>
            <a:ext cx="3664014" cy="5901439"/>
          </a:xfrm>
          <a:prstGeom prst="rect">
            <a:avLst/>
          </a:prstGeom>
        </p:spPr>
      </p:pic>
      <p:sp>
        <p:nvSpPr>
          <p:cNvPr id="6" name="Rectangle 2">
            <a:extLst>
              <a:ext uri="{FF2B5EF4-FFF2-40B4-BE49-F238E27FC236}">
                <a16:creationId xmlns:a16="http://schemas.microsoft.com/office/drawing/2014/main" id="{CC6B514D-D157-403D-9F6E-C33C6A6F66C2}"/>
              </a:ext>
            </a:extLst>
          </p:cNvPr>
          <p:cNvSpPr>
            <a:spLocks noChangeArrowheads="1"/>
          </p:cNvSpPr>
          <p:nvPr/>
        </p:nvSpPr>
        <p:spPr bwMode="auto">
          <a:xfrm>
            <a:off x="4563016" y="5157192"/>
            <a:ext cx="2160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algn="ctr" eaLnBrk="1" hangingPunct="1"/>
            <a:r>
              <a:rPr kumimoji="0" lang="en-US" altLang="zh-CN" sz="2400" b="1" dirty="0">
                <a:solidFill>
                  <a:srgbClr val="FF0000"/>
                </a:solidFill>
              </a:rPr>
              <a:t>UNIX</a:t>
            </a:r>
            <a:r>
              <a:rPr kumimoji="0" lang="zh-CN" altLang="en-US" sz="2400" b="1" dirty="0">
                <a:solidFill>
                  <a:srgbClr val="FF0000"/>
                </a:solidFill>
              </a:rPr>
              <a:t>文件</a:t>
            </a:r>
          </a:p>
        </p:txBody>
      </p:sp>
    </p:spTree>
    <p:extLst>
      <p:ext uri="{BB962C8B-B14F-4D97-AF65-F5344CB8AC3E}">
        <p14:creationId xmlns:p14="http://schemas.microsoft.com/office/powerpoint/2010/main" val="19198617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492E00-6834-472B-87D1-9ABBB7831BC4}"/>
              </a:ext>
            </a:extLst>
          </p:cNvPr>
          <p:cNvSpPr txBox="1"/>
          <p:nvPr/>
        </p:nvSpPr>
        <p:spPr>
          <a:xfrm>
            <a:off x="573486" y="855237"/>
            <a:ext cx="1887055" cy="461665"/>
          </a:xfrm>
          <a:prstGeom prst="rect">
            <a:avLst/>
          </a:prstGeom>
          <a:noFill/>
        </p:spPr>
        <p:txBody>
          <a:bodyPr wrap="none" rtlCol="0">
            <a:spAutoFit/>
          </a:bodyPr>
          <a:lstStyle/>
          <a:p>
            <a:r>
              <a:rPr lang="en-US" altLang="zh-CN" sz="2400" b="1" dirty="0">
                <a:solidFill>
                  <a:srgbClr val="0000FF"/>
                </a:solidFill>
                <a:latin typeface="+mn-ea"/>
                <a:ea typeface="+mn-ea"/>
              </a:rPr>
              <a:t>1</a:t>
            </a:r>
            <a:r>
              <a:rPr lang="zh-CN" altLang="en-US" sz="2400" b="1" dirty="0">
                <a:solidFill>
                  <a:srgbClr val="0000FF"/>
                </a:solidFill>
                <a:latin typeface="+mn-ea"/>
                <a:ea typeface="+mn-ea"/>
              </a:rPr>
              <a:t>、线性结构</a:t>
            </a:r>
          </a:p>
        </p:txBody>
      </p:sp>
      <p:sp>
        <p:nvSpPr>
          <p:cNvPr id="4" name="文本框 3">
            <a:extLst>
              <a:ext uri="{FF2B5EF4-FFF2-40B4-BE49-F238E27FC236}">
                <a16:creationId xmlns:a16="http://schemas.microsoft.com/office/drawing/2014/main" id="{9B70B547-D47A-4A3A-B082-A1F386068982}"/>
              </a:ext>
            </a:extLst>
          </p:cNvPr>
          <p:cNvSpPr txBox="1"/>
          <p:nvPr/>
        </p:nvSpPr>
        <p:spPr>
          <a:xfrm>
            <a:off x="413538" y="1484784"/>
            <a:ext cx="8460940" cy="1631216"/>
          </a:xfrm>
          <a:prstGeom prst="rect">
            <a:avLst/>
          </a:prstGeom>
          <a:noFill/>
        </p:spPr>
        <p:txBody>
          <a:bodyPr wrap="square" rtlCol="0">
            <a:spAutoFit/>
          </a:bodyPr>
          <a:lstStyle/>
          <a:p>
            <a:r>
              <a:rPr lang="zh-CN" altLang="en-US" sz="2000" dirty="0">
                <a:latin typeface="+mn-ea"/>
                <a:ea typeface="+mn-ea"/>
              </a:rPr>
              <a:t>    数据对象中的元素除第一个元素没有直接前驱，最后一个元素没有</a:t>
            </a:r>
            <a:r>
              <a:rPr lang="zh-CN" altLang="en-US" sz="2000" dirty="0">
                <a:latin typeface="+mn-ea"/>
              </a:rPr>
              <a:t>直接</a:t>
            </a:r>
            <a:r>
              <a:rPr lang="zh-CN" altLang="en-US" sz="2000" dirty="0">
                <a:latin typeface="+mn-ea"/>
                <a:ea typeface="+mn-ea"/>
              </a:rPr>
              <a:t>后继外，其它任何一个元素都有唯一的</a:t>
            </a:r>
            <a:r>
              <a:rPr lang="zh-CN" altLang="en-US" sz="2000" dirty="0">
                <a:latin typeface="+mn-ea"/>
              </a:rPr>
              <a:t>直接</a:t>
            </a:r>
            <a:r>
              <a:rPr lang="zh-CN" altLang="en-US" sz="2000" dirty="0">
                <a:latin typeface="+mn-ea"/>
                <a:ea typeface="+mn-ea"/>
              </a:rPr>
              <a:t>前驱元素和唯一的</a:t>
            </a:r>
            <a:r>
              <a:rPr lang="zh-CN" altLang="en-US" sz="2000" dirty="0">
                <a:latin typeface="+mn-ea"/>
              </a:rPr>
              <a:t>直接</a:t>
            </a:r>
            <a:r>
              <a:rPr lang="zh-CN" altLang="en-US" sz="2000" dirty="0">
                <a:latin typeface="+mn-ea"/>
                <a:ea typeface="+mn-ea"/>
              </a:rPr>
              <a:t>后继元素。</a:t>
            </a:r>
            <a:endParaRPr lang="en-US" altLang="zh-CN" sz="2000" dirty="0">
              <a:latin typeface="+mn-ea"/>
              <a:ea typeface="+mn-ea"/>
            </a:endParaRPr>
          </a:p>
          <a:p>
            <a:r>
              <a:rPr lang="en-US" altLang="zh-CN" sz="2000" dirty="0">
                <a:latin typeface="+mn-ea"/>
                <a:ea typeface="+mn-ea"/>
              </a:rPr>
              <a:t>    </a:t>
            </a:r>
            <a:r>
              <a:rPr lang="zh-CN" altLang="en-US" sz="2000" dirty="0">
                <a:latin typeface="+mn-ea"/>
                <a:ea typeface="+mn-ea"/>
              </a:rPr>
              <a:t>描述相邻两个数据元素的位置关系，谁前谁后。有三种存储结构，亦即：顺序存储、链式存储和静态链表。</a:t>
            </a:r>
          </a:p>
        </p:txBody>
      </p:sp>
      <p:sp>
        <p:nvSpPr>
          <p:cNvPr id="5" name="文本框 4">
            <a:extLst>
              <a:ext uri="{FF2B5EF4-FFF2-40B4-BE49-F238E27FC236}">
                <a16:creationId xmlns:a16="http://schemas.microsoft.com/office/drawing/2014/main" id="{C86FB6AF-B9D2-446C-9A2D-479801AFCB4B}"/>
              </a:ext>
            </a:extLst>
          </p:cNvPr>
          <p:cNvSpPr txBox="1"/>
          <p:nvPr/>
        </p:nvSpPr>
        <p:spPr>
          <a:xfrm>
            <a:off x="424393" y="3573016"/>
            <a:ext cx="4366933" cy="2246769"/>
          </a:xfrm>
          <a:prstGeom prst="rect">
            <a:avLst/>
          </a:prstGeom>
          <a:noFill/>
        </p:spPr>
        <p:txBody>
          <a:bodyPr wrap="square" rtlCol="0">
            <a:spAutoFit/>
          </a:bodyPr>
          <a:lstStyle/>
          <a:p>
            <a:pPr algn="l"/>
            <a:r>
              <a:rPr lang="zh-CN" altLang="en-US" sz="2000" b="1" dirty="0">
                <a:latin typeface="Times New Roman" panose="02020603050405020304" pitchFamily="18" charset="0"/>
                <a:ea typeface="+mn-ea"/>
                <a:cs typeface="Times New Roman" panose="02020603050405020304" pitchFamily="18" charset="0"/>
              </a:rPr>
              <a:t>（</a:t>
            </a:r>
            <a:r>
              <a:rPr lang="en-US" altLang="zh-CN" sz="2000" b="1" dirty="0">
                <a:latin typeface="Times New Roman" panose="02020603050405020304" pitchFamily="18" charset="0"/>
                <a:ea typeface="+mn-ea"/>
                <a:cs typeface="Times New Roman" panose="02020603050405020304" pitchFamily="18" charset="0"/>
              </a:rPr>
              <a:t>1</a:t>
            </a:r>
            <a:r>
              <a:rPr lang="zh-CN" altLang="en-US" sz="2000" b="1" dirty="0">
                <a:latin typeface="Times New Roman" panose="02020603050405020304" pitchFamily="18" charset="0"/>
                <a:ea typeface="+mn-ea"/>
                <a:cs typeface="Times New Roman" panose="02020603050405020304" pitchFamily="18" charset="0"/>
              </a:rPr>
              <a:t>）顺序存储</a:t>
            </a:r>
            <a:endParaRPr lang="en-US" altLang="zh-CN" sz="2000" b="1" dirty="0">
              <a:latin typeface="Times New Roman" panose="02020603050405020304" pitchFamily="18" charset="0"/>
              <a:ea typeface="+mn-ea"/>
              <a:cs typeface="Times New Roman" panose="02020603050405020304" pitchFamily="18" charset="0"/>
            </a:endParaRPr>
          </a:p>
          <a:p>
            <a:r>
              <a:rPr lang="zh-CN" altLang="en-US" sz="2000" dirty="0">
                <a:latin typeface="Times New Roman" panose="02020603050405020304" pitchFamily="18" charset="0"/>
                <a:ea typeface="+mn-ea"/>
                <a:cs typeface="Times New Roman" panose="02020603050405020304" pitchFamily="18" charset="0"/>
              </a:rPr>
              <a:t>     采用一组向量，也就是一维数组，通常根据数据元素的实际够成，形成结构体</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ElementType</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数组。</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静态结构</a:t>
            </a:r>
            <a:endParaRPr lang="en-US" altLang="zh-CN" sz="2000" dirty="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动态操作（插入、删除）</a:t>
            </a:r>
            <a:endParaRPr lang="en-US" altLang="zh-CN" sz="2000" dirty="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空间利用率问题</a:t>
            </a:r>
          </a:p>
        </p:txBody>
      </p:sp>
      <p:sp>
        <p:nvSpPr>
          <p:cNvPr id="8" name="Text Box 635">
            <a:extLst>
              <a:ext uri="{FF2B5EF4-FFF2-40B4-BE49-F238E27FC236}">
                <a16:creationId xmlns:a16="http://schemas.microsoft.com/office/drawing/2014/main" id="{2ACE967B-7385-4A11-A3E2-6EC6918952EC}"/>
              </a:ext>
            </a:extLst>
          </p:cNvPr>
          <p:cNvSpPr txBox="1">
            <a:spLocks noChangeArrowheads="1"/>
          </p:cNvSpPr>
          <p:nvPr/>
        </p:nvSpPr>
        <p:spPr bwMode="auto">
          <a:xfrm>
            <a:off x="4860032" y="3501008"/>
            <a:ext cx="3816424" cy="2556727"/>
          </a:xfrm>
          <a:prstGeom prst="rect">
            <a:avLst/>
          </a:prstGeom>
          <a:solidFill>
            <a:srgbClr val="E8FDFE"/>
          </a:solidFill>
          <a:ln>
            <a:noFill/>
          </a:ln>
          <a:effec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define  </a:t>
            </a:r>
            <a:r>
              <a:rPr kumimoji="1" lang="en-US" altLang="zh-CN" sz="2000" b="0" u="none" strike="noStrike" kern="0" cap="none" spc="0" normalizeH="0" baseline="0" noProof="0" dirty="0" err="1">
                <a:ln>
                  <a:noFill/>
                </a:ln>
                <a:solidFill>
                  <a:srgbClr val="000000"/>
                </a:solidFill>
                <a:effectLst/>
                <a:uLnTx/>
                <a:uFillTx/>
                <a:ea typeface="+mn-ea"/>
                <a:cs typeface="Times New Roman" panose="02020603050405020304" pitchFamily="18" charset="0"/>
              </a:rPr>
              <a:t>maxlength</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100</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Typedef struct {</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a:t>
            </a:r>
            <a:r>
              <a:rPr kumimoji="1" lang="en-US" altLang="zh-CN" sz="2000" b="0" u="none" strike="noStrike" kern="0" cap="none" spc="0" normalizeH="0" baseline="0" noProof="0" dirty="0" err="1">
                <a:ln>
                  <a:noFill/>
                </a:ln>
                <a:solidFill>
                  <a:srgbClr val="000000"/>
                </a:solidFill>
                <a:effectLst/>
                <a:uLnTx/>
                <a:uFillTx/>
                <a:ea typeface="+mn-ea"/>
                <a:cs typeface="Times New Roman" panose="02020603050405020304" pitchFamily="18" charset="0"/>
              </a:rPr>
              <a:t>ElementType</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data[</a:t>
            </a:r>
            <a:r>
              <a:rPr kumimoji="1" lang="en-US" altLang="zh-CN" sz="2000" b="0" u="none" strike="noStrike" kern="0" cap="none" spc="0" normalizeH="0" baseline="0" noProof="0" dirty="0" err="1">
                <a:ln>
                  <a:noFill/>
                </a:ln>
                <a:solidFill>
                  <a:srgbClr val="000000"/>
                </a:solidFill>
                <a:effectLst/>
                <a:uLnTx/>
                <a:uFillTx/>
                <a:ea typeface="+mn-ea"/>
                <a:cs typeface="Times New Roman" panose="02020603050405020304" pitchFamily="18" charset="0"/>
              </a:rPr>
              <a:t>maxlength</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int   last;</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LIST;</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0" u="none" strike="noStrike" kern="0" cap="none" spc="0" normalizeH="0" baseline="0" noProof="0" dirty="0">
                <a:ln>
                  <a:noFill/>
                </a:ln>
                <a:solidFill>
                  <a:srgbClr val="000000"/>
                </a:solidFill>
                <a:effectLst/>
                <a:uLnTx/>
                <a:uFillTx/>
                <a:ea typeface="+mn-ea"/>
                <a:cs typeface="Times New Roman" panose="02020603050405020304" pitchFamily="18" charset="0"/>
              </a:rPr>
              <a:t>位置类型：</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0" u="none" strike="noStrike" kern="0" cap="none" spc="0" normalizeH="0" baseline="0" noProof="0" dirty="0">
                <a:ln>
                  <a:noFill/>
                </a:ln>
                <a:solidFill>
                  <a:srgbClr val="000000"/>
                </a:solidFill>
                <a:effectLst/>
                <a:uLnTx/>
                <a:uFillTx/>
                <a:ea typeface="+mn-ea"/>
                <a:cs typeface="Times New Roman" panose="02020603050405020304" pitchFamily="18" charset="0"/>
              </a:rPr>
              <a:t>         </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typedef  int  Position;</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0" u="none" strike="noStrike" kern="0" cap="none" spc="0" normalizeH="0" baseline="0" noProof="0" dirty="0">
                <a:ln>
                  <a:noFill/>
                </a:ln>
                <a:solidFill>
                  <a:srgbClr val="000000"/>
                </a:solidFill>
                <a:effectLst/>
                <a:uLnTx/>
                <a:uFillTx/>
                <a:ea typeface="+mn-ea"/>
                <a:cs typeface="Times New Roman" panose="02020603050405020304" pitchFamily="18" charset="0"/>
              </a:rPr>
              <a:t>线性表 </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L:   LIST  L;</a:t>
            </a:r>
          </a:p>
        </p:txBody>
      </p:sp>
    </p:spTree>
    <p:extLst>
      <p:ext uri="{BB962C8B-B14F-4D97-AF65-F5344CB8AC3E}">
        <p14:creationId xmlns:p14="http://schemas.microsoft.com/office/powerpoint/2010/main" val="53038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FDD498-DC93-4A9C-AD9B-483931127C2C}"/>
              </a:ext>
            </a:extLst>
          </p:cNvPr>
          <p:cNvSpPr txBox="1"/>
          <p:nvPr/>
        </p:nvSpPr>
        <p:spPr>
          <a:xfrm>
            <a:off x="539552" y="692696"/>
            <a:ext cx="2339102" cy="461665"/>
          </a:xfrm>
          <a:prstGeom prst="rect">
            <a:avLst/>
          </a:prstGeom>
          <a:noFill/>
        </p:spPr>
        <p:txBody>
          <a:bodyPr wrap="none" rtlCol="0">
            <a:spAutoFit/>
          </a:bodyPr>
          <a:lstStyle/>
          <a:p>
            <a:r>
              <a:rPr lang="zh-CN" altLang="en-US" sz="2400" dirty="0">
                <a:solidFill>
                  <a:srgbClr val="FF3300"/>
                </a:solidFill>
                <a:latin typeface="方正粗黑宋简体" panose="02000000000000000000" pitchFamily="2" charset="-122"/>
                <a:ea typeface="方正粗黑宋简体" panose="02000000000000000000" pitchFamily="2" charset="-122"/>
              </a:rPr>
              <a:t>二、算法的内容</a:t>
            </a:r>
          </a:p>
        </p:txBody>
      </p:sp>
      <p:sp>
        <p:nvSpPr>
          <p:cNvPr id="3" name="文本框 2">
            <a:extLst>
              <a:ext uri="{FF2B5EF4-FFF2-40B4-BE49-F238E27FC236}">
                <a16:creationId xmlns:a16="http://schemas.microsoft.com/office/drawing/2014/main" id="{2119C982-C37C-45F2-974A-C0E306AE9831}"/>
              </a:ext>
            </a:extLst>
          </p:cNvPr>
          <p:cNvSpPr txBox="1"/>
          <p:nvPr/>
        </p:nvSpPr>
        <p:spPr>
          <a:xfrm>
            <a:off x="1115616" y="1340768"/>
            <a:ext cx="5147563" cy="3693319"/>
          </a:xfrm>
          <a:prstGeom prst="rect">
            <a:avLst/>
          </a:prstGeom>
          <a:solidFill>
            <a:schemeClr val="accent1"/>
          </a:solidFill>
        </p:spPr>
        <p:txBody>
          <a:bodyPr wrap="none" rtlCol="0">
            <a:spAutoFit/>
          </a:bodyPr>
          <a:lstStyle/>
          <a:p>
            <a:pPr algn="l"/>
            <a:r>
              <a:rPr lang="zh-CN" altLang="en-US" sz="2400" b="1" dirty="0">
                <a:latin typeface="+mn-ea"/>
                <a:ea typeface="+mn-ea"/>
              </a:rPr>
              <a:t>对算法的基本要求：</a:t>
            </a:r>
            <a:endParaRPr lang="en-US" altLang="zh-CN" sz="2400" b="1"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算法针对的数据对象</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算法解决的问题是什么？亦即算法的功能</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算法的输入、输出</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算法采用的数据结构</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算法的基本思想</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算法实现的程序结构</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smtClean="0">
                <a:latin typeface="+mn-ea"/>
                <a:ea typeface="+mn-ea"/>
              </a:rPr>
              <a:t>算法描述</a:t>
            </a:r>
            <a:r>
              <a:rPr lang="zh-CN" altLang="en-US" sz="2000" dirty="0">
                <a:latin typeface="+mn-ea"/>
                <a:ea typeface="+mn-ea"/>
              </a:rPr>
              <a:t>与分析方法</a:t>
            </a:r>
          </a:p>
        </p:txBody>
      </p:sp>
      <p:sp>
        <p:nvSpPr>
          <p:cNvPr id="4" name="文本框 3">
            <a:extLst>
              <a:ext uri="{FF2B5EF4-FFF2-40B4-BE49-F238E27FC236}">
                <a16:creationId xmlns:a16="http://schemas.microsoft.com/office/drawing/2014/main" id="{66C2C45B-88A7-4A5F-B3D1-028B2F2EB28D}"/>
              </a:ext>
            </a:extLst>
          </p:cNvPr>
          <p:cNvSpPr txBox="1"/>
          <p:nvPr/>
        </p:nvSpPr>
        <p:spPr>
          <a:xfrm>
            <a:off x="5436096" y="2894460"/>
            <a:ext cx="2659702" cy="3621184"/>
          </a:xfrm>
          <a:prstGeom prst="rect">
            <a:avLst/>
          </a:prstGeom>
          <a:solidFill>
            <a:srgbClr val="DDDDDD"/>
          </a:solidFill>
        </p:spPr>
        <p:txBody>
          <a:bodyPr wrap="none" rtlCol="0">
            <a:spAutoFit/>
          </a:bodyPr>
          <a:lstStyle/>
          <a:p>
            <a:pPr algn="l"/>
            <a:r>
              <a:rPr lang="zh-CN" altLang="en-US" sz="2400" b="1" dirty="0">
                <a:latin typeface="+mn-ea"/>
                <a:ea typeface="+mn-ea"/>
              </a:rPr>
              <a:t>学习算法的目的：</a:t>
            </a:r>
            <a:endParaRPr lang="en-US" altLang="zh-CN" sz="2400" b="1"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验证数据结构</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积累经验</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能够模仿</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学会应用</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设计算法</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解决问题</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en-US" altLang="zh-CN" sz="2000" dirty="0">
                <a:latin typeface="+mn-ea"/>
                <a:ea typeface="+mn-ea"/>
              </a:rPr>
              <a:t>… …</a:t>
            </a:r>
            <a:endParaRPr lang="zh-CN" altLang="en-US" sz="2000" dirty="0">
              <a:latin typeface="+mn-ea"/>
              <a:ea typeface="+mn-ea"/>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7700" y="764704"/>
            <a:ext cx="1765581" cy="1224136"/>
          </a:xfrm>
          <a:prstGeom prst="rect">
            <a:avLst/>
          </a:prstGeom>
        </p:spPr>
      </p:pic>
    </p:spTree>
    <p:extLst>
      <p:ext uri="{BB962C8B-B14F-4D97-AF65-F5344CB8AC3E}">
        <p14:creationId xmlns:p14="http://schemas.microsoft.com/office/powerpoint/2010/main" val="366282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up)">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up)">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up)">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up)">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up)">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up)">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4">
                                            <p:bg/>
                                          </p:spTgt>
                                        </p:tgtEl>
                                        <p:attrNameLst>
                                          <p:attrName>style.visibility</p:attrName>
                                        </p:attrNameLst>
                                      </p:cBhvr>
                                      <p:to>
                                        <p:strVal val="visible"/>
                                      </p:to>
                                    </p:set>
                                    <p:animEffect transition="in" filter="wipe(up)">
                                      <p:cBhvr>
                                        <p:cTn id="52" dur="500"/>
                                        <p:tgtEl>
                                          <p:spTgt spid="4">
                                            <p:bg/>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
                                            <p:txEl>
                                              <p:pRg st="0" end="0"/>
                                            </p:txEl>
                                          </p:spTgt>
                                        </p:tgtEl>
                                        <p:attrNameLst>
                                          <p:attrName>style.visibility</p:attrName>
                                        </p:attrNameLst>
                                      </p:cBhvr>
                                      <p:to>
                                        <p:strVal val="visible"/>
                                      </p:to>
                                    </p:set>
                                    <p:animEffect transition="in" filter="wipe(up)">
                                      <p:cBhvr>
                                        <p:cTn id="57" dur="500"/>
                                        <p:tgtEl>
                                          <p:spTgt spid="4">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4">
                                            <p:txEl>
                                              <p:pRg st="1" end="1"/>
                                            </p:txEl>
                                          </p:spTgt>
                                        </p:tgtEl>
                                        <p:attrNameLst>
                                          <p:attrName>style.visibility</p:attrName>
                                        </p:attrNameLst>
                                      </p:cBhvr>
                                      <p:to>
                                        <p:strVal val="visible"/>
                                      </p:to>
                                    </p:set>
                                    <p:animEffect transition="in" filter="wipe(up)">
                                      <p:cBhvr>
                                        <p:cTn id="62" dur="500"/>
                                        <p:tgtEl>
                                          <p:spTgt spid="4">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animEffect transition="in" filter="wipe(up)">
                                      <p:cBhvr>
                                        <p:cTn id="67" dur="500"/>
                                        <p:tgtEl>
                                          <p:spTgt spid="4">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4">
                                            <p:txEl>
                                              <p:pRg st="3" end="3"/>
                                            </p:txEl>
                                          </p:spTgt>
                                        </p:tgtEl>
                                        <p:attrNameLst>
                                          <p:attrName>style.visibility</p:attrName>
                                        </p:attrNameLst>
                                      </p:cBhvr>
                                      <p:to>
                                        <p:strVal val="visible"/>
                                      </p:to>
                                    </p:set>
                                    <p:animEffect transition="in" filter="wipe(up)">
                                      <p:cBhvr>
                                        <p:cTn id="72" dur="500"/>
                                        <p:tgtEl>
                                          <p:spTgt spid="4">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
                                            <p:txEl>
                                              <p:pRg st="4" end="4"/>
                                            </p:txEl>
                                          </p:spTgt>
                                        </p:tgtEl>
                                        <p:attrNameLst>
                                          <p:attrName>style.visibility</p:attrName>
                                        </p:attrNameLst>
                                      </p:cBhvr>
                                      <p:to>
                                        <p:strVal val="visible"/>
                                      </p:to>
                                    </p:set>
                                    <p:animEffect transition="in" filter="wipe(up)">
                                      <p:cBhvr>
                                        <p:cTn id="77" dur="500"/>
                                        <p:tgtEl>
                                          <p:spTgt spid="4">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4">
                                            <p:txEl>
                                              <p:pRg st="5" end="5"/>
                                            </p:txEl>
                                          </p:spTgt>
                                        </p:tgtEl>
                                        <p:attrNameLst>
                                          <p:attrName>style.visibility</p:attrName>
                                        </p:attrNameLst>
                                      </p:cBhvr>
                                      <p:to>
                                        <p:strVal val="visible"/>
                                      </p:to>
                                    </p:set>
                                    <p:animEffect transition="in" filter="wipe(up)">
                                      <p:cBhvr>
                                        <p:cTn id="82" dur="500"/>
                                        <p:tgtEl>
                                          <p:spTgt spid="4">
                                            <p:txEl>
                                              <p:pRg st="5" end="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4">
                                            <p:txEl>
                                              <p:pRg st="6" end="6"/>
                                            </p:txEl>
                                          </p:spTgt>
                                        </p:tgtEl>
                                        <p:attrNameLst>
                                          <p:attrName>style.visibility</p:attrName>
                                        </p:attrNameLst>
                                      </p:cBhvr>
                                      <p:to>
                                        <p:strVal val="visible"/>
                                      </p:to>
                                    </p:set>
                                    <p:animEffect transition="in" filter="wipe(up)">
                                      <p:cBhvr>
                                        <p:cTn id="87" dur="500"/>
                                        <p:tgtEl>
                                          <p:spTgt spid="4">
                                            <p:txEl>
                                              <p:pRg st="6" end="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4">
                                            <p:txEl>
                                              <p:pRg st="7" end="7"/>
                                            </p:txEl>
                                          </p:spTgt>
                                        </p:tgtEl>
                                        <p:attrNameLst>
                                          <p:attrName>style.visibility</p:attrName>
                                        </p:attrNameLst>
                                      </p:cBhvr>
                                      <p:to>
                                        <p:strVal val="visible"/>
                                      </p:to>
                                    </p:set>
                                    <p:animEffect transition="in" filter="wipe(up)">
                                      <p:cBhvr>
                                        <p:cTn id="92" dur="500"/>
                                        <p:tgtEl>
                                          <p:spTgt spid="4">
                                            <p:txEl>
                                              <p:pRg st="7" end="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9CDD7C-BF26-4E38-9FC1-C59CFF48A356}"/>
              </a:ext>
            </a:extLst>
          </p:cNvPr>
          <p:cNvSpPr txBox="1"/>
          <p:nvPr/>
        </p:nvSpPr>
        <p:spPr>
          <a:xfrm>
            <a:off x="539552" y="534159"/>
            <a:ext cx="4208203" cy="461665"/>
          </a:xfrm>
          <a:prstGeom prst="rect">
            <a:avLst/>
          </a:prstGeom>
          <a:noFill/>
        </p:spPr>
        <p:txBody>
          <a:bodyPr wrap="none" rtlCol="0">
            <a:spAutoFit/>
          </a:bodyPr>
          <a:lstStyle/>
          <a:p>
            <a:pPr algn="l"/>
            <a:r>
              <a:rPr lang="en-US" altLang="zh-CN" sz="2400" b="1" dirty="0">
                <a:solidFill>
                  <a:srgbClr val="0000FF"/>
                </a:solidFill>
                <a:latin typeface="Times New Roman" panose="02020603050405020304" pitchFamily="18" charset="0"/>
                <a:ea typeface="+mn-ea"/>
                <a:cs typeface="Times New Roman" panose="02020603050405020304" pitchFamily="18" charset="0"/>
              </a:rPr>
              <a:t>1</a:t>
            </a:r>
            <a:r>
              <a:rPr lang="zh-CN" altLang="en-US" sz="2400" b="1" dirty="0">
                <a:solidFill>
                  <a:srgbClr val="0000FF"/>
                </a:solidFill>
                <a:latin typeface="Times New Roman" panose="02020603050405020304" pitchFamily="18" charset="0"/>
                <a:ea typeface="+mn-ea"/>
                <a:cs typeface="Times New Roman" panose="02020603050405020304" pitchFamily="18" charset="0"/>
              </a:rPr>
              <a:t>、线性表</a:t>
            </a:r>
            <a:r>
              <a:rPr lang="en-US" altLang="zh-CN" sz="2400" b="1" dirty="0">
                <a:solidFill>
                  <a:srgbClr val="0000FF"/>
                </a:solidFill>
                <a:latin typeface="Times New Roman" panose="02020603050405020304" pitchFamily="18" charset="0"/>
                <a:ea typeface="+mn-ea"/>
                <a:cs typeface="Times New Roman" panose="02020603050405020304" pitchFamily="18" charset="0"/>
              </a:rPr>
              <a:t>-</a:t>
            </a:r>
            <a:r>
              <a:rPr lang="zh-CN" altLang="en-US" sz="2400" b="1" dirty="0">
                <a:solidFill>
                  <a:srgbClr val="0000FF"/>
                </a:solidFill>
                <a:latin typeface="Times New Roman" panose="02020603050405020304" pitchFamily="18" charset="0"/>
                <a:ea typeface="+mn-ea"/>
                <a:cs typeface="Times New Roman" panose="02020603050405020304" pitchFamily="18" charset="0"/>
              </a:rPr>
              <a:t>线性结构上的算法</a:t>
            </a:r>
          </a:p>
        </p:txBody>
      </p:sp>
      <p:sp>
        <p:nvSpPr>
          <p:cNvPr id="3" name="文本框 2">
            <a:extLst>
              <a:ext uri="{FF2B5EF4-FFF2-40B4-BE49-F238E27FC236}">
                <a16:creationId xmlns:a16="http://schemas.microsoft.com/office/drawing/2014/main" id="{3187C975-D8FA-44A6-8833-E82ED605D701}"/>
              </a:ext>
            </a:extLst>
          </p:cNvPr>
          <p:cNvSpPr txBox="1"/>
          <p:nvPr/>
        </p:nvSpPr>
        <p:spPr>
          <a:xfrm>
            <a:off x="899592" y="1002682"/>
            <a:ext cx="6692858" cy="2554545"/>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Times New Roman" panose="02020603050405020304" pitchFamily="18" charset="0"/>
                <a:ea typeface="+mn-ea"/>
                <a:cs typeface="Times New Roman" panose="02020603050405020304" pitchFamily="18" charset="0"/>
              </a:rPr>
              <a:t>基本操作：</a:t>
            </a:r>
            <a:endParaRPr lang="en-US" altLang="zh-CN" sz="2000" b="1"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线性表遍历操作（顺序存储、线性链表）</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线性表的反向及逆序遍历（顺序表、线性链表）</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线性表的插入和删除操作（顺序表、线性链表</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有序表上的相关操作（二分查找降低时间复杂度）</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有序表的归并操作（顺序表、线性链表，</a:t>
            </a:r>
            <a:r>
              <a:rPr lang="en-US" altLang="zh-CN" sz="2000" dirty="0">
                <a:latin typeface="Times New Roman" panose="02020603050405020304" pitchFamily="18" charset="0"/>
                <a:ea typeface="+mn-ea"/>
                <a:cs typeface="Times New Roman" panose="02020603050405020304" pitchFamily="18" charset="0"/>
              </a:rPr>
              <a:t>O(</a:t>
            </a:r>
            <a:r>
              <a:rPr lang="en-US" altLang="zh-CN" sz="2000" dirty="0" err="1">
                <a:latin typeface="Times New Roman" panose="02020603050405020304" pitchFamily="18" charset="0"/>
                <a:ea typeface="+mn-ea"/>
                <a:cs typeface="Times New Roman" panose="02020603050405020304" pitchFamily="18" charset="0"/>
              </a:rPr>
              <a:t>m+n</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顺序表的元素划分操作（时间复杂度</a:t>
            </a:r>
            <a:r>
              <a:rPr lang="en-US" altLang="zh-CN" sz="2000" dirty="0">
                <a:latin typeface="Times New Roman" panose="02020603050405020304" pitchFamily="18" charset="0"/>
                <a:ea typeface="+mn-ea"/>
                <a:cs typeface="Times New Roman" panose="02020603050405020304" pitchFamily="18" charset="0"/>
              </a:rPr>
              <a:t>O(n)</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t>数组（顺序表）循环移位</a:t>
            </a:r>
            <a:endParaRPr lang="zh-CN" altLang="en-US" sz="2000" dirty="0">
              <a:latin typeface="Times New Roman" panose="02020603050405020304" pitchFamily="18" charset="0"/>
              <a:ea typeface="+mn-ea"/>
              <a:cs typeface="Times New Roman" panose="02020603050405020304" pitchFamily="18" charset="0"/>
            </a:endParaRPr>
          </a:p>
        </p:txBody>
      </p:sp>
      <p:sp>
        <p:nvSpPr>
          <p:cNvPr id="4" name="文本框 3">
            <a:extLst>
              <a:ext uri="{FF2B5EF4-FFF2-40B4-BE49-F238E27FC236}">
                <a16:creationId xmlns:a16="http://schemas.microsoft.com/office/drawing/2014/main" id="{B0453812-1412-4546-9D8C-713171201106}"/>
              </a:ext>
            </a:extLst>
          </p:cNvPr>
          <p:cNvSpPr txBox="1">
            <a:spLocks noChangeArrowheads="1"/>
          </p:cNvSpPr>
          <p:nvPr/>
        </p:nvSpPr>
        <p:spPr bwMode="auto">
          <a:xfrm>
            <a:off x="908720" y="3865004"/>
            <a:ext cx="7992888" cy="25545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342900" indent="-342900">
              <a:buFont typeface="Wingdings" panose="05000000000000000000" pitchFamily="2" charset="2"/>
              <a:buChar char="n"/>
            </a:pPr>
            <a:r>
              <a:rPr lang="zh-CN" altLang="en-US" sz="2000" dirty="0">
                <a:ea typeface="+mn-ea"/>
                <a:cs typeface="Times New Roman" panose="02020603050405020304" pitchFamily="18" charset="0"/>
              </a:rPr>
              <a:t>线性链表：</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单向链表环的问题</a:t>
            </a:r>
            <a:endParaRPr lang="en-US" altLang="zh-CN" sz="2000" b="0" dirty="0">
              <a:ea typeface="+mn-ea"/>
              <a:cs typeface="Times New Roman" panose="02020603050405020304" pitchFamily="18" charset="0"/>
            </a:endParaRPr>
          </a:p>
          <a:p>
            <a:pPr marL="457200" lvl="1" indent="0"/>
            <a:r>
              <a:rPr lang="en-US" altLang="zh-CN" sz="2000" b="0" dirty="0">
                <a:ea typeface="+mn-ea"/>
                <a:cs typeface="Times New Roman" panose="02020603050405020304" pitchFamily="18" charset="0"/>
              </a:rPr>
              <a:t>      </a:t>
            </a:r>
            <a:r>
              <a:rPr lang="zh-CN" altLang="en-US" sz="2000" b="0" dirty="0">
                <a:ea typeface="+mn-ea"/>
                <a:cs typeface="Times New Roman" panose="02020603050405020304" pitchFamily="18" charset="0"/>
              </a:rPr>
              <a:t>如何判断一个单向链表是否有环？找到环的入口结点。</a:t>
            </a:r>
            <a:endParaRPr lang="en-US" altLang="zh-CN" sz="2000" b="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线性链表，求倒数第</a:t>
            </a:r>
            <a:r>
              <a:rPr lang="en-US" altLang="zh-CN" sz="2000" b="0" dirty="0">
                <a:ea typeface="+mn-ea"/>
                <a:cs typeface="Times New Roman" panose="02020603050405020304" pitchFamily="18" charset="0"/>
              </a:rPr>
              <a:t>k</a:t>
            </a:r>
            <a:r>
              <a:rPr lang="zh-CN" altLang="en-US" sz="2000" b="0" dirty="0">
                <a:ea typeface="+mn-ea"/>
                <a:cs typeface="Times New Roman" panose="02020603050405020304" pitchFamily="18" charset="0"/>
              </a:rPr>
              <a:t>个数</a:t>
            </a:r>
            <a:endParaRPr lang="en-US" altLang="zh-CN" sz="2000" b="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线性链表，求中间位置的元素</a:t>
            </a:r>
            <a:endParaRPr lang="en-US" altLang="zh-CN" sz="2000" b="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单向链表交叉问题</a:t>
            </a:r>
            <a:endParaRPr lang="en-US" altLang="zh-CN" sz="2000" b="0" dirty="0">
              <a:ea typeface="+mn-ea"/>
              <a:cs typeface="Times New Roman" panose="02020603050405020304" pitchFamily="18" charset="0"/>
            </a:endParaRPr>
          </a:p>
          <a:p>
            <a:pPr marL="457200" lvl="1" indent="0"/>
            <a:r>
              <a:rPr lang="en-US" altLang="zh-CN" sz="2000" b="0" dirty="0">
                <a:ea typeface="+mn-ea"/>
                <a:cs typeface="Times New Roman" panose="02020603050405020304" pitchFamily="18" charset="0"/>
              </a:rPr>
              <a:t>     </a:t>
            </a:r>
            <a:r>
              <a:rPr lang="zh-CN" altLang="en-US" sz="2000" b="0" dirty="0">
                <a:ea typeface="+mn-ea"/>
                <a:cs typeface="Times New Roman" panose="02020603050405020304" pitchFamily="18" charset="0"/>
              </a:rPr>
              <a:t>如何判断两个单向链表是否交叉？找到交叉</a:t>
            </a:r>
            <a:r>
              <a:rPr lang="zh-CN" altLang="en-US" sz="2000" b="0" dirty="0" smtClean="0">
                <a:ea typeface="+mn-ea"/>
                <a:cs typeface="Times New Roman" panose="02020603050405020304" pitchFamily="18" charset="0"/>
              </a:rPr>
              <a:t>结点</a:t>
            </a:r>
            <a:endParaRPr lang="en-US" altLang="zh-CN" sz="2000" b="0" dirty="0" smtClean="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有序</a:t>
            </a:r>
            <a:r>
              <a:rPr lang="zh-CN" altLang="en-US" sz="2000" b="0" dirty="0" smtClean="0">
                <a:ea typeface="+mn-ea"/>
                <a:cs typeface="Times New Roman" panose="02020603050405020304" pitchFamily="18" charset="0"/>
              </a:rPr>
              <a:t>表的归并问题</a:t>
            </a:r>
            <a:endParaRPr lang="en-US" altLang="zh-CN" sz="2000" b="0" dirty="0">
              <a:ea typeface="+mn-ea"/>
              <a:cs typeface="Times New Roman" panose="02020603050405020304" pitchFamily="18" charset="0"/>
            </a:endParaRPr>
          </a:p>
        </p:txBody>
      </p:sp>
    </p:spTree>
    <p:extLst>
      <p:ext uri="{BB962C8B-B14F-4D97-AF65-F5344CB8AC3E}">
        <p14:creationId xmlns:p14="http://schemas.microsoft.com/office/powerpoint/2010/main" val="339943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796953-BEBF-4125-A066-70FA2BA47758}"/>
              </a:ext>
            </a:extLst>
          </p:cNvPr>
          <p:cNvSpPr txBox="1"/>
          <p:nvPr/>
        </p:nvSpPr>
        <p:spPr>
          <a:xfrm>
            <a:off x="618809" y="926287"/>
            <a:ext cx="2531462" cy="1631216"/>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栈的应用：</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栈的基本操作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栈与递归</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表达式处理</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迷宫求解</a:t>
            </a:r>
          </a:p>
        </p:txBody>
      </p:sp>
      <p:sp>
        <p:nvSpPr>
          <p:cNvPr id="3" name="文本框 2">
            <a:extLst>
              <a:ext uri="{FF2B5EF4-FFF2-40B4-BE49-F238E27FC236}">
                <a16:creationId xmlns:a16="http://schemas.microsoft.com/office/drawing/2014/main" id="{2CBCE02C-5C60-4B96-8996-FE8A187D88B4}"/>
              </a:ext>
            </a:extLst>
          </p:cNvPr>
          <p:cNvSpPr txBox="1"/>
          <p:nvPr/>
        </p:nvSpPr>
        <p:spPr>
          <a:xfrm>
            <a:off x="4961650" y="952241"/>
            <a:ext cx="2787943" cy="1631216"/>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队列的应用：</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队列的基本操作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约瑟夫环</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舞伴问题</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多项式计算</a:t>
            </a:r>
          </a:p>
        </p:txBody>
      </p:sp>
      <p:sp>
        <p:nvSpPr>
          <p:cNvPr id="4" name="文本框 3">
            <a:extLst>
              <a:ext uri="{FF2B5EF4-FFF2-40B4-BE49-F238E27FC236}">
                <a16:creationId xmlns:a16="http://schemas.microsoft.com/office/drawing/2014/main" id="{33521060-4A4F-4BC6-A316-DDD99BDA1118}"/>
              </a:ext>
            </a:extLst>
          </p:cNvPr>
          <p:cNvSpPr txBox="1"/>
          <p:nvPr/>
        </p:nvSpPr>
        <p:spPr>
          <a:xfrm>
            <a:off x="634206" y="3429000"/>
            <a:ext cx="4070345" cy="1323439"/>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串及其操作：</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串的基本操作</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朴素模式匹配算法及其分析</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en-US" altLang="zh-CN" sz="2000" dirty="0">
                <a:latin typeface="Times New Roman" panose="02020603050405020304" pitchFamily="18" charset="0"/>
                <a:ea typeface="+mn-ea"/>
                <a:cs typeface="Times New Roman" panose="02020603050405020304" pitchFamily="18" charset="0"/>
              </a:rPr>
              <a:t>KMP</a:t>
            </a:r>
            <a:r>
              <a:rPr lang="zh-CN" altLang="en-US" sz="2000" dirty="0">
                <a:latin typeface="Times New Roman" panose="02020603050405020304" pitchFamily="18" charset="0"/>
                <a:ea typeface="+mn-ea"/>
                <a:cs typeface="Times New Roman" panose="02020603050405020304" pitchFamily="18" charset="0"/>
              </a:rPr>
              <a:t>算法及分析</a:t>
            </a:r>
            <a:r>
              <a:rPr lang="en-US" altLang="zh-CN" sz="2000" dirty="0">
                <a:latin typeface="Times New Roman" panose="02020603050405020304" pitchFamily="18" charset="0"/>
                <a:ea typeface="+mn-ea"/>
                <a:cs typeface="Times New Roman" panose="02020603050405020304" pitchFamily="18" charset="0"/>
              </a:rPr>
              <a:t>O(</a:t>
            </a:r>
            <a:r>
              <a:rPr lang="en-US" altLang="zh-CN" sz="2000" dirty="0" err="1">
                <a:latin typeface="Times New Roman" panose="02020603050405020304" pitchFamily="18" charset="0"/>
                <a:ea typeface="+mn-ea"/>
                <a:cs typeface="Times New Roman" panose="02020603050405020304" pitchFamily="18" charset="0"/>
              </a:rPr>
              <a:t>m+n</a:t>
            </a:r>
            <a:r>
              <a:rPr lang="en-US" altLang="zh-CN" sz="2000" dirty="0">
                <a:latin typeface="Times New Roman" panose="02020603050405020304" pitchFamily="18" charset="0"/>
                <a:ea typeface="+mn-ea"/>
                <a:cs typeface="Times New Roman" panose="02020603050405020304" pitchFamily="18" charset="0"/>
              </a:rPr>
              <a:t>)</a:t>
            </a:r>
          </a:p>
        </p:txBody>
      </p:sp>
      <p:sp>
        <p:nvSpPr>
          <p:cNvPr id="5" name="文本框 4">
            <a:extLst>
              <a:ext uri="{FF2B5EF4-FFF2-40B4-BE49-F238E27FC236}">
                <a16:creationId xmlns:a16="http://schemas.microsoft.com/office/drawing/2014/main" id="{8A7A5658-31CC-4EDF-903D-10C5E138050E}"/>
              </a:ext>
            </a:extLst>
          </p:cNvPr>
          <p:cNvSpPr txBox="1"/>
          <p:nvPr/>
        </p:nvSpPr>
        <p:spPr>
          <a:xfrm>
            <a:off x="4961650" y="3450742"/>
            <a:ext cx="3942105" cy="2246769"/>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数组及其操作：</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数组的基本操作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对称矩阵压缩存储及操作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上</a:t>
            </a:r>
            <a:r>
              <a:rPr lang="en-US" altLang="zh-CN" sz="2000" dirty="0">
                <a:latin typeface="+mn-ea"/>
                <a:ea typeface="+mn-ea"/>
              </a:rPr>
              <a:t>/</a:t>
            </a:r>
            <a:r>
              <a:rPr lang="zh-CN" altLang="en-US" sz="2000" dirty="0">
                <a:latin typeface="+mn-ea"/>
                <a:ea typeface="+mn-ea"/>
              </a:rPr>
              <a:t>下三角阵的存储及操作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带状矩阵的存储及操作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稀疏矩阵的存储及操作</a:t>
            </a:r>
            <a:endParaRPr lang="en-US" altLang="zh-CN" sz="2000" dirty="0">
              <a:latin typeface="+mn-ea"/>
              <a:ea typeface="+mn-ea"/>
            </a:endParaRPr>
          </a:p>
          <a:p>
            <a:pPr lvl="1"/>
            <a:r>
              <a:rPr lang="en-US" altLang="zh-CN" sz="2000" dirty="0">
                <a:latin typeface="+mn-ea"/>
                <a:ea typeface="+mn-ea"/>
              </a:rPr>
              <a:t>   </a:t>
            </a:r>
            <a:r>
              <a:rPr lang="zh-CN" altLang="en-US" sz="2000" dirty="0">
                <a:latin typeface="+mn-ea"/>
                <a:ea typeface="+mn-ea"/>
              </a:rPr>
              <a:t>三元组转置的</a:t>
            </a:r>
            <a:r>
              <a:rPr lang="en-US" altLang="zh-CN" sz="2000" dirty="0">
                <a:latin typeface="+mn-ea"/>
                <a:ea typeface="+mn-ea"/>
              </a:rPr>
              <a:t>O(</a:t>
            </a:r>
            <a:r>
              <a:rPr lang="en-US" altLang="zh-CN" sz="2000" dirty="0" err="1">
                <a:latin typeface="+mn-ea"/>
                <a:ea typeface="+mn-ea"/>
              </a:rPr>
              <a:t>m+n</a:t>
            </a:r>
            <a:r>
              <a:rPr lang="en-US" altLang="zh-CN" sz="2000" dirty="0">
                <a:latin typeface="+mn-ea"/>
                <a:ea typeface="+mn-ea"/>
              </a:rPr>
              <a:t>)</a:t>
            </a:r>
            <a:endParaRPr lang="zh-CN" altLang="en-US" sz="2000" dirty="0">
              <a:latin typeface="+mn-ea"/>
              <a:ea typeface="+mn-ea"/>
            </a:endParaRPr>
          </a:p>
        </p:txBody>
      </p:sp>
    </p:spTree>
    <p:extLst>
      <p:ext uri="{BB962C8B-B14F-4D97-AF65-F5344CB8AC3E}">
        <p14:creationId xmlns:p14="http://schemas.microsoft.com/office/powerpoint/2010/main" val="12468103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CE95B30-804A-4049-9869-7AB926E869D1}"/>
              </a:ext>
            </a:extLst>
          </p:cNvPr>
          <p:cNvSpPr txBox="1"/>
          <p:nvPr/>
        </p:nvSpPr>
        <p:spPr>
          <a:xfrm>
            <a:off x="539552" y="548680"/>
            <a:ext cx="4826962" cy="461665"/>
          </a:xfrm>
          <a:prstGeom prst="rect">
            <a:avLst/>
          </a:prstGeom>
          <a:noFill/>
        </p:spPr>
        <p:txBody>
          <a:bodyPr wrap="none" rtlCol="0">
            <a:spAutoFit/>
          </a:bodyPr>
          <a:lstStyle/>
          <a:p>
            <a:pPr algn="l"/>
            <a:r>
              <a:rPr lang="en-US" altLang="zh-CN" sz="2400" b="1" dirty="0">
                <a:solidFill>
                  <a:srgbClr val="0000FF"/>
                </a:solidFill>
                <a:latin typeface="+mn-ea"/>
                <a:ea typeface="+mn-ea"/>
              </a:rPr>
              <a:t>2</a:t>
            </a:r>
            <a:r>
              <a:rPr lang="zh-CN" altLang="en-US" sz="2400" b="1" dirty="0">
                <a:solidFill>
                  <a:srgbClr val="0000FF"/>
                </a:solidFill>
                <a:latin typeface="+mn-ea"/>
                <a:ea typeface="+mn-ea"/>
              </a:rPr>
              <a:t>、树及二叉树</a:t>
            </a:r>
            <a:r>
              <a:rPr lang="en-US" altLang="zh-CN" sz="2400" b="1" dirty="0">
                <a:solidFill>
                  <a:srgbClr val="0000FF"/>
                </a:solidFill>
                <a:latin typeface="+mn-ea"/>
                <a:ea typeface="+mn-ea"/>
              </a:rPr>
              <a:t>-</a:t>
            </a:r>
            <a:r>
              <a:rPr lang="zh-CN" altLang="en-US" sz="2400" b="1" dirty="0">
                <a:solidFill>
                  <a:srgbClr val="0000FF"/>
                </a:solidFill>
                <a:latin typeface="+mn-ea"/>
                <a:ea typeface="+mn-ea"/>
              </a:rPr>
              <a:t>层次结构上的算法</a:t>
            </a:r>
          </a:p>
        </p:txBody>
      </p:sp>
      <p:sp>
        <p:nvSpPr>
          <p:cNvPr id="3" name="文本框 2">
            <a:extLst>
              <a:ext uri="{FF2B5EF4-FFF2-40B4-BE49-F238E27FC236}">
                <a16:creationId xmlns:a16="http://schemas.microsoft.com/office/drawing/2014/main" id="{6BB58BF2-941B-41EE-A2D9-87B066B9F20E}"/>
              </a:ext>
            </a:extLst>
          </p:cNvPr>
          <p:cNvSpPr txBox="1"/>
          <p:nvPr/>
        </p:nvSpPr>
        <p:spPr>
          <a:xfrm>
            <a:off x="539552" y="1124744"/>
            <a:ext cx="8045792" cy="1938992"/>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二叉树基本算法：</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二叉树的先序、中序和后序遍历的递归与非递归算法</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二叉树的层序遍历</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二叉树的建立</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二叉树镜像（左右孩子交换）</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统计任意二叉树中的结点个数？（全部、或按结点度数统计）</a:t>
            </a:r>
          </a:p>
        </p:txBody>
      </p:sp>
      <p:sp>
        <p:nvSpPr>
          <p:cNvPr id="4" name="Text Box 4">
            <a:extLst>
              <a:ext uri="{FF2B5EF4-FFF2-40B4-BE49-F238E27FC236}">
                <a16:creationId xmlns:a16="http://schemas.microsoft.com/office/drawing/2014/main" id="{57F798AB-05D1-45C7-A6EC-7D155CC5C97E}"/>
              </a:ext>
            </a:extLst>
          </p:cNvPr>
          <p:cNvSpPr txBox="1">
            <a:spLocks noChangeArrowheads="1"/>
          </p:cNvSpPr>
          <p:nvPr/>
        </p:nvSpPr>
        <p:spPr bwMode="auto">
          <a:xfrm>
            <a:off x="558656" y="3352484"/>
            <a:ext cx="8371557" cy="2956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latin typeface="+mn-ea"/>
                <a:ea typeface="+mn-ea"/>
              </a:rPr>
              <a:t>二叉树其它操作</a:t>
            </a:r>
            <a:r>
              <a:rPr lang="en-US" altLang="zh-CN" sz="2000" b="1" dirty="0">
                <a:latin typeface="+mn-ea"/>
                <a:ea typeface="+mn-ea"/>
              </a:rPr>
              <a:t>-1</a:t>
            </a:r>
            <a:r>
              <a:rPr lang="zh-CN" altLang="en-US" sz="2000" b="1" dirty="0">
                <a:latin typeface="+mn-ea"/>
                <a:ea typeface="+mn-ea"/>
              </a:rPr>
              <a:t>：</a:t>
            </a:r>
          </a:p>
          <a:p>
            <a:pPr marL="800100" lvl="1" indent="-342900">
              <a:buFont typeface="Wingdings" panose="05000000000000000000" pitchFamily="2" charset="2"/>
              <a:buChar char="Ø"/>
            </a:pPr>
            <a:r>
              <a:rPr lang="zh-CN" altLang="en-US" sz="2000" dirty="0">
                <a:latin typeface="+mn-ea"/>
                <a:ea typeface="+mn-ea"/>
              </a:rPr>
              <a:t>二叉树的深度</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二叉树的宽度</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判断一颗任意二叉树是否为满二叉树</a:t>
            </a:r>
          </a:p>
          <a:p>
            <a:pPr marL="800100" lvl="1" indent="-342900">
              <a:buFont typeface="Wingdings" panose="05000000000000000000" pitchFamily="2" charset="2"/>
              <a:buChar char="Ø"/>
            </a:pPr>
            <a:r>
              <a:rPr lang="zh-CN" altLang="en-US" sz="2000" dirty="0">
                <a:latin typeface="+mn-ea"/>
                <a:ea typeface="+mn-ea"/>
              </a:rPr>
              <a:t>判断一颗任意二叉树是否为完全二叉树</a:t>
            </a:r>
          </a:p>
          <a:p>
            <a:pPr marL="800100" lvl="1" indent="-342900">
              <a:buFont typeface="Wingdings" panose="05000000000000000000" pitchFamily="2" charset="2"/>
              <a:buChar char="Ø"/>
            </a:pPr>
            <a:r>
              <a:rPr lang="zh-CN" altLang="en-US" sz="2000" dirty="0">
                <a:latin typeface="+mn-ea"/>
                <a:ea typeface="+mn-ea"/>
              </a:rPr>
              <a:t>求二叉树任意结点所在的层号</a:t>
            </a:r>
          </a:p>
          <a:p>
            <a:pPr marL="800100" lvl="1" indent="-342900">
              <a:buFont typeface="Wingdings" panose="05000000000000000000" pitchFamily="2" charset="2"/>
              <a:buChar char="Ø"/>
            </a:pPr>
            <a:r>
              <a:rPr lang="zh-CN" altLang="en-US" sz="2000" dirty="0">
                <a:latin typeface="+mn-ea"/>
                <a:ea typeface="+mn-ea"/>
              </a:rPr>
              <a:t>求任意结点的所有祖先结点（根到该结点的路径）</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求二叉树中两个结点的最近公共祖先</a:t>
            </a:r>
          </a:p>
          <a:p>
            <a:pPr marL="800100" lvl="1" indent="-342900">
              <a:buFont typeface="Wingdings" panose="05000000000000000000" pitchFamily="2" charset="2"/>
              <a:buChar char="Ø"/>
            </a:pPr>
            <a:r>
              <a:rPr lang="zh-CN" altLang="en-US" sz="2000" dirty="0">
                <a:latin typeface="+mn-ea"/>
                <a:ea typeface="+mn-ea"/>
              </a:rPr>
              <a:t>二叉链表存储</a:t>
            </a:r>
            <a:r>
              <a:rPr kumimoji="0" lang="zh-CN" altLang="en-US" sz="2000" dirty="0">
                <a:latin typeface="+mn-ea"/>
              </a:rPr>
              <a:t>的二叉树转换到按照完全二叉树存储的数组中</a:t>
            </a:r>
            <a:endParaRPr kumimoji="0" lang="en-US" altLang="zh-CN" sz="2000" dirty="0">
              <a:latin typeface="+mn-ea"/>
            </a:endParaRPr>
          </a:p>
        </p:txBody>
      </p:sp>
    </p:spTree>
    <p:extLst>
      <p:ext uri="{BB962C8B-B14F-4D97-AF65-F5344CB8AC3E}">
        <p14:creationId xmlns:p14="http://schemas.microsoft.com/office/powerpoint/2010/main" val="22490969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E500B9E5-A535-40C3-AACC-FBBBBA3DFAF9}"/>
              </a:ext>
            </a:extLst>
          </p:cNvPr>
          <p:cNvSpPr txBox="1">
            <a:spLocks noChangeArrowheads="1"/>
          </p:cNvSpPr>
          <p:nvPr/>
        </p:nvSpPr>
        <p:spPr bwMode="auto">
          <a:xfrm>
            <a:off x="467544" y="908720"/>
            <a:ext cx="8424936" cy="326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latin typeface="+mn-ea"/>
                <a:ea typeface="+mn-ea"/>
              </a:rPr>
              <a:t>二叉树其它操作</a:t>
            </a:r>
            <a:r>
              <a:rPr lang="en-US" altLang="zh-CN" sz="2000" b="1" dirty="0">
                <a:latin typeface="+mn-ea"/>
                <a:ea typeface="+mn-ea"/>
              </a:rPr>
              <a:t>-2</a:t>
            </a:r>
            <a:r>
              <a:rPr lang="zh-CN" altLang="en-US" sz="2000" b="1" dirty="0">
                <a:latin typeface="+mn-ea"/>
                <a:ea typeface="+mn-ea"/>
              </a:rPr>
              <a:t>：</a:t>
            </a:r>
          </a:p>
          <a:p>
            <a:pPr marL="800100" lvl="1" indent="-342900">
              <a:buFont typeface="Wingdings" panose="05000000000000000000" pitchFamily="2" charset="2"/>
              <a:buChar char="Ø"/>
            </a:pPr>
            <a:r>
              <a:rPr lang="zh-CN" altLang="en-US" sz="2000" dirty="0"/>
              <a:t>任意两个结点的路径</a:t>
            </a:r>
            <a:endParaRPr lang="en-US" altLang="zh-CN" sz="2000" dirty="0"/>
          </a:p>
          <a:p>
            <a:pPr marL="800100" lvl="1" indent="-342900">
              <a:buFont typeface="Wingdings" panose="05000000000000000000" pitchFamily="2" charset="2"/>
              <a:buChar char="Ø"/>
            </a:pPr>
            <a:r>
              <a:rPr lang="zh-CN" altLang="en-US" sz="2000" dirty="0"/>
              <a:t>二叉树最大</a:t>
            </a:r>
            <a:r>
              <a:rPr lang="en-US" altLang="zh-CN" sz="2000" dirty="0"/>
              <a:t>/</a:t>
            </a:r>
            <a:r>
              <a:rPr lang="zh-CN" altLang="en-US" sz="2000" dirty="0"/>
              <a:t>最短</a:t>
            </a:r>
            <a:r>
              <a:rPr lang="zh-CN" altLang="en-US" sz="2000" dirty="0" smtClean="0"/>
              <a:t>路径</a:t>
            </a:r>
            <a:endParaRPr lang="en-US" altLang="zh-CN" sz="2000" dirty="0" smtClean="0"/>
          </a:p>
          <a:p>
            <a:pPr marL="800100" lvl="1" indent="-342900">
              <a:buFont typeface="Wingdings" panose="05000000000000000000" pitchFamily="2" charset="2"/>
              <a:buChar char="Ø"/>
            </a:pPr>
            <a:r>
              <a:rPr lang="zh-CN" altLang="en-US" sz="2000" dirty="0" smtClean="0">
                <a:latin typeface="+mn-ea"/>
                <a:ea typeface="+mn-ea"/>
              </a:rPr>
              <a:t>不遍历二叉树，求中序</a:t>
            </a:r>
            <a:r>
              <a:rPr lang="en-US" altLang="zh-CN" sz="2000" dirty="0" smtClean="0">
                <a:latin typeface="+mn-ea"/>
                <a:ea typeface="+mn-ea"/>
              </a:rPr>
              <a:t>/</a:t>
            </a:r>
            <a:r>
              <a:rPr lang="zh-CN" altLang="en-US" sz="2000" dirty="0" smtClean="0">
                <a:latin typeface="+mn-ea"/>
                <a:ea typeface="+mn-ea"/>
              </a:rPr>
              <a:t>先序</a:t>
            </a:r>
            <a:r>
              <a:rPr lang="en-US" altLang="zh-CN" sz="2000" dirty="0" smtClean="0">
                <a:latin typeface="+mn-ea"/>
                <a:ea typeface="+mn-ea"/>
              </a:rPr>
              <a:t>/</a:t>
            </a:r>
            <a:r>
              <a:rPr lang="zh-CN" altLang="en-US" sz="2000" dirty="0" smtClean="0">
                <a:latin typeface="+mn-ea"/>
                <a:ea typeface="+mn-ea"/>
              </a:rPr>
              <a:t>后序遍历第一个结点或最后一个结点</a:t>
            </a:r>
          </a:p>
          <a:p>
            <a:pPr marL="800100" lvl="1" indent="-342900">
              <a:buFont typeface="Wingdings" panose="05000000000000000000" pitchFamily="2" charset="2"/>
              <a:buChar char="Ø"/>
            </a:pPr>
            <a:r>
              <a:rPr lang="zh-CN" altLang="en-US" sz="2000" dirty="0" smtClean="0">
                <a:latin typeface="+mn-ea"/>
                <a:ea typeface="+mn-ea"/>
              </a:rPr>
              <a:t>不用</a:t>
            </a:r>
            <a:r>
              <a:rPr lang="zh-CN" altLang="en-US" sz="2000" dirty="0">
                <a:latin typeface="+mn-ea"/>
                <a:ea typeface="+mn-ea"/>
              </a:rPr>
              <a:t>递归，中序遍历线索二叉树</a:t>
            </a:r>
          </a:p>
          <a:p>
            <a:pPr marL="800100" lvl="1" indent="-342900">
              <a:buFont typeface="Wingdings" panose="05000000000000000000" pitchFamily="2" charset="2"/>
              <a:buChar char="Ø"/>
            </a:pPr>
            <a:r>
              <a:rPr lang="zh-CN" altLang="en-US" sz="2000" dirty="0">
                <a:latin typeface="+mn-ea"/>
                <a:ea typeface="+mn-ea"/>
              </a:rPr>
              <a:t>二叉树的复制</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二叉树等价判断</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堆的插入和删除操作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哈夫曼树的建立</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二叉排序树的建立、节点的插入与删除</a:t>
            </a:r>
            <a:endParaRPr lang="en-US" altLang="zh-CN" sz="2000" dirty="0">
              <a:latin typeface="+mn-ea"/>
              <a:ea typeface="+mn-ea"/>
            </a:endParaRPr>
          </a:p>
        </p:txBody>
      </p:sp>
    </p:spTree>
    <p:extLst>
      <p:ext uri="{BB962C8B-B14F-4D97-AF65-F5344CB8AC3E}">
        <p14:creationId xmlns:p14="http://schemas.microsoft.com/office/powerpoint/2010/main" val="34295006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21AA26-A59A-4E2B-A4B3-0FA06775ECDB}"/>
              </a:ext>
            </a:extLst>
          </p:cNvPr>
          <p:cNvSpPr txBox="1"/>
          <p:nvPr/>
        </p:nvSpPr>
        <p:spPr>
          <a:xfrm>
            <a:off x="552680" y="836712"/>
            <a:ext cx="3589444" cy="461665"/>
          </a:xfrm>
          <a:prstGeom prst="rect">
            <a:avLst/>
          </a:prstGeom>
          <a:noFill/>
        </p:spPr>
        <p:txBody>
          <a:bodyPr wrap="none" rtlCol="0">
            <a:spAutoFit/>
          </a:bodyPr>
          <a:lstStyle/>
          <a:p>
            <a:pPr algn="l"/>
            <a:r>
              <a:rPr lang="en-US" altLang="zh-CN" sz="2400" b="1" dirty="0">
                <a:solidFill>
                  <a:srgbClr val="0000FF"/>
                </a:solidFill>
                <a:latin typeface="Times New Roman" panose="02020603050405020304" pitchFamily="18" charset="0"/>
                <a:ea typeface="+mn-ea"/>
                <a:cs typeface="Times New Roman" panose="02020603050405020304" pitchFamily="18" charset="0"/>
              </a:rPr>
              <a:t>3</a:t>
            </a:r>
            <a:r>
              <a:rPr lang="zh-CN" altLang="en-US" sz="2400" b="1" dirty="0">
                <a:solidFill>
                  <a:srgbClr val="0000FF"/>
                </a:solidFill>
                <a:latin typeface="Times New Roman" panose="02020603050405020304" pitchFamily="18" charset="0"/>
                <a:ea typeface="+mn-ea"/>
                <a:cs typeface="Times New Roman" panose="02020603050405020304" pitchFamily="18" charset="0"/>
              </a:rPr>
              <a:t>、图</a:t>
            </a:r>
            <a:r>
              <a:rPr lang="en-US" altLang="zh-CN" sz="2400" b="1" dirty="0">
                <a:solidFill>
                  <a:srgbClr val="0000FF"/>
                </a:solidFill>
                <a:latin typeface="Times New Roman" panose="02020603050405020304" pitchFamily="18" charset="0"/>
                <a:ea typeface="+mn-ea"/>
                <a:cs typeface="Times New Roman" panose="02020603050405020304" pitchFamily="18" charset="0"/>
              </a:rPr>
              <a:t>-</a:t>
            </a:r>
            <a:r>
              <a:rPr lang="zh-CN" altLang="en-US" sz="2400" b="1" dirty="0">
                <a:solidFill>
                  <a:srgbClr val="0000FF"/>
                </a:solidFill>
                <a:latin typeface="Times New Roman" panose="02020603050405020304" pitchFamily="18" charset="0"/>
                <a:ea typeface="+mn-ea"/>
                <a:cs typeface="Times New Roman" panose="02020603050405020304" pitchFamily="18" charset="0"/>
              </a:rPr>
              <a:t>网状结构上的算法</a:t>
            </a:r>
          </a:p>
        </p:txBody>
      </p:sp>
      <p:sp>
        <p:nvSpPr>
          <p:cNvPr id="3" name="Text Box 4">
            <a:extLst>
              <a:ext uri="{FF2B5EF4-FFF2-40B4-BE49-F238E27FC236}">
                <a16:creationId xmlns:a16="http://schemas.microsoft.com/office/drawing/2014/main" id="{CC039E68-DCCA-4B7C-B0AC-BD08D633017E}"/>
              </a:ext>
            </a:extLst>
          </p:cNvPr>
          <p:cNvSpPr txBox="1">
            <a:spLocks noChangeArrowheads="1"/>
          </p:cNvSpPr>
          <p:nvPr/>
        </p:nvSpPr>
        <p:spPr bwMode="auto">
          <a:xfrm>
            <a:off x="554147" y="1595873"/>
            <a:ext cx="8248947" cy="1725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ea typeface="+mn-ea"/>
                <a:cs typeface="Times New Roman" panose="02020603050405020304" pitchFamily="18" charset="0"/>
              </a:rPr>
              <a:t>图的基本操作：</a:t>
            </a: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图的遍历（邻接表、邻接矩阵，深度优先</a:t>
            </a:r>
            <a:r>
              <a:rPr lang="en-US" altLang="zh-CN" sz="2000" dirty="0">
                <a:ea typeface="+mn-ea"/>
                <a:cs typeface="Times New Roman" panose="02020603050405020304" pitchFamily="18" charset="0"/>
              </a:rPr>
              <a:t>DFS</a:t>
            </a:r>
            <a:r>
              <a:rPr lang="zh-CN" altLang="en-US" sz="2000" dirty="0">
                <a:ea typeface="+mn-ea"/>
                <a:cs typeface="Times New Roman" panose="02020603050405020304" pitchFamily="18" charset="0"/>
              </a:rPr>
              <a:t>、广度优先</a:t>
            </a:r>
            <a:r>
              <a:rPr lang="en-US" altLang="zh-CN" sz="2000" dirty="0">
                <a:ea typeface="+mn-ea"/>
                <a:cs typeface="Times New Roman" panose="02020603050405020304" pitchFamily="18" charset="0"/>
              </a:rPr>
              <a:t>BFS</a:t>
            </a:r>
            <a:r>
              <a:rPr lang="zh-CN" altLang="en-US" sz="2000" dirty="0">
                <a:ea typeface="+mn-ea"/>
                <a:cs typeface="Times New Roman" panose="02020603050405020304" pitchFamily="18" charset="0"/>
              </a:rPr>
              <a:t>）</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图的顶点入度（</a:t>
            </a:r>
            <a:r>
              <a:rPr lang="en-US" altLang="zh-CN" sz="2000" dirty="0">
                <a:ea typeface="+mn-ea"/>
                <a:cs typeface="Times New Roman" panose="02020603050405020304" pitchFamily="18" charset="0"/>
              </a:rPr>
              <a:t>ID</a:t>
            </a:r>
            <a:r>
              <a:rPr lang="zh-CN" altLang="en-US" sz="2000" dirty="0">
                <a:ea typeface="+mn-ea"/>
                <a:cs typeface="Times New Roman" panose="02020603050405020304" pitchFamily="18" charset="0"/>
              </a:rPr>
              <a:t>）和出度（</a:t>
            </a:r>
            <a:r>
              <a:rPr lang="en-US" altLang="zh-CN" sz="2000" dirty="0">
                <a:ea typeface="+mn-ea"/>
                <a:cs typeface="Times New Roman" panose="02020603050405020304" pitchFamily="18" charset="0"/>
              </a:rPr>
              <a:t>OD</a:t>
            </a:r>
            <a:r>
              <a:rPr lang="zh-CN" altLang="en-US" sz="2000" dirty="0">
                <a:ea typeface="+mn-ea"/>
                <a:cs typeface="Times New Roman" panose="02020603050405020304" pitchFamily="18" charset="0"/>
              </a:rPr>
              <a:t>）的计算（邻接表、邻接矩阵）</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图的存储结构相互转换</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endParaRPr lang="zh-CN" altLang="en-US" sz="2000" dirty="0">
              <a:ea typeface="+mn-ea"/>
              <a:cs typeface="Times New Roman" panose="02020603050405020304" pitchFamily="18" charset="0"/>
            </a:endParaRPr>
          </a:p>
        </p:txBody>
      </p:sp>
      <p:sp>
        <p:nvSpPr>
          <p:cNvPr id="4" name="Text Box 4">
            <a:extLst>
              <a:ext uri="{FF2B5EF4-FFF2-40B4-BE49-F238E27FC236}">
                <a16:creationId xmlns:a16="http://schemas.microsoft.com/office/drawing/2014/main" id="{D1E8C656-A303-4846-84C6-DDEA938A7109}"/>
              </a:ext>
            </a:extLst>
          </p:cNvPr>
          <p:cNvSpPr txBox="1">
            <a:spLocks noChangeArrowheads="1"/>
          </p:cNvSpPr>
          <p:nvPr/>
        </p:nvSpPr>
        <p:spPr bwMode="auto">
          <a:xfrm>
            <a:off x="554147" y="3507322"/>
            <a:ext cx="8248947" cy="234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ea typeface="+mn-ea"/>
                <a:cs typeface="Times New Roman" panose="02020603050405020304" pitchFamily="18" charset="0"/>
              </a:rPr>
              <a:t>图的其它算法：</a:t>
            </a: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两顶点之间的路径，判断两顶点是否连通</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smtClean="0">
                <a:ea typeface="+mn-ea"/>
                <a:cs typeface="Times New Roman" panose="02020603050405020304" pitchFamily="18" charset="0"/>
              </a:rPr>
              <a:t>判断（</a:t>
            </a:r>
            <a:r>
              <a:rPr lang="zh-CN" altLang="en-US" sz="2000" dirty="0">
                <a:ea typeface="+mn-ea"/>
                <a:cs typeface="Times New Roman" panose="02020603050405020304" pitchFamily="18" charset="0"/>
              </a:rPr>
              <a:t>有</a:t>
            </a:r>
            <a:r>
              <a:rPr lang="zh-CN" altLang="en-US" sz="2000" dirty="0" smtClean="0">
                <a:ea typeface="+mn-ea"/>
                <a:cs typeface="Times New Roman" panose="02020603050405020304" pitchFamily="18" charset="0"/>
              </a:rPr>
              <a:t>向、无向）图</a:t>
            </a:r>
            <a:r>
              <a:rPr lang="zh-CN" altLang="en-US" sz="2000" dirty="0">
                <a:ea typeface="+mn-ea"/>
                <a:cs typeface="Times New Roman" panose="02020603050405020304" pitchFamily="18" charset="0"/>
              </a:rPr>
              <a:t>是否连通</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求包含顶点</a:t>
            </a:r>
            <a:r>
              <a:rPr lang="en-US" altLang="zh-CN" sz="2000" i="1" dirty="0">
                <a:ea typeface="+mn-ea"/>
                <a:cs typeface="Times New Roman" panose="02020603050405020304" pitchFamily="18" charset="0"/>
              </a:rPr>
              <a:t>v</a:t>
            </a:r>
            <a:r>
              <a:rPr lang="zh-CN" altLang="en-US" sz="2000" dirty="0">
                <a:ea typeface="+mn-ea"/>
                <a:cs typeface="Times New Roman" panose="02020603050405020304" pitchFamily="18" charset="0"/>
              </a:rPr>
              <a:t>的</a:t>
            </a:r>
            <a:r>
              <a:rPr lang="zh-CN" altLang="en-US" sz="2000" dirty="0" smtClean="0">
                <a:ea typeface="+mn-ea"/>
                <a:cs typeface="Times New Roman" panose="02020603050405020304" pitchFamily="18" charset="0"/>
              </a:rPr>
              <a:t>环路</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判断图是否有</a:t>
            </a:r>
            <a:r>
              <a:rPr lang="zh-CN" altLang="en-US" sz="2000" dirty="0" smtClean="0">
                <a:ea typeface="+mn-ea"/>
                <a:cs typeface="Times New Roman" panose="02020603050405020304" pitchFamily="18" charset="0"/>
              </a:rPr>
              <a:t>环路</a:t>
            </a:r>
            <a:endParaRPr lang="en-US" altLang="zh-CN" sz="2000" dirty="0" smtClean="0">
              <a:ea typeface="+mn-ea"/>
              <a:cs typeface="Times New Roman" panose="02020603050405020304" pitchFamily="18" charset="0"/>
            </a:endParaRPr>
          </a:p>
          <a:p>
            <a:pPr marL="457200" lvl="1" indent="0"/>
            <a:r>
              <a:rPr lang="zh-CN" altLang="en-US" sz="2000" dirty="0" smtClean="0">
                <a:ea typeface="+mn-ea"/>
                <a:cs typeface="Times New Roman" panose="02020603050405020304" pitchFamily="18" charset="0"/>
              </a:rPr>
              <a:t>    （有几种方法，或所学的那些算法可以解决这个问题）</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endParaRPr lang="zh-CN" altLang="en-US" sz="2000" dirty="0">
              <a:ea typeface="+mn-ea"/>
              <a:cs typeface="Times New Roman" panose="02020603050405020304" pitchFamily="18" charset="0"/>
            </a:endParaRPr>
          </a:p>
        </p:txBody>
      </p:sp>
    </p:spTree>
    <p:extLst>
      <p:ext uri="{BB962C8B-B14F-4D97-AF65-F5344CB8AC3E}">
        <p14:creationId xmlns:p14="http://schemas.microsoft.com/office/powerpoint/2010/main" val="42600490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AF064859-2C84-4733-ADCC-31066DAA8D80}"/>
              </a:ext>
            </a:extLst>
          </p:cNvPr>
          <p:cNvSpPr txBox="1">
            <a:spLocks noChangeArrowheads="1"/>
          </p:cNvSpPr>
          <p:nvPr/>
        </p:nvSpPr>
        <p:spPr bwMode="auto">
          <a:xfrm>
            <a:off x="895053" y="779940"/>
            <a:ext cx="7061323" cy="2956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ea typeface="+mn-ea"/>
                <a:cs typeface="Times New Roman" panose="02020603050405020304" pitchFamily="18" charset="0"/>
              </a:rPr>
              <a:t>图结构上的经典算法：</a:t>
            </a: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最小生成树（</a:t>
            </a:r>
            <a:r>
              <a:rPr lang="en-US" altLang="zh-CN" sz="2000" dirty="0">
                <a:ea typeface="+mn-ea"/>
                <a:cs typeface="Times New Roman" panose="02020603050405020304" pitchFamily="18" charset="0"/>
              </a:rPr>
              <a:t>prim</a:t>
            </a:r>
            <a:r>
              <a:rPr lang="zh-CN" altLang="en-US" sz="2000" dirty="0">
                <a:ea typeface="+mn-ea"/>
                <a:cs typeface="Times New Roman" panose="02020603050405020304" pitchFamily="18" charset="0"/>
              </a:rPr>
              <a:t>算法和</a:t>
            </a:r>
            <a:r>
              <a:rPr lang="en-US" altLang="zh-CN" sz="2000" dirty="0">
                <a:ea typeface="+mn-ea"/>
                <a:cs typeface="Times New Roman" panose="02020603050405020304" pitchFamily="18" charset="0"/>
              </a:rPr>
              <a:t>Kruskal </a:t>
            </a:r>
            <a:r>
              <a:rPr lang="zh-CN" altLang="en-US" sz="2000" dirty="0">
                <a:ea typeface="+mn-ea"/>
                <a:cs typeface="Times New Roman" panose="02020603050405020304" pitchFamily="18" charset="0"/>
              </a:rPr>
              <a:t>算法）及其比较分析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关结点及其求解步骤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连通分量、强分量求解方法及步骤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拓扑分类算法及其比较分析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关键路径求解方法及步骤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单源最短路径算法（</a:t>
            </a:r>
            <a:r>
              <a:rPr lang="en-US" altLang="zh-CN" sz="2000" dirty="0">
                <a:ea typeface="+mn-ea"/>
                <a:cs typeface="Times New Roman" panose="02020603050405020304" pitchFamily="18" charset="0"/>
              </a:rPr>
              <a:t>Dijkstra</a:t>
            </a:r>
            <a:r>
              <a:rPr lang="zh-CN" altLang="en-US" sz="2000" dirty="0">
                <a:ea typeface="+mn-ea"/>
                <a:cs typeface="Times New Roman" panose="02020603050405020304" pitchFamily="18" charset="0"/>
              </a:rPr>
              <a:t>）及其分析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每一对顶点之间的最短路径算法（</a:t>
            </a:r>
            <a:r>
              <a:rPr lang="en-US" altLang="zh-CN" sz="2000" dirty="0">
                <a:ea typeface="+mn-ea"/>
                <a:cs typeface="Times New Roman" panose="02020603050405020304" pitchFamily="18" charset="0"/>
              </a:rPr>
              <a:t>Floyd</a:t>
            </a:r>
            <a:r>
              <a:rPr lang="zh-CN" altLang="en-US" sz="2000" dirty="0">
                <a:ea typeface="+mn-ea"/>
                <a:cs typeface="Times New Roman" panose="02020603050405020304" pitchFamily="18" charset="0"/>
              </a:rPr>
              <a:t>）及其</a:t>
            </a:r>
            <a:r>
              <a:rPr lang="zh-CN" altLang="en-US" sz="2000" dirty="0" smtClean="0">
                <a:ea typeface="+mn-ea"/>
                <a:cs typeface="Times New Roman" panose="02020603050405020304" pitchFamily="18" charset="0"/>
              </a:rPr>
              <a:t>分析</a:t>
            </a:r>
            <a:endParaRPr lang="en-US" altLang="zh-CN" sz="2000" dirty="0" smtClean="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疫情</a:t>
            </a:r>
            <a:r>
              <a:rPr lang="zh-CN" altLang="en-US" sz="2000" dirty="0" smtClean="0">
                <a:ea typeface="+mn-ea"/>
                <a:cs typeface="Times New Roman" panose="02020603050405020304" pitchFamily="18" charset="0"/>
              </a:rPr>
              <a:t>传播模型</a:t>
            </a:r>
            <a:endParaRPr lang="zh-CN" altLang="en-US" sz="2000" dirty="0">
              <a:ea typeface="+mn-ea"/>
              <a:cs typeface="Times New Roman" panose="02020603050405020304" pitchFamily="18" charset="0"/>
            </a:endParaRPr>
          </a:p>
        </p:txBody>
      </p:sp>
      <p:sp>
        <p:nvSpPr>
          <p:cNvPr id="3" name="文本框 2">
            <a:extLst>
              <a:ext uri="{FF2B5EF4-FFF2-40B4-BE49-F238E27FC236}">
                <a16:creationId xmlns:a16="http://schemas.microsoft.com/office/drawing/2014/main" id="{A35CEA46-08B4-423F-B240-DE6B796B66EA}"/>
              </a:ext>
            </a:extLst>
          </p:cNvPr>
          <p:cNvSpPr txBox="1"/>
          <p:nvPr/>
        </p:nvSpPr>
        <p:spPr>
          <a:xfrm>
            <a:off x="683568" y="3645024"/>
            <a:ext cx="1887055" cy="461665"/>
          </a:xfrm>
          <a:prstGeom prst="rect">
            <a:avLst/>
          </a:prstGeom>
          <a:noFill/>
        </p:spPr>
        <p:txBody>
          <a:bodyPr wrap="none" rtlCol="0">
            <a:spAutoFit/>
          </a:bodyPr>
          <a:lstStyle/>
          <a:p>
            <a:pPr algn="l"/>
            <a:r>
              <a:rPr lang="en-US" altLang="zh-CN" sz="2400" b="1" dirty="0">
                <a:solidFill>
                  <a:srgbClr val="0000FF"/>
                </a:solidFill>
                <a:latin typeface="+mn-ea"/>
                <a:ea typeface="+mn-ea"/>
              </a:rPr>
              <a:t>4</a:t>
            </a:r>
            <a:r>
              <a:rPr lang="zh-CN" altLang="en-US" sz="2400" b="1" dirty="0">
                <a:solidFill>
                  <a:srgbClr val="0000FF"/>
                </a:solidFill>
                <a:latin typeface="+mn-ea"/>
                <a:ea typeface="+mn-ea"/>
              </a:rPr>
              <a:t>、查找算法</a:t>
            </a:r>
          </a:p>
        </p:txBody>
      </p:sp>
      <p:sp>
        <p:nvSpPr>
          <p:cNvPr id="4" name="Text Box 4">
            <a:extLst>
              <a:ext uri="{FF2B5EF4-FFF2-40B4-BE49-F238E27FC236}">
                <a16:creationId xmlns:a16="http://schemas.microsoft.com/office/drawing/2014/main" id="{54854318-7B0A-4AC8-A5E9-5536FB6A0963}"/>
              </a:ext>
            </a:extLst>
          </p:cNvPr>
          <p:cNvSpPr txBox="1">
            <a:spLocks noChangeArrowheads="1"/>
          </p:cNvSpPr>
          <p:nvPr/>
        </p:nvSpPr>
        <p:spPr bwMode="auto">
          <a:xfrm>
            <a:off x="969330" y="4094284"/>
            <a:ext cx="7779134" cy="255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800100" lvl="1" indent="-342900">
              <a:buFont typeface="Wingdings" panose="05000000000000000000" pitchFamily="2" charset="2"/>
              <a:buChar char="Ø"/>
            </a:pPr>
            <a:r>
              <a:rPr lang="zh-CN" altLang="en-US" sz="2000" dirty="0">
                <a:ea typeface="+mn-ea"/>
                <a:cs typeface="Times New Roman" panose="02020603050405020304" pitchFamily="18" charset="0"/>
              </a:rPr>
              <a:t>线性查找算法</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有序表的二分查找算法</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分块查找的思想及查找步骤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二叉查找树的相关操作</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平衡二叉树（</a:t>
            </a:r>
            <a:r>
              <a:rPr lang="en-US" altLang="zh-CN" sz="2000" dirty="0">
                <a:ea typeface="+mn-ea"/>
                <a:cs typeface="Times New Roman" panose="02020603050405020304" pitchFamily="18" charset="0"/>
              </a:rPr>
              <a:t>AVL</a:t>
            </a:r>
            <a:r>
              <a:rPr lang="zh-CN" altLang="en-US" sz="2000" dirty="0">
                <a:ea typeface="+mn-ea"/>
                <a:cs typeface="Times New Roman" panose="02020603050405020304" pitchFamily="18" charset="0"/>
              </a:rPr>
              <a:t>）的判断、构造过程及其算法</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en-US" altLang="zh-CN" sz="2000" dirty="0">
                <a:ea typeface="+mn-ea"/>
                <a:cs typeface="Times New Roman" panose="02020603050405020304" pitchFamily="18" charset="0"/>
              </a:rPr>
              <a:t>B-</a:t>
            </a:r>
            <a:r>
              <a:rPr lang="zh-CN" altLang="en-US" sz="2000" dirty="0">
                <a:ea typeface="+mn-ea"/>
                <a:cs typeface="Times New Roman" panose="02020603050405020304" pitchFamily="18" charset="0"/>
              </a:rPr>
              <a:t>树结构特点及其查找过程，插入及删除结点的过程分析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地址散列法（哈希表）构造及其查找成功和查找失败的平均查找长度计算</a:t>
            </a:r>
            <a:endParaRPr lang="en-US" altLang="zh-CN" sz="2000" dirty="0">
              <a:ea typeface="+mn-ea"/>
              <a:cs typeface="Times New Roman" panose="02020603050405020304" pitchFamily="18" charset="0"/>
            </a:endParaRPr>
          </a:p>
        </p:txBody>
      </p:sp>
    </p:spTree>
    <p:extLst>
      <p:ext uri="{BB962C8B-B14F-4D97-AF65-F5344CB8AC3E}">
        <p14:creationId xmlns:p14="http://schemas.microsoft.com/office/powerpoint/2010/main" val="2397464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893E72-FEB9-469E-B4BE-6B4115A25067}"/>
              </a:ext>
            </a:extLst>
          </p:cNvPr>
          <p:cNvPicPr>
            <a:picLocks noChangeAspect="1"/>
          </p:cNvPicPr>
          <p:nvPr/>
        </p:nvPicPr>
        <p:blipFill>
          <a:blip r:embed="rId2"/>
          <a:stretch>
            <a:fillRect/>
          </a:stretch>
        </p:blipFill>
        <p:spPr>
          <a:xfrm>
            <a:off x="579523" y="836712"/>
            <a:ext cx="7984954" cy="5456204"/>
          </a:xfrm>
          <a:prstGeom prst="rect">
            <a:avLst/>
          </a:prstGeom>
        </p:spPr>
      </p:pic>
    </p:spTree>
    <p:extLst>
      <p:ext uri="{BB962C8B-B14F-4D97-AF65-F5344CB8AC3E}">
        <p14:creationId xmlns:p14="http://schemas.microsoft.com/office/powerpoint/2010/main" val="19921422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835410-4908-48B2-8FEA-1FD5324A78CA}"/>
              </a:ext>
            </a:extLst>
          </p:cNvPr>
          <p:cNvSpPr txBox="1"/>
          <p:nvPr/>
        </p:nvSpPr>
        <p:spPr>
          <a:xfrm>
            <a:off x="395536" y="836712"/>
            <a:ext cx="1887055" cy="461665"/>
          </a:xfrm>
          <a:prstGeom prst="rect">
            <a:avLst/>
          </a:prstGeom>
          <a:noFill/>
        </p:spPr>
        <p:txBody>
          <a:bodyPr wrap="none" rtlCol="0">
            <a:spAutoFit/>
          </a:bodyPr>
          <a:lstStyle/>
          <a:p>
            <a:pPr algn="l"/>
            <a:r>
              <a:rPr lang="en-US" altLang="zh-CN" sz="2400" b="1" dirty="0">
                <a:solidFill>
                  <a:srgbClr val="0000FF"/>
                </a:solidFill>
                <a:latin typeface="+mn-ea"/>
                <a:ea typeface="+mn-ea"/>
              </a:rPr>
              <a:t>5</a:t>
            </a:r>
            <a:r>
              <a:rPr lang="zh-CN" altLang="en-US" sz="2400" b="1" dirty="0">
                <a:solidFill>
                  <a:srgbClr val="0000FF"/>
                </a:solidFill>
                <a:latin typeface="+mn-ea"/>
                <a:ea typeface="+mn-ea"/>
              </a:rPr>
              <a:t>、排序算法</a:t>
            </a:r>
          </a:p>
        </p:txBody>
      </p:sp>
      <p:sp>
        <p:nvSpPr>
          <p:cNvPr id="4" name="文本框 3">
            <a:extLst>
              <a:ext uri="{FF2B5EF4-FFF2-40B4-BE49-F238E27FC236}">
                <a16:creationId xmlns:a16="http://schemas.microsoft.com/office/drawing/2014/main" id="{8E7778EB-DB73-43C6-B5A2-64941E94E49B}"/>
              </a:ext>
            </a:extLst>
          </p:cNvPr>
          <p:cNvSpPr txBox="1"/>
          <p:nvPr/>
        </p:nvSpPr>
        <p:spPr>
          <a:xfrm>
            <a:off x="467544" y="5445224"/>
            <a:ext cx="5057795" cy="400110"/>
          </a:xfrm>
          <a:prstGeom prst="rect">
            <a:avLst/>
          </a:prstGeom>
          <a:noFill/>
        </p:spPr>
        <p:txBody>
          <a:bodyPr wrap="none" rtlCol="0">
            <a:spAutoFit/>
          </a:bodyPr>
          <a:lstStyle/>
          <a:p>
            <a:pPr algn="l"/>
            <a:r>
              <a:rPr lang="zh-CN" altLang="en-US" sz="2000" b="1" dirty="0">
                <a:solidFill>
                  <a:srgbClr val="FF0000"/>
                </a:solidFill>
                <a:latin typeface="+mn-ea"/>
                <a:ea typeface="+mn-ea"/>
              </a:rPr>
              <a:t>重点：</a:t>
            </a:r>
            <a:r>
              <a:rPr lang="zh-CN" altLang="en-US" sz="2000" dirty="0">
                <a:latin typeface="+mn-ea"/>
                <a:ea typeface="+mn-ea"/>
              </a:rPr>
              <a:t>各类排序算法的设计思想，比较分析</a:t>
            </a:r>
          </a:p>
        </p:txBody>
      </p:sp>
      <p:graphicFrame>
        <p:nvGraphicFramePr>
          <p:cNvPr id="5" name="Group 439">
            <a:extLst>
              <a:ext uri="{FF2B5EF4-FFF2-40B4-BE49-F238E27FC236}">
                <a16:creationId xmlns:a16="http://schemas.microsoft.com/office/drawing/2014/main" id="{81BCA34A-C2C0-48BF-BF0C-6847C41252D1}"/>
              </a:ext>
            </a:extLst>
          </p:cNvPr>
          <p:cNvGraphicFramePr>
            <a:graphicFrameLocks noGrp="1"/>
          </p:cNvGraphicFramePr>
          <p:nvPr>
            <p:extLst>
              <p:ext uri="{D42A27DB-BD31-4B8C-83A1-F6EECF244321}">
                <p14:modId xmlns:p14="http://schemas.microsoft.com/office/powerpoint/2010/main" val="1633533681"/>
              </p:ext>
            </p:extLst>
          </p:nvPr>
        </p:nvGraphicFramePr>
        <p:xfrm>
          <a:off x="161925" y="1773238"/>
          <a:ext cx="8820150" cy="3683000"/>
        </p:xfrm>
        <a:graphic>
          <a:graphicData uri="http://schemas.openxmlformats.org/drawingml/2006/table">
            <a:tbl>
              <a:tblPr/>
              <a:tblGrid>
                <a:gridCol w="684213">
                  <a:extLst>
                    <a:ext uri="{9D8B030D-6E8A-4147-A177-3AD203B41FA5}">
                      <a16:colId xmlns:a16="http://schemas.microsoft.com/office/drawing/2014/main" val="2683968456"/>
                    </a:ext>
                  </a:extLst>
                </a:gridCol>
                <a:gridCol w="1509712">
                  <a:extLst>
                    <a:ext uri="{9D8B030D-6E8A-4147-A177-3AD203B41FA5}">
                      <a16:colId xmlns:a16="http://schemas.microsoft.com/office/drawing/2014/main" val="3912881960"/>
                    </a:ext>
                  </a:extLst>
                </a:gridCol>
                <a:gridCol w="1500188">
                  <a:extLst>
                    <a:ext uri="{9D8B030D-6E8A-4147-A177-3AD203B41FA5}">
                      <a16:colId xmlns:a16="http://schemas.microsoft.com/office/drawing/2014/main" val="4271389104"/>
                    </a:ext>
                  </a:extLst>
                </a:gridCol>
                <a:gridCol w="1490662">
                  <a:extLst>
                    <a:ext uri="{9D8B030D-6E8A-4147-A177-3AD203B41FA5}">
                      <a16:colId xmlns:a16="http://schemas.microsoft.com/office/drawing/2014/main" val="1567249172"/>
                    </a:ext>
                  </a:extLst>
                </a:gridCol>
                <a:gridCol w="1492250">
                  <a:extLst>
                    <a:ext uri="{9D8B030D-6E8A-4147-A177-3AD203B41FA5}">
                      <a16:colId xmlns:a16="http://schemas.microsoft.com/office/drawing/2014/main" val="124128450"/>
                    </a:ext>
                  </a:extLst>
                </a:gridCol>
                <a:gridCol w="1135063">
                  <a:extLst>
                    <a:ext uri="{9D8B030D-6E8A-4147-A177-3AD203B41FA5}">
                      <a16:colId xmlns:a16="http://schemas.microsoft.com/office/drawing/2014/main" val="478751775"/>
                    </a:ext>
                  </a:extLst>
                </a:gridCol>
                <a:gridCol w="1008062">
                  <a:extLst>
                    <a:ext uri="{9D8B030D-6E8A-4147-A177-3AD203B41FA5}">
                      <a16:colId xmlns:a16="http://schemas.microsoft.com/office/drawing/2014/main" val="2959384018"/>
                    </a:ext>
                  </a:extLst>
                </a:gridCol>
              </a:tblGrid>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序号</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排序方法</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平均时间</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最好情况</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最坏情况</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辅助空间</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稳定性</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4531520"/>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简单选择排序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O</a:t>
                      </a:r>
                      <a:r>
                        <a:rPr kumimoji="1"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a:t>
                      </a:r>
                      <a:r>
                        <a:rPr kumimoji="1" lang="en-US"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n</a:t>
                      </a:r>
                      <a:r>
                        <a:rPr kumimoji="1"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1924100545"/>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直接插入排序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O(n)</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1173252644"/>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折半插入排序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n·log</a:t>
                      </a:r>
                      <a:r>
                        <a:rPr kumimoji="1"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802533957"/>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冒泡排序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3690684254"/>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希尔排序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1.3</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a:t>
                      </a: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7790893"/>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堆排序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n·log</a:t>
                      </a:r>
                      <a:r>
                        <a:rPr kumimoji="1"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n·log</a:t>
                      </a:r>
                      <a:r>
                        <a:rPr kumimoji="1"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n·log</a:t>
                      </a:r>
                      <a:r>
                        <a:rPr kumimoji="1"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2516949"/>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归并排序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n·log</a:t>
                      </a:r>
                      <a:r>
                        <a:rPr kumimoji="1"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O( n·log</a:t>
                      </a:r>
                      <a:r>
                        <a:rPr kumimoji="1"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O( n·log</a:t>
                      </a:r>
                      <a:r>
                        <a:rPr kumimoji="1"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O( 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6289363"/>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快速排序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n·log</a:t>
                      </a:r>
                      <a:r>
                        <a:rPr kumimoji="1"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n·log</a:t>
                      </a:r>
                      <a:r>
                        <a:rPr kumimoji="1"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n</a:t>
                      </a:r>
                      <a:r>
                        <a:rPr kumimoji="1" lang="en-US" altLang="zh-CN" sz="1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log</a:t>
                      </a:r>
                      <a:r>
                        <a:rPr kumimoji="1"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73723975"/>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基数排序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 d· (n+r))</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O( d· (</a:t>
                      </a:r>
                      <a:r>
                        <a:rPr kumimoji="1" lang="en-US" altLang="zh-CN" sz="18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n+r</a:t>
                      </a: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O( d· (</a:t>
                      </a:r>
                      <a:r>
                        <a:rPr kumimoji="1" lang="en-US" altLang="zh-CN" sz="18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n+r</a:t>
                      </a: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O(n+ </a:t>
                      </a: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r </a:t>
                      </a: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2968214"/>
                  </a:ext>
                </a:extLst>
              </a:tr>
            </a:tbl>
          </a:graphicData>
        </a:graphic>
      </p:graphicFrame>
    </p:spTree>
    <p:extLst>
      <p:ext uri="{BB962C8B-B14F-4D97-AF65-F5344CB8AC3E}">
        <p14:creationId xmlns:p14="http://schemas.microsoft.com/office/powerpoint/2010/main" val="34254270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908720"/>
            <a:ext cx="5753498" cy="461665"/>
          </a:xfrm>
          <a:prstGeom prst="rect">
            <a:avLst/>
          </a:prstGeom>
          <a:noFill/>
        </p:spPr>
        <p:txBody>
          <a:bodyPr wrap="none" rtlCol="0">
            <a:spAutoFit/>
          </a:bodyPr>
          <a:lstStyle/>
          <a:p>
            <a:pPr algn="l"/>
            <a:r>
              <a:rPr lang="zh-CN" altLang="en-US" sz="2400" b="1" dirty="0" smtClean="0">
                <a:solidFill>
                  <a:srgbClr val="0000FF"/>
                </a:solidFill>
                <a:latin typeface="Times New Roman" panose="02020603050405020304" pitchFamily="18" charset="0"/>
                <a:ea typeface="+mn-ea"/>
                <a:cs typeface="Times New Roman" panose="02020603050405020304" pitchFamily="18" charset="0"/>
              </a:rPr>
              <a:t>外部排序</a:t>
            </a:r>
            <a:r>
              <a:rPr lang="en-US" altLang="zh-CN" sz="2400" b="1" dirty="0" smtClean="0">
                <a:solidFill>
                  <a:srgbClr val="0000FF"/>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0000FF"/>
                </a:solidFill>
                <a:latin typeface="Times New Roman" panose="02020603050405020304" pitchFamily="18" charset="0"/>
                <a:ea typeface="+mn-ea"/>
                <a:cs typeface="Times New Roman" panose="02020603050405020304" pitchFamily="18" charset="0"/>
              </a:rPr>
              <a:t>归并思想，归并算法的策略</a:t>
            </a:r>
          </a:p>
        </p:txBody>
      </p:sp>
      <p:sp>
        <p:nvSpPr>
          <p:cNvPr id="3" name="Text Box 4"/>
          <p:cNvSpPr txBox="1">
            <a:spLocks noChangeArrowheads="1"/>
          </p:cNvSpPr>
          <p:nvPr/>
        </p:nvSpPr>
        <p:spPr bwMode="auto">
          <a:xfrm>
            <a:off x="755576" y="1700808"/>
            <a:ext cx="28083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dirty="0" smtClean="0">
                <a:solidFill>
                  <a:schemeClr val="tx1"/>
                </a:solidFill>
                <a:cs typeface="Times New Roman" panose="02020603050405020304" pitchFamily="18" charset="0"/>
              </a:rPr>
              <a:t>磁盘文件</a:t>
            </a:r>
            <a:r>
              <a:rPr lang="zh-CN" altLang="en-US" b="1" dirty="0">
                <a:solidFill>
                  <a:schemeClr val="tx1"/>
                </a:solidFill>
                <a:cs typeface="Times New Roman" panose="02020603050405020304" pitchFamily="18" charset="0"/>
              </a:rPr>
              <a:t>的归并分类</a:t>
            </a:r>
          </a:p>
        </p:txBody>
      </p:sp>
      <p:sp>
        <p:nvSpPr>
          <p:cNvPr id="5" name="Text Box 32"/>
          <p:cNvSpPr txBox="1">
            <a:spLocks noChangeArrowheads="1"/>
          </p:cNvSpPr>
          <p:nvPr/>
        </p:nvSpPr>
        <p:spPr bwMode="auto">
          <a:xfrm>
            <a:off x="1982824" y="2687817"/>
            <a:ext cx="6261583"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457200" indent="-457200">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r>
              <a:rPr lang="en-US" altLang="zh-CN" dirty="0">
                <a:solidFill>
                  <a:schemeClr val="tx1"/>
                </a:solidFill>
                <a:ea typeface="+mn-ea"/>
                <a:cs typeface="Times New Roman" panose="02020603050405020304" pitchFamily="18" charset="0"/>
              </a:rPr>
              <a:t>(1</a:t>
            </a:r>
            <a:r>
              <a:rPr lang="en-US" altLang="zh-CN" dirty="0" smtClean="0">
                <a:solidFill>
                  <a:schemeClr val="tx1"/>
                </a:solidFill>
                <a:ea typeface="+mn-ea"/>
                <a:cs typeface="Times New Roman" panose="02020603050405020304" pitchFamily="18" charset="0"/>
              </a:rPr>
              <a:t>) </a:t>
            </a:r>
            <a:r>
              <a:rPr lang="zh-CN" altLang="en-US" dirty="0" smtClean="0">
                <a:solidFill>
                  <a:schemeClr val="tx1"/>
                </a:solidFill>
                <a:ea typeface="+mn-ea"/>
                <a:cs typeface="Times New Roman" panose="02020603050405020304" pitchFamily="18" charset="0"/>
              </a:rPr>
              <a:t>多</a:t>
            </a:r>
            <a:r>
              <a:rPr lang="zh-CN" altLang="en-US" dirty="0">
                <a:solidFill>
                  <a:schemeClr val="tx1"/>
                </a:solidFill>
                <a:ea typeface="+mn-ea"/>
                <a:cs typeface="Times New Roman" panose="02020603050405020304" pitchFamily="18" charset="0"/>
              </a:rPr>
              <a:t>路归并</a:t>
            </a:r>
            <a:r>
              <a:rPr lang="en-US" altLang="zh-CN" dirty="0">
                <a:solidFill>
                  <a:schemeClr val="tx1"/>
                </a:solidFill>
                <a:ea typeface="+mn-ea"/>
                <a:cs typeface="Times New Roman" panose="02020603050405020304" pitchFamily="18" charset="0"/>
              </a:rPr>
              <a:t>——</a:t>
            </a:r>
            <a:r>
              <a:rPr lang="zh-CN" altLang="en-US" dirty="0">
                <a:solidFill>
                  <a:schemeClr val="tx1"/>
                </a:solidFill>
                <a:ea typeface="+mn-ea"/>
                <a:cs typeface="Times New Roman" panose="02020603050405020304" pitchFamily="18" charset="0"/>
              </a:rPr>
              <a:t>减少归并遍</a:t>
            </a:r>
            <a:r>
              <a:rPr lang="zh-CN" altLang="en-US" dirty="0" smtClean="0">
                <a:solidFill>
                  <a:schemeClr val="tx1"/>
                </a:solidFill>
                <a:ea typeface="+mn-ea"/>
                <a:cs typeface="Times New Roman" panose="02020603050405020304" pitchFamily="18" charset="0"/>
              </a:rPr>
              <a:t>数</a:t>
            </a:r>
            <a:r>
              <a:rPr lang="en-US" altLang="zh-CN" b="1" dirty="0" smtClean="0">
                <a:solidFill>
                  <a:srgbClr val="0000FF"/>
                </a:solidFill>
                <a:ea typeface="+mn-ea"/>
                <a:cs typeface="Times New Roman" panose="02020603050405020304" pitchFamily="18" charset="0"/>
              </a:rPr>
              <a:t>,</a:t>
            </a:r>
            <a:r>
              <a:rPr lang="zh-CN" altLang="en-US" b="1" dirty="0" smtClean="0">
                <a:solidFill>
                  <a:srgbClr val="0000FF"/>
                </a:solidFill>
                <a:ea typeface="+mn-ea"/>
                <a:cs typeface="Times New Roman" panose="02020603050405020304" pitchFamily="18" charset="0"/>
              </a:rPr>
              <a:t>最佳归并树</a:t>
            </a:r>
            <a:endParaRPr lang="zh-CN" altLang="en-US" b="1" dirty="0">
              <a:solidFill>
                <a:srgbClr val="0000FF"/>
              </a:solidFill>
              <a:ea typeface="+mn-ea"/>
              <a:cs typeface="Times New Roman" panose="02020603050405020304" pitchFamily="18" charset="0"/>
            </a:endParaRPr>
          </a:p>
          <a:p>
            <a:pPr eaLnBrk="1" hangingPunct="1">
              <a:buFontTx/>
              <a:buAutoNum type="arabicParenBoth" startAt="2"/>
            </a:pPr>
            <a:r>
              <a:rPr lang="zh-CN" altLang="en-US" dirty="0">
                <a:solidFill>
                  <a:schemeClr val="tx1"/>
                </a:solidFill>
                <a:ea typeface="+mn-ea"/>
                <a:cs typeface="Times New Roman" panose="02020603050405020304" pitchFamily="18" charset="0"/>
              </a:rPr>
              <a:t>并行操作的缓冲区</a:t>
            </a:r>
            <a:r>
              <a:rPr lang="zh-CN" altLang="en-US" dirty="0" smtClean="0">
                <a:solidFill>
                  <a:schemeClr val="tx1"/>
                </a:solidFill>
                <a:ea typeface="+mn-ea"/>
                <a:cs typeface="Times New Roman" panose="02020603050405020304" pitchFamily="18" charset="0"/>
              </a:rPr>
              <a:t>处理</a:t>
            </a:r>
            <a:r>
              <a:rPr lang="zh-CN" altLang="en-US" b="1" dirty="0" smtClean="0">
                <a:solidFill>
                  <a:srgbClr val="0000FF"/>
                </a:solidFill>
                <a:ea typeface="+mn-ea"/>
                <a:cs typeface="Times New Roman" panose="02020603050405020304" pitchFamily="18" charset="0"/>
              </a:rPr>
              <a:t>，</a:t>
            </a:r>
            <a:r>
              <a:rPr lang="en-US" altLang="zh-CN" b="1" dirty="0" smtClean="0">
                <a:solidFill>
                  <a:srgbClr val="0000FF"/>
                </a:solidFill>
                <a:ea typeface="+mn-ea"/>
                <a:cs typeface="Times New Roman" panose="02020603050405020304" pitchFamily="18" charset="0"/>
              </a:rPr>
              <a:t>2K</a:t>
            </a:r>
            <a:r>
              <a:rPr lang="zh-CN" altLang="en-US" b="1" dirty="0" smtClean="0">
                <a:solidFill>
                  <a:srgbClr val="0000FF"/>
                </a:solidFill>
                <a:ea typeface="+mn-ea"/>
                <a:cs typeface="Times New Roman" panose="02020603050405020304" pitchFamily="18" charset="0"/>
              </a:rPr>
              <a:t>个输入缓冲区</a:t>
            </a:r>
            <a:endParaRPr lang="en-US" altLang="zh-CN" b="1" dirty="0" smtClean="0">
              <a:solidFill>
                <a:srgbClr val="0000FF"/>
              </a:solidFill>
              <a:ea typeface="+mn-ea"/>
              <a:cs typeface="Times New Roman" panose="02020603050405020304" pitchFamily="18" charset="0"/>
            </a:endParaRPr>
          </a:p>
          <a:p>
            <a:pPr eaLnBrk="1" hangingPunct="1"/>
            <a:r>
              <a:rPr lang="en-US" altLang="zh-CN" dirty="0" smtClean="0">
                <a:solidFill>
                  <a:schemeClr val="tx1"/>
                </a:solidFill>
                <a:ea typeface="+mn-ea"/>
                <a:cs typeface="Times New Roman" panose="02020603050405020304" pitchFamily="18" charset="0"/>
              </a:rPr>
              <a:t>       ——</a:t>
            </a:r>
            <a:r>
              <a:rPr lang="zh-CN" altLang="en-US" dirty="0" smtClean="0">
                <a:solidFill>
                  <a:schemeClr val="tx1"/>
                </a:solidFill>
                <a:ea typeface="+mn-ea"/>
                <a:cs typeface="Times New Roman" panose="02020603050405020304" pitchFamily="18" charset="0"/>
              </a:rPr>
              <a:t>使输入、输出和</a:t>
            </a:r>
            <a:r>
              <a:rPr lang="en-US" altLang="zh-CN" dirty="0" smtClean="0">
                <a:solidFill>
                  <a:schemeClr val="tx1"/>
                </a:solidFill>
                <a:ea typeface="+mn-ea"/>
                <a:cs typeface="Times New Roman" panose="02020603050405020304" pitchFamily="18" charset="0"/>
              </a:rPr>
              <a:t>CPU</a:t>
            </a:r>
            <a:r>
              <a:rPr lang="zh-CN" altLang="en-US" dirty="0" smtClean="0">
                <a:solidFill>
                  <a:schemeClr val="tx1"/>
                </a:solidFill>
                <a:ea typeface="+mn-ea"/>
                <a:cs typeface="Times New Roman" panose="02020603050405020304" pitchFamily="18" charset="0"/>
              </a:rPr>
              <a:t>处理尽可能重叠</a:t>
            </a:r>
          </a:p>
          <a:p>
            <a:pPr eaLnBrk="1" hangingPunct="1"/>
            <a:r>
              <a:rPr lang="en-US" altLang="zh-CN" dirty="0" smtClean="0">
                <a:solidFill>
                  <a:schemeClr val="tx1"/>
                </a:solidFill>
                <a:ea typeface="+mn-ea"/>
                <a:cs typeface="Times New Roman" panose="02020603050405020304" pitchFamily="18" charset="0"/>
              </a:rPr>
              <a:t>(</a:t>
            </a:r>
            <a:r>
              <a:rPr lang="en-US" altLang="zh-CN" dirty="0">
                <a:solidFill>
                  <a:schemeClr val="tx1"/>
                </a:solidFill>
                <a:ea typeface="+mn-ea"/>
                <a:cs typeface="Times New Roman" panose="02020603050405020304" pitchFamily="18" charset="0"/>
              </a:rPr>
              <a:t>3) </a:t>
            </a:r>
            <a:r>
              <a:rPr lang="zh-CN" altLang="en-US" dirty="0" smtClean="0">
                <a:solidFill>
                  <a:schemeClr val="tx1"/>
                </a:solidFill>
                <a:ea typeface="+mn-ea"/>
                <a:cs typeface="Times New Roman" panose="02020603050405020304" pitchFamily="18" charset="0"/>
              </a:rPr>
              <a:t>初始</a:t>
            </a:r>
            <a:r>
              <a:rPr lang="zh-CN" altLang="en-US" dirty="0">
                <a:solidFill>
                  <a:schemeClr val="tx1"/>
                </a:solidFill>
                <a:ea typeface="+mn-ea"/>
                <a:cs typeface="Times New Roman" panose="02020603050405020304" pitchFamily="18" charset="0"/>
              </a:rPr>
              <a:t>归并段的</a:t>
            </a:r>
            <a:r>
              <a:rPr lang="zh-CN" altLang="en-US" dirty="0" smtClean="0">
                <a:solidFill>
                  <a:schemeClr val="tx1"/>
                </a:solidFill>
                <a:ea typeface="+mn-ea"/>
                <a:cs typeface="Times New Roman" panose="02020603050405020304" pitchFamily="18" charset="0"/>
              </a:rPr>
              <a:t>生成</a:t>
            </a:r>
            <a:r>
              <a:rPr lang="zh-CN" altLang="en-US" b="1" dirty="0" smtClean="0">
                <a:solidFill>
                  <a:srgbClr val="0000FF"/>
                </a:solidFill>
                <a:ea typeface="+mn-ea"/>
                <a:cs typeface="Times New Roman" panose="02020603050405020304" pitchFamily="18" charset="0"/>
              </a:rPr>
              <a:t>，置换</a:t>
            </a:r>
            <a:r>
              <a:rPr lang="en-US" altLang="zh-CN" b="1" dirty="0" smtClean="0">
                <a:solidFill>
                  <a:srgbClr val="0000FF"/>
                </a:solidFill>
                <a:ea typeface="+mn-ea"/>
                <a:cs typeface="Times New Roman" panose="02020603050405020304" pitchFamily="18" charset="0"/>
              </a:rPr>
              <a:t>-</a:t>
            </a:r>
            <a:r>
              <a:rPr lang="zh-CN" altLang="en-US" b="1" dirty="0" smtClean="0">
                <a:solidFill>
                  <a:srgbClr val="0000FF"/>
                </a:solidFill>
                <a:ea typeface="+mn-ea"/>
                <a:cs typeface="Times New Roman" panose="02020603050405020304" pitchFamily="18" charset="0"/>
              </a:rPr>
              <a:t>选择法</a:t>
            </a:r>
            <a:endParaRPr lang="zh-CN" altLang="en-US" b="1" dirty="0">
              <a:solidFill>
                <a:srgbClr val="0000FF"/>
              </a:solidFill>
              <a:ea typeface="+mn-ea"/>
              <a:cs typeface="Times New Roman" panose="02020603050405020304" pitchFamily="18" charset="0"/>
            </a:endParaRPr>
          </a:p>
        </p:txBody>
      </p:sp>
      <p:sp>
        <p:nvSpPr>
          <p:cNvPr id="6" name="Rectangle 33"/>
          <p:cNvSpPr>
            <a:spLocks noChangeArrowheads="1"/>
          </p:cNvSpPr>
          <p:nvPr/>
        </p:nvSpPr>
        <p:spPr bwMode="auto">
          <a:xfrm>
            <a:off x="1907704" y="2225854"/>
            <a:ext cx="218419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0000CC"/>
                </a:solidFill>
                <a:ea typeface="+mn-ea"/>
                <a:cs typeface="Times New Roman" panose="02020603050405020304" pitchFamily="18" charset="0"/>
              </a:rPr>
              <a:t>解决的问题</a:t>
            </a:r>
            <a:r>
              <a:rPr lang="zh-CN" altLang="en-US" dirty="0">
                <a:solidFill>
                  <a:srgbClr val="0000CC"/>
                </a:solidFill>
                <a:ea typeface="+mn-ea"/>
                <a:cs typeface="Times New Roman" panose="02020603050405020304" pitchFamily="18" charset="0"/>
              </a:rPr>
              <a:t>：</a:t>
            </a:r>
          </a:p>
        </p:txBody>
      </p:sp>
      <p:sp>
        <p:nvSpPr>
          <p:cNvPr id="7" name="Text Box 36"/>
          <p:cNvSpPr txBox="1">
            <a:spLocks noChangeArrowheads="1"/>
          </p:cNvSpPr>
          <p:nvPr/>
        </p:nvSpPr>
        <p:spPr bwMode="auto">
          <a:xfrm>
            <a:off x="896888" y="4365104"/>
            <a:ext cx="533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dirty="0" smtClean="0">
                <a:solidFill>
                  <a:schemeClr val="tx1"/>
                </a:solidFill>
                <a:cs typeface="Times New Roman" panose="02020603050405020304" pitchFamily="18" charset="0"/>
              </a:rPr>
              <a:t>磁带</a:t>
            </a:r>
            <a:r>
              <a:rPr lang="zh-CN" altLang="en-US" b="1" dirty="0">
                <a:solidFill>
                  <a:schemeClr val="tx1"/>
                </a:solidFill>
                <a:cs typeface="Times New Roman" panose="02020603050405020304" pitchFamily="18" charset="0"/>
              </a:rPr>
              <a:t>文件的归并分类</a:t>
            </a:r>
          </a:p>
        </p:txBody>
      </p:sp>
      <p:sp>
        <p:nvSpPr>
          <p:cNvPr id="8" name="Text Box 4"/>
          <p:cNvSpPr txBox="1">
            <a:spLocks noChangeArrowheads="1"/>
          </p:cNvSpPr>
          <p:nvPr/>
        </p:nvSpPr>
        <p:spPr bwMode="auto">
          <a:xfrm>
            <a:off x="1982825" y="4888324"/>
            <a:ext cx="4749416"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FF"/>
                </a:solidFill>
                <a:ea typeface="+mn-ea"/>
                <a:cs typeface="Times New Roman" panose="02020603050405020304" pitchFamily="18" charset="0"/>
              </a:rPr>
              <a:t>K</a:t>
            </a:r>
            <a:r>
              <a:rPr lang="zh-CN" altLang="en-US" b="1" dirty="0">
                <a:solidFill>
                  <a:srgbClr val="0000FF"/>
                </a:solidFill>
                <a:ea typeface="+mn-ea"/>
                <a:cs typeface="Times New Roman" panose="02020603050405020304" pitchFamily="18" charset="0"/>
              </a:rPr>
              <a:t>路平衡归并</a:t>
            </a:r>
            <a:r>
              <a:rPr lang="zh-CN" altLang="en-US" b="1" dirty="0" smtClean="0">
                <a:solidFill>
                  <a:srgbClr val="0000FF"/>
                </a:solidFill>
                <a:ea typeface="+mn-ea"/>
                <a:cs typeface="Times New Roman" panose="02020603050405020304" pitchFamily="18" charset="0"/>
              </a:rPr>
              <a:t>分类需要</a:t>
            </a:r>
            <a:r>
              <a:rPr lang="en-US" altLang="zh-CN" b="1" dirty="0" smtClean="0">
                <a:solidFill>
                  <a:srgbClr val="0000FF"/>
                </a:solidFill>
                <a:ea typeface="+mn-ea"/>
                <a:cs typeface="Times New Roman" panose="02020603050405020304" pitchFamily="18" charset="0"/>
              </a:rPr>
              <a:t>2K</a:t>
            </a:r>
            <a:r>
              <a:rPr lang="zh-CN" altLang="en-US" b="1" dirty="0" smtClean="0">
                <a:solidFill>
                  <a:srgbClr val="0000FF"/>
                </a:solidFill>
                <a:ea typeface="+mn-ea"/>
                <a:cs typeface="Times New Roman" panose="02020603050405020304" pitchFamily="18" charset="0"/>
              </a:rPr>
              <a:t>磁带机数量。</a:t>
            </a:r>
            <a:endParaRPr lang="en-US" altLang="zh-CN" b="1" dirty="0">
              <a:solidFill>
                <a:srgbClr val="0000FF"/>
              </a:solidFill>
              <a:ea typeface="+mn-ea"/>
              <a:cs typeface="Times New Roman" panose="02020603050405020304" pitchFamily="18" charset="0"/>
            </a:endParaRPr>
          </a:p>
        </p:txBody>
      </p:sp>
    </p:spTree>
    <p:extLst>
      <p:ext uri="{BB962C8B-B14F-4D97-AF65-F5344CB8AC3E}">
        <p14:creationId xmlns:p14="http://schemas.microsoft.com/office/powerpoint/2010/main" val="7653067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049F768-082B-4C16-96D2-5C43320F9BCD}"/>
              </a:ext>
            </a:extLst>
          </p:cNvPr>
          <p:cNvSpPr txBox="1"/>
          <p:nvPr/>
        </p:nvSpPr>
        <p:spPr>
          <a:xfrm>
            <a:off x="675130" y="836575"/>
            <a:ext cx="7934151" cy="495585"/>
          </a:xfrm>
          <a:prstGeom prst="rect">
            <a:avLst/>
          </a:prstGeom>
          <a:noFill/>
          <a:ln w="38100">
            <a:solidFill>
              <a:srgbClr val="FF3300"/>
            </a:solidFill>
          </a:ln>
        </p:spPr>
        <p:txBody>
          <a:bodyPr wrap="square">
            <a:spAutoFit/>
          </a:bodyPr>
          <a:lstStyle/>
          <a:p>
            <a:pPr algn="ctr">
              <a:lnSpc>
                <a:spcPct val="150000"/>
              </a:lnSpc>
              <a:defRPr/>
            </a:pPr>
            <a:r>
              <a:rPr lang="zh-CN" altLang="en-US" sz="2000" b="1" dirty="0">
                <a:latin typeface="Times New Roman" panose="02020603050405020304" pitchFamily="18" charset="0"/>
                <a:ea typeface="+mn-ea"/>
                <a:cs typeface="Times New Roman" panose="02020603050405020304" pitchFamily="18" charset="0"/>
              </a:rPr>
              <a:t>线性表的第</a:t>
            </a:r>
            <a:r>
              <a:rPr lang="en-US" altLang="zh-CN" sz="2000" b="1" i="1" dirty="0" err="1">
                <a:latin typeface="Times New Roman" panose="02020603050405020304" pitchFamily="18" charset="0"/>
                <a:ea typeface="+mn-ea"/>
                <a:cs typeface="Times New Roman" panose="02020603050405020304" pitchFamily="18" charset="0"/>
              </a:rPr>
              <a:t>i</a:t>
            </a:r>
            <a:r>
              <a:rPr lang="zh-CN" altLang="en-US" sz="2000" b="1" dirty="0">
                <a:latin typeface="Times New Roman" panose="02020603050405020304" pitchFamily="18" charset="0"/>
                <a:ea typeface="+mn-ea"/>
                <a:cs typeface="Times New Roman" panose="02020603050405020304" pitchFamily="18" charset="0"/>
              </a:rPr>
              <a:t>个数据元素</a:t>
            </a:r>
            <a:r>
              <a:rPr lang="en-US" altLang="zh-CN" sz="2000" b="1" dirty="0">
                <a:latin typeface="Times New Roman" panose="02020603050405020304" pitchFamily="18" charset="0"/>
                <a:ea typeface="+mn-ea"/>
                <a:cs typeface="Times New Roman" panose="02020603050405020304" pitchFamily="18" charset="0"/>
              </a:rPr>
              <a:t>a</a:t>
            </a:r>
            <a:r>
              <a:rPr lang="en-US" altLang="zh-CN" sz="2000" b="1" baseline="-25000" dirty="0">
                <a:latin typeface="Times New Roman" panose="02020603050405020304" pitchFamily="18" charset="0"/>
                <a:ea typeface="+mn-ea"/>
                <a:cs typeface="Times New Roman" panose="02020603050405020304" pitchFamily="18" charset="0"/>
              </a:rPr>
              <a:t>i</a:t>
            </a:r>
            <a:r>
              <a:rPr lang="zh-CN" altLang="en-US" sz="2000" b="1" dirty="0">
                <a:latin typeface="Times New Roman" panose="02020603050405020304" pitchFamily="18" charset="0"/>
                <a:ea typeface="+mn-ea"/>
                <a:cs typeface="Times New Roman" panose="02020603050405020304" pitchFamily="18" charset="0"/>
              </a:rPr>
              <a:t>的存储位置为</a:t>
            </a:r>
            <a:r>
              <a:rPr lang="en-US" altLang="zh-CN" sz="2000" b="1" dirty="0">
                <a:latin typeface="Times New Roman" panose="02020603050405020304" pitchFamily="18" charset="0"/>
                <a:ea typeface="+mn-ea"/>
                <a:cs typeface="Times New Roman" panose="02020603050405020304" pitchFamily="18" charset="0"/>
              </a:rPr>
              <a:t>:LOC(a</a:t>
            </a:r>
            <a:r>
              <a:rPr lang="en-US" altLang="zh-CN" sz="2000" b="1" i="1" baseline="-25000" dirty="0">
                <a:latin typeface="Times New Roman" panose="02020603050405020304" pitchFamily="18" charset="0"/>
                <a:ea typeface="+mn-ea"/>
                <a:cs typeface="Times New Roman" panose="02020603050405020304" pitchFamily="18" charset="0"/>
              </a:rPr>
              <a:t>i</a:t>
            </a:r>
            <a:r>
              <a:rPr lang="en-US" altLang="zh-CN" sz="2000" b="1" dirty="0">
                <a:latin typeface="Times New Roman" panose="02020603050405020304" pitchFamily="18" charset="0"/>
                <a:ea typeface="+mn-ea"/>
                <a:cs typeface="Times New Roman" panose="02020603050405020304" pitchFamily="18" charset="0"/>
              </a:rPr>
              <a:t>)=LOC(a</a:t>
            </a:r>
            <a:r>
              <a:rPr lang="en-US" altLang="zh-CN" sz="2000" b="1" i="1" baseline="-25000" dirty="0">
                <a:latin typeface="Times New Roman" panose="02020603050405020304" pitchFamily="18" charset="0"/>
                <a:ea typeface="+mn-ea"/>
                <a:cs typeface="Times New Roman" panose="02020603050405020304" pitchFamily="18" charset="0"/>
              </a:rPr>
              <a:t>1</a:t>
            </a:r>
            <a:r>
              <a:rPr lang="en-US" altLang="zh-CN" sz="2000" b="1" dirty="0">
                <a:latin typeface="Times New Roman" panose="02020603050405020304" pitchFamily="18" charset="0"/>
                <a:ea typeface="+mn-ea"/>
                <a:cs typeface="Times New Roman" panose="02020603050405020304" pitchFamily="18" charset="0"/>
              </a:rPr>
              <a:t>)+(</a:t>
            </a:r>
            <a:r>
              <a:rPr lang="en-US" altLang="zh-CN" sz="2000" b="1" i="1" dirty="0">
                <a:latin typeface="Times New Roman" panose="02020603050405020304" pitchFamily="18" charset="0"/>
                <a:ea typeface="+mn-ea"/>
                <a:cs typeface="Times New Roman" panose="02020603050405020304" pitchFamily="18" charset="0"/>
              </a:rPr>
              <a:t>i-1</a:t>
            </a:r>
            <a:r>
              <a:rPr lang="en-US" altLang="zh-CN" sz="2000" b="1" dirty="0">
                <a:latin typeface="Times New Roman" panose="02020603050405020304" pitchFamily="18" charset="0"/>
                <a:ea typeface="+mn-ea"/>
                <a:cs typeface="Times New Roman" panose="02020603050405020304" pitchFamily="18" charset="0"/>
              </a:rPr>
              <a:t>)*</a:t>
            </a:r>
            <a:r>
              <a:rPr lang="en-US" altLang="zh-CN" sz="2000" b="1" i="1" dirty="0">
                <a:latin typeface="Times New Roman" panose="02020603050405020304" pitchFamily="18" charset="0"/>
                <a:ea typeface="+mn-ea"/>
                <a:cs typeface="Times New Roman" panose="02020603050405020304" pitchFamily="18" charset="0"/>
              </a:rPr>
              <a:t>L</a:t>
            </a:r>
            <a:endParaRPr lang="zh-CN" altLang="en-US" sz="2000" b="1" i="1" dirty="0">
              <a:latin typeface="Times New Roman" panose="02020603050405020304" pitchFamily="18" charset="0"/>
              <a:ea typeface="+mn-ea"/>
              <a:cs typeface="Times New Roman" panose="02020603050405020304" pitchFamily="18" charset="0"/>
            </a:endParaRPr>
          </a:p>
        </p:txBody>
      </p:sp>
      <p:sp>
        <p:nvSpPr>
          <p:cNvPr id="5" name="文本框 4">
            <a:extLst>
              <a:ext uri="{FF2B5EF4-FFF2-40B4-BE49-F238E27FC236}">
                <a16:creationId xmlns:a16="http://schemas.microsoft.com/office/drawing/2014/main" id="{854CE9A3-AD87-4FD8-859D-A0E6A65C09B5}"/>
              </a:ext>
            </a:extLst>
          </p:cNvPr>
          <p:cNvSpPr txBox="1"/>
          <p:nvPr/>
        </p:nvSpPr>
        <p:spPr>
          <a:xfrm>
            <a:off x="1115616" y="1749812"/>
            <a:ext cx="6770762" cy="2554545"/>
          </a:xfrm>
          <a:prstGeom prst="rect">
            <a:avLst/>
          </a:prstGeom>
          <a:solidFill>
            <a:srgbClr val="E8FDFE"/>
          </a:solidFill>
        </p:spPr>
        <p:txBody>
          <a:bodyPr wrap="square">
            <a:spAutoFit/>
          </a:bodyPr>
          <a:lstStyle/>
          <a:p>
            <a:pPr>
              <a:defRPr/>
            </a:pPr>
            <a:r>
              <a:rPr lang="zh-CN" altLang="en-US" sz="2000" b="0" dirty="0">
                <a:latin typeface="Times New Roman" panose="02020603050405020304" pitchFamily="18" charset="0"/>
                <a:ea typeface="+mn-ea"/>
                <a:cs typeface="Times New Roman" panose="02020603050405020304" pitchFamily="18" charset="0"/>
              </a:rPr>
              <a:t>线性表动态分配实现的顺序存储</a:t>
            </a:r>
            <a:r>
              <a:rPr lang="zh-CN" altLang="en-US" sz="2000" b="0">
                <a:latin typeface="Times New Roman" panose="02020603050405020304" pitchFamily="18" charset="0"/>
                <a:ea typeface="+mn-ea"/>
                <a:cs typeface="Times New Roman" panose="02020603050405020304" pitchFamily="18" charset="0"/>
              </a:rPr>
              <a:t>结构</a:t>
            </a:r>
            <a:r>
              <a:rPr lang="zh-CN" altLang="en-US" sz="2000" b="0" smtClean="0">
                <a:latin typeface="Times New Roman" panose="02020603050405020304" pitchFamily="18" charset="0"/>
                <a:ea typeface="+mn-ea"/>
                <a:cs typeface="Times New Roman" panose="02020603050405020304" pitchFamily="18" charset="0"/>
              </a:rPr>
              <a:t>：</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#define LIST_INIT_SIZE        100          //</a:t>
            </a:r>
            <a:r>
              <a:rPr lang="zh-CN" altLang="en-US" sz="2000" b="0" dirty="0">
                <a:latin typeface="Times New Roman" panose="02020603050405020304" pitchFamily="18" charset="0"/>
                <a:ea typeface="+mn-ea"/>
                <a:cs typeface="Times New Roman" panose="02020603050405020304" pitchFamily="18" charset="0"/>
              </a:rPr>
              <a:t>初始分配空间</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#define LISTINCREMENET   10           //</a:t>
            </a:r>
            <a:r>
              <a:rPr lang="zh-CN" altLang="en-US" sz="2000" b="0" dirty="0">
                <a:latin typeface="Times New Roman" panose="02020603050405020304" pitchFamily="18" charset="0"/>
                <a:ea typeface="+mn-ea"/>
                <a:cs typeface="Times New Roman" panose="02020603050405020304" pitchFamily="18" charset="0"/>
              </a:rPr>
              <a:t>分配增量</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typedef struct{</a:t>
            </a:r>
          </a:p>
          <a:p>
            <a:pPr>
              <a:defRPr/>
            </a:pPr>
            <a:r>
              <a:rPr lang="en-US" altLang="zh-CN" sz="2000" b="0" dirty="0">
                <a:latin typeface="Times New Roman" panose="02020603050405020304" pitchFamily="18" charset="0"/>
                <a:ea typeface="+mn-ea"/>
                <a:cs typeface="Times New Roman" panose="02020603050405020304" pitchFamily="18" charset="0"/>
              </a:rPr>
              <a:t>     </a:t>
            </a:r>
            <a:r>
              <a:rPr lang="en-US" altLang="zh-CN" sz="2000" b="0" dirty="0" err="1">
                <a:latin typeface="Times New Roman" panose="02020603050405020304" pitchFamily="18" charset="0"/>
                <a:ea typeface="+mn-ea"/>
                <a:cs typeface="Times New Roman" panose="02020603050405020304" pitchFamily="18" charset="0"/>
              </a:rPr>
              <a:t>ElemType</a:t>
            </a:r>
            <a:r>
              <a:rPr lang="en-US" altLang="zh-CN" sz="2000" b="0" dirty="0">
                <a:latin typeface="Times New Roman" panose="02020603050405020304" pitchFamily="18" charset="0"/>
                <a:ea typeface="+mn-ea"/>
                <a:cs typeface="Times New Roman" panose="02020603050405020304" pitchFamily="18" charset="0"/>
              </a:rPr>
              <a:t>   *</a:t>
            </a:r>
            <a:r>
              <a:rPr lang="en-US" altLang="zh-CN" sz="2000" b="0" dirty="0" err="1">
                <a:latin typeface="Times New Roman" panose="02020603050405020304" pitchFamily="18" charset="0"/>
                <a:ea typeface="+mn-ea"/>
                <a:cs typeface="Times New Roman" panose="02020603050405020304" pitchFamily="18" charset="0"/>
              </a:rPr>
              <a:t>elem</a:t>
            </a:r>
            <a:r>
              <a:rPr lang="en-US" altLang="zh-CN" sz="2000" b="0" dirty="0">
                <a:latin typeface="Times New Roman" panose="02020603050405020304" pitchFamily="18" charset="0"/>
                <a:ea typeface="+mn-ea"/>
                <a:cs typeface="Times New Roman" panose="02020603050405020304" pitchFamily="18" charset="0"/>
              </a:rPr>
              <a:t>;                              //</a:t>
            </a:r>
            <a:r>
              <a:rPr lang="zh-CN" altLang="en-US" sz="2000" b="0" dirty="0">
                <a:latin typeface="Times New Roman" panose="02020603050405020304" pitchFamily="18" charset="0"/>
                <a:ea typeface="+mn-ea"/>
                <a:cs typeface="Times New Roman" panose="02020603050405020304" pitchFamily="18" charset="0"/>
              </a:rPr>
              <a:t>元素空间</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     int  length;                                          //</a:t>
            </a:r>
            <a:r>
              <a:rPr lang="zh-CN" altLang="en-US" sz="2000" b="0" dirty="0">
                <a:latin typeface="Times New Roman" panose="02020603050405020304" pitchFamily="18" charset="0"/>
                <a:ea typeface="+mn-ea"/>
                <a:cs typeface="Times New Roman" panose="02020603050405020304" pitchFamily="18" charset="0"/>
              </a:rPr>
              <a:t>表的长度</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     int </a:t>
            </a:r>
            <a:r>
              <a:rPr lang="en-US" altLang="zh-CN" sz="2000" b="0" dirty="0" err="1">
                <a:latin typeface="Times New Roman" panose="02020603050405020304" pitchFamily="18" charset="0"/>
                <a:ea typeface="+mn-ea"/>
                <a:cs typeface="Times New Roman" panose="02020603050405020304" pitchFamily="18" charset="0"/>
              </a:rPr>
              <a:t>listsize</a:t>
            </a:r>
            <a:r>
              <a:rPr lang="en-US" altLang="zh-CN" sz="2000" b="0" dirty="0">
                <a:latin typeface="Times New Roman" panose="02020603050405020304" pitchFamily="18" charset="0"/>
                <a:ea typeface="+mn-ea"/>
                <a:cs typeface="Times New Roman" panose="02020603050405020304" pitchFamily="18" charset="0"/>
              </a:rPr>
              <a:t>;                                          //</a:t>
            </a:r>
            <a:r>
              <a:rPr lang="zh-CN" altLang="en-US" sz="2000" b="0" dirty="0">
                <a:latin typeface="Times New Roman" panose="02020603050405020304" pitchFamily="18" charset="0"/>
                <a:ea typeface="+mn-ea"/>
                <a:cs typeface="Times New Roman" panose="02020603050405020304" pitchFamily="18" charset="0"/>
              </a:rPr>
              <a:t>当前容量</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a:t>
            </a:r>
            <a:r>
              <a:rPr lang="en-US" altLang="zh-CN" sz="2000" b="0" dirty="0" err="1">
                <a:latin typeface="Times New Roman" panose="02020603050405020304" pitchFamily="18" charset="0"/>
                <a:ea typeface="+mn-ea"/>
                <a:cs typeface="Times New Roman" panose="02020603050405020304" pitchFamily="18" charset="0"/>
              </a:rPr>
              <a:t>AqList</a:t>
            </a:r>
            <a:r>
              <a:rPr lang="en-US" altLang="zh-CN" sz="2000" b="0" dirty="0">
                <a:latin typeface="Times New Roman" panose="02020603050405020304" pitchFamily="18" charset="0"/>
                <a:ea typeface="+mn-ea"/>
                <a:cs typeface="Times New Roman" panose="02020603050405020304" pitchFamily="18" charset="0"/>
              </a:rPr>
              <a:t> ;</a:t>
            </a:r>
            <a:endParaRPr lang="zh-CN" altLang="en-US" sz="2000" b="0" dirty="0">
              <a:latin typeface="Times New Roman" panose="02020603050405020304" pitchFamily="18" charset="0"/>
              <a:ea typeface="+mn-ea"/>
              <a:cs typeface="Times New Roman" panose="02020603050405020304" pitchFamily="18" charset="0"/>
            </a:endParaRPr>
          </a:p>
        </p:txBody>
      </p:sp>
      <p:sp>
        <p:nvSpPr>
          <p:cNvPr id="6" name="矩形 5">
            <a:extLst>
              <a:ext uri="{FF2B5EF4-FFF2-40B4-BE49-F238E27FC236}">
                <a16:creationId xmlns:a16="http://schemas.microsoft.com/office/drawing/2014/main" id="{683A33DF-4EA9-43F7-9448-C89172A28D1C}"/>
              </a:ext>
            </a:extLst>
          </p:cNvPr>
          <p:cNvSpPr/>
          <p:nvPr/>
        </p:nvSpPr>
        <p:spPr>
          <a:xfrm>
            <a:off x="755502" y="4722010"/>
            <a:ext cx="7934152" cy="400110"/>
          </a:xfrm>
          <a:prstGeom prst="rect">
            <a:avLst/>
          </a:prstGeom>
          <a:ln>
            <a:solidFill>
              <a:srgbClr val="FF3300"/>
            </a:solidFill>
          </a:ln>
        </p:spPr>
        <p:txBody>
          <a:bodyPr wrap="square">
            <a:spAutoFit/>
          </a:bodyPr>
          <a:lstStyle/>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L.elem</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 (</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ElemType</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malloc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(LIST_INIT_SIZE*</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sizeof</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ElemType</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1A4A114B-2558-4880-83F2-56AA16D142AD}"/>
              </a:ext>
            </a:extLst>
          </p:cNvPr>
          <p:cNvSpPr/>
          <p:nvPr/>
        </p:nvSpPr>
        <p:spPr>
          <a:xfrm>
            <a:off x="755576" y="5301208"/>
            <a:ext cx="7934152" cy="707886"/>
          </a:xfrm>
          <a:prstGeom prst="rect">
            <a:avLst/>
          </a:prstGeom>
          <a:ln>
            <a:solidFill>
              <a:srgbClr val="FF3300"/>
            </a:solidFill>
          </a:ln>
        </p:spPr>
        <p:txBody>
          <a:bodyPr wrap="square">
            <a:spAutoFit/>
          </a:bodyPr>
          <a:lstStyle/>
          <a:p>
            <a:pPr>
              <a:defRPr/>
            </a:pPr>
            <a:r>
              <a:rPr lang="en-US" altLang="zh-CN" sz="2000" dirty="0" err="1">
                <a:latin typeface="Times New Roman" panose="02020603050405020304" pitchFamily="18" charset="0"/>
                <a:cs typeface="Times New Roman" panose="02020603050405020304" pitchFamily="18" charset="0"/>
              </a:rPr>
              <a:t>newbase</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realloc</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L.elem</a:t>
            </a:r>
            <a:r>
              <a:rPr lang="en-US" altLang="zh-CN" sz="2000" dirty="0">
                <a:latin typeface="Times New Roman" panose="02020603050405020304" pitchFamily="18" charset="0"/>
                <a:cs typeface="Times New Roman" panose="02020603050405020304" pitchFamily="18" charset="0"/>
              </a:rPr>
              <a:t>,</a:t>
            </a:r>
          </a:p>
          <a:p>
            <a:pPr>
              <a:defRPr/>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L.listsize+LISTINCREMENT</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sizeof</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0219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0924" y="1405225"/>
            <a:ext cx="5565947" cy="1015663"/>
          </a:xfrm>
          <a:prstGeom prst="rect">
            <a:avLst/>
          </a:prstGeom>
          <a:noFill/>
        </p:spPr>
        <p:txBody>
          <a:bodyPr wrap="none" rtlCol="0">
            <a:spAutoFit/>
          </a:bodyPr>
          <a:lstStyle/>
          <a:p>
            <a:pPr algn="l"/>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List </a:t>
            </a:r>
            <a:r>
              <a:rPr lang="en-US" altLang="zh-CN" sz="2000" dirty="0" smtClean="0">
                <a:latin typeface="Times New Roman" panose="02020603050405020304" pitchFamily="18" charset="0"/>
                <a:ea typeface="+mn-ea"/>
                <a:cs typeface="Times New Roman" panose="02020603050405020304" pitchFamily="18" charset="0"/>
              </a:rPr>
              <a:t>{</a:t>
            </a:r>
          </a:p>
          <a:p>
            <a:pPr algn="l"/>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ElemSet,i</a:t>
            </a:r>
            <a:r>
              <a:rPr lang="en-US" altLang="zh-CN" sz="2000" dirty="0" smtClean="0">
                <a:latin typeface="Times New Roman" panose="02020603050405020304" pitchFamily="18" charset="0"/>
                <a:ea typeface="+mn-ea"/>
                <a:cs typeface="Times New Roman" panose="02020603050405020304" pitchFamily="18" charset="0"/>
              </a:rPr>
              <a:t>=1,2,…,n, n</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 }</a:t>
            </a:r>
          </a:p>
          <a:p>
            <a:pPr algn="l"/>
            <a:r>
              <a:rPr lang="zh-CN" altLang="en-US" sz="2000" dirty="0" smtClean="0">
                <a:latin typeface="Times New Roman" panose="02020603050405020304" pitchFamily="18" charset="0"/>
                <a:ea typeface="+mn-ea"/>
                <a:cs typeface="Times New Roman" panose="02020603050405020304" pitchFamily="18" charset="0"/>
              </a:rPr>
              <a:t>    数据关系：</a:t>
            </a:r>
            <a:r>
              <a:rPr lang="en-US" altLang="zh-CN" sz="2000" dirty="0" smtClean="0">
                <a:latin typeface="Times New Roman" panose="02020603050405020304" pitchFamily="18" charset="0"/>
                <a:ea typeface="+mn-ea"/>
                <a:cs typeface="Times New Roman" panose="02020603050405020304" pitchFamily="18" charset="0"/>
              </a:rPr>
              <a:t>R1={ &lt;a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&gt; | 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=2,…,n }</a:t>
            </a:r>
            <a:endParaRPr lang="zh-CN" altLang="en-US" sz="2000" dirty="0" smtClean="0">
              <a:latin typeface="Times New Roman" panose="02020603050405020304" pitchFamily="18" charset="0"/>
              <a:ea typeface="+mn-ea"/>
              <a:cs typeface="Times New Roman" panose="02020603050405020304" pitchFamily="18" charset="0"/>
            </a:endParaRPr>
          </a:p>
        </p:txBody>
      </p:sp>
      <p:sp>
        <p:nvSpPr>
          <p:cNvPr id="3" name="文本框 2"/>
          <p:cNvSpPr txBox="1"/>
          <p:nvPr/>
        </p:nvSpPr>
        <p:spPr>
          <a:xfrm>
            <a:off x="708956" y="2523668"/>
            <a:ext cx="8225329" cy="3785652"/>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InitList</a:t>
            </a:r>
            <a:r>
              <a:rPr lang="en-US" altLang="zh-CN" sz="2000" dirty="0" smtClean="0">
                <a:latin typeface="Times New Roman" panose="02020603050405020304" pitchFamily="18" charset="0"/>
                <a:ea typeface="+mn-ea"/>
                <a:cs typeface="Times New Roman" panose="02020603050405020304" pitchFamily="18" charset="0"/>
              </a:rPr>
              <a:t>( &amp;L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操作结果：构造一个空的线性表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ListEmpty</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为空表，则返回</a:t>
            </a:r>
            <a:r>
              <a:rPr lang="en-US" altLang="zh-CN" sz="2000" dirty="0" smtClean="0">
                <a:latin typeface="Times New Roman" panose="02020603050405020304" pitchFamily="18" charset="0"/>
                <a:ea typeface="+mn-ea"/>
                <a:cs typeface="Times New Roman" panose="02020603050405020304" pitchFamily="18" charset="0"/>
              </a:rPr>
              <a:t>TRUE </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a:t>
            </a: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LocateElem</a:t>
            </a:r>
            <a:r>
              <a:rPr lang="en-US" altLang="zh-CN" sz="2000" dirty="0" smtClean="0">
                <a:latin typeface="Times New Roman" panose="02020603050405020304" pitchFamily="18" charset="0"/>
                <a:ea typeface="+mn-ea"/>
                <a:cs typeface="Times New Roman" panose="02020603050405020304" pitchFamily="18" charset="0"/>
              </a:rPr>
              <a:t>( L, e, compare()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smtClean="0">
                <a:latin typeface="Times New Roman" panose="02020603050405020304" pitchFamily="18" charset="0"/>
                <a:ea typeface="+mn-ea"/>
                <a:cs typeface="Times New Roman" panose="02020603050405020304" pitchFamily="18" charset="0"/>
              </a:rPr>
              <a:t>compare()</a:t>
            </a:r>
            <a:r>
              <a:rPr lang="zh-CN" altLang="en-US" sz="2000" dirty="0" smtClean="0">
                <a:latin typeface="Times New Roman" panose="02020603050405020304" pitchFamily="18" charset="0"/>
                <a:ea typeface="+mn-ea"/>
                <a:cs typeface="Times New Roman" panose="02020603050405020304" pitchFamily="18" charset="0"/>
              </a:rPr>
              <a:t>是数据元素判定函数。</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中第</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个与</a:t>
            </a:r>
            <a:r>
              <a:rPr lang="en-US" altLang="zh-CN" sz="2000" dirty="0" smtClean="0">
                <a:latin typeface="Times New Roman" panose="02020603050405020304" pitchFamily="18" charset="0"/>
                <a:ea typeface="+mn-ea"/>
                <a:cs typeface="Times New Roman" panose="02020603050405020304" pitchFamily="18" charset="0"/>
              </a:rPr>
              <a:t>e</a:t>
            </a:r>
            <a:r>
              <a:rPr lang="zh-CN" altLang="en-US" sz="2000" dirty="0" smtClean="0">
                <a:latin typeface="Times New Roman" panose="02020603050405020304" pitchFamily="18" charset="0"/>
                <a:ea typeface="+mn-ea"/>
                <a:cs typeface="Times New Roman" panose="02020603050405020304" pitchFamily="18" charset="0"/>
              </a:rPr>
              <a:t>满足关系</a:t>
            </a:r>
            <a:r>
              <a:rPr lang="en-US" altLang="zh-CN" sz="2000" dirty="0" smtClean="0">
                <a:latin typeface="Times New Roman" panose="02020603050405020304" pitchFamily="18" charset="0"/>
                <a:ea typeface="+mn-ea"/>
                <a:cs typeface="Times New Roman" panose="02020603050405020304" pitchFamily="18" charset="0"/>
              </a:rPr>
              <a:t>compare()</a:t>
            </a:r>
            <a:r>
              <a:rPr lang="zh-CN" altLang="en-US" sz="2000" dirty="0" smtClean="0">
                <a:latin typeface="Times New Roman" panose="02020603050405020304" pitchFamily="18" charset="0"/>
                <a:ea typeface="+mn-ea"/>
                <a:cs typeface="Times New Roman" panose="02020603050405020304" pitchFamily="18" charset="0"/>
              </a:rPr>
              <a:t>的数据元素的位序。</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若这样的数据元素不存在，则返回值为</a:t>
            </a:r>
            <a:r>
              <a:rPr lang="en-US" altLang="zh-CN" sz="2000" dirty="0" smtClean="0">
                <a:latin typeface="Times New Roman" panose="02020603050405020304" pitchFamily="18" charset="0"/>
                <a:ea typeface="+mn-ea"/>
                <a:cs typeface="Times New Roman" panose="02020603050405020304" pitchFamily="18" charset="0"/>
              </a:rPr>
              <a:t>0</a:t>
            </a:r>
            <a:r>
              <a:rPr lang="zh-CN" altLang="en-US" sz="2000" dirty="0" smtClean="0">
                <a:latin typeface="Times New Roman" panose="02020603050405020304" pitchFamily="18" charset="0"/>
                <a:ea typeface="+mn-ea"/>
                <a:cs typeface="Times New Roman" panose="02020603050405020304" pitchFamily="18" charset="0"/>
              </a:rPr>
              <a:t>。</a:t>
            </a:r>
          </a:p>
        </p:txBody>
      </p:sp>
      <p:sp>
        <p:nvSpPr>
          <p:cNvPr id="4" name="文本框 3">
            <a:extLst>
              <a:ext uri="{FF2B5EF4-FFF2-40B4-BE49-F238E27FC236}">
                <a16:creationId xmlns:a16="http://schemas.microsoft.com/office/drawing/2014/main" id="{BDF6864C-54A0-4127-A5C8-CBE915275ACF}"/>
              </a:ext>
            </a:extLst>
          </p:cNvPr>
          <p:cNvSpPr txBox="1"/>
          <p:nvPr/>
        </p:nvSpPr>
        <p:spPr>
          <a:xfrm>
            <a:off x="539552" y="692696"/>
            <a:ext cx="3168352" cy="461665"/>
          </a:xfrm>
          <a:prstGeom prst="rect">
            <a:avLst/>
          </a:prstGeom>
          <a:noFill/>
        </p:spPr>
        <p:txBody>
          <a:bodyPr wrap="square" rtlCol="0">
            <a:spAutoFit/>
          </a:bodyPr>
          <a:lstStyle/>
          <a:p>
            <a:r>
              <a:rPr lang="zh-CN" altLang="en-US" sz="2400" dirty="0">
                <a:solidFill>
                  <a:srgbClr val="FF3300"/>
                </a:solidFill>
                <a:latin typeface="方正粗黑宋简体" panose="02000000000000000000" pitchFamily="2" charset="-122"/>
                <a:ea typeface="方正粗黑宋简体" panose="02000000000000000000" pitchFamily="2" charset="-122"/>
              </a:rPr>
              <a:t>三、关于</a:t>
            </a:r>
            <a:r>
              <a:rPr lang="en-US" altLang="zh-CN" sz="2400" dirty="0">
                <a:solidFill>
                  <a:srgbClr val="FF3300"/>
                </a:solidFill>
                <a:latin typeface="方正粗黑宋简体" panose="02000000000000000000" pitchFamily="2" charset="-122"/>
                <a:ea typeface="方正粗黑宋简体" panose="02000000000000000000" pitchFamily="2" charset="-122"/>
              </a:rPr>
              <a:t>ADT</a:t>
            </a:r>
            <a:r>
              <a:rPr lang="zh-CN" altLang="en-US" sz="2400" dirty="0">
                <a:solidFill>
                  <a:srgbClr val="FF3300"/>
                </a:solidFill>
                <a:latin typeface="方正粗黑宋简体" panose="02000000000000000000" pitchFamily="2" charset="-122"/>
                <a:ea typeface="方正粗黑宋简体" panose="02000000000000000000" pitchFamily="2" charset="-122"/>
              </a:rPr>
              <a:t>操作</a:t>
            </a:r>
          </a:p>
        </p:txBody>
      </p:sp>
    </p:spTree>
    <p:extLst>
      <p:ext uri="{BB962C8B-B14F-4D97-AF65-F5344CB8AC3E}">
        <p14:creationId xmlns:p14="http://schemas.microsoft.com/office/powerpoint/2010/main" val="38183512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20" y="548680"/>
            <a:ext cx="8784976" cy="5940088"/>
          </a:xfrm>
          <a:prstGeom prst="rect">
            <a:avLst/>
          </a:prstGeom>
          <a:noFill/>
        </p:spPr>
        <p:txBody>
          <a:bodyPr wrap="square" rtlCol="0">
            <a:spAutoFit/>
          </a:bodyPr>
          <a:lstStyle/>
          <a:p>
            <a:pPr marL="342900" indent="-342900">
              <a:buFont typeface="Wingdings" panose="05000000000000000000" pitchFamily="2" charset="2"/>
              <a:buChar char="n"/>
            </a:pPr>
            <a:r>
              <a:rPr lang="en-US" altLang="zh-CN" sz="2000" dirty="0" err="1" smtClean="0">
                <a:latin typeface="Times New Roman" panose="02020603050405020304" pitchFamily="18" charset="0"/>
                <a:cs typeface="Times New Roman" panose="02020603050405020304" pitchFamily="18" charset="0"/>
              </a:rPr>
              <a:t>PriorElem</a:t>
            </a:r>
            <a:r>
              <a:rPr lang="en-US" altLang="zh-CN" sz="2000" dirty="0">
                <a:latin typeface="Times New Roman" panose="02020603050405020304" pitchFamily="18" charset="0"/>
                <a:cs typeface="Times New Roman" panose="02020603050405020304" pitchFamily="18" charset="0"/>
              </a:rPr>
              <a:t>( L, </a:t>
            </a:r>
            <a:r>
              <a:rPr lang="en-US" altLang="zh-CN" sz="2000" dirty="0" err="1">
                <a:latin typeface="Times New Roman" panose="02020603050405020304" pitchFamily="18" charset="0"/>
                <a:cs typeface="Times New Roman" panose="02020603050405020304" pitchFamily="18" charset="0"/>
              </a:rPr>
              <a:t>cur_e</a:t>
            </a:r>
            <a:r>
              <a:rPr lang="en-US" altLang="zh-CN" sz="2000" dirty="0">
                <a:latin typeface="Times New Roman" panose="02020603050405020304" pitchFamily="18" charset="0"/>
                <a:cs typeface="Times New Roman" panose="02020603050405020304" pitchFamily="18" charset="0"/>
              </a:rPr>
              <a:t>, &amp;</a:t>
            </a:r>
            <a:r>
              <a:rPr lang="en-US" altLang="zh-CN" sz="2000" dirty="0" err="1">
                <a:latin typeface="Times New Roman" panose="02020603050405020304" pitchFamily="18" charset="0"/>
                <a:cs typeface="Times New Roman" panose="02020603050405020304" pitchFamily="18" charset="0"/>
              </a:rPr>
              <a:t>pre_e</a:t>
            </a:r>
            <a:r>
              <a:rPr lang="en-US" altLang="zh-CN" sz="2000" dirty="0">
                <a:latin typeface="Times New Roman" panose="02020603050405020304" pitchFamily="18" charset="0"/>
                <a:cs typeface="Times New Roman" panose="02020603050405020304" pitchFamily="18" charset="0"/>
              </a:rPr>
              <a:t> )</a:t>
            </a:r>
          </a:p>
          <a:p>
            <a:r>
              <a:rPr lang="zh-CN" altLang="en-US" sz="2000" dirty="0">
                <a:latin typeface="Times New Roman" panose="02020603050405020304" pitchFamily="18" charset="0"/>
                <a:cs typeface="Times New Roman" panose="02020603050405020304" pitchFamily="18" charset="0"/>
              </a:rPr>
              <a:t>     初始条件：线性表</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已存在。</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操作结果：若</a:t>
            </a:r>
            <a:r>
              <a:rPr lang="en-US" altLang="zh-CN" sz="2000" dirty="0" err="1">
                <a:latin typeface="Times New Roman" panose="02020603050405020304" pitchFamily="18" charset="0"/>
                <a:cs typeface="Times New Roman" panose="02020603050405020304" pitchFamily="18" charset="0"/>
              </a:rPr>
              <a:t>cur_e</a:t>
            </a:r>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中的数据元素，且不是第</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个元素，则用</a:t>
            </a:r>
            <a:r>
              <a:rPr lang="en-US" altLang="zh-CN" sz="2000" dirty="0" err="1">
                <a:latin typeface="Times New Roman" panose="02020603050405020304" pitchFamily="18" charset="0"/>
                <a:cs typeface="Times New Roman" panose="02020603050405020304" pitchFamily="18" charset="0"/>
              </a:rPr>
              <a:t>pre_e</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返回</a:t>
            </a:r>
            <a:r>
              <a:rPr lang="zh-CN" altLang="en-US" sz="2000" dirty="0">
                <a:latin typeface="Times New Roman" panose="02020603050405020304" pitchFamily="18" charset="0"/>
                <a:cs typeface="Times New Roman" panose="02020603050405020304" pitchFamily="18" charset="0"/>
              </a:rPr>
              <a:t>它的前驱，否则操作失败，</a:t>
            </a:r>
            <a:r>
              <a:rPr lang="en-US" altLang="zh-CN" sz="2000" dirty="0" err="1">
                <a:latin typeface="Times New Roman" panose="02020603050405020304" pitchFamily="18" charset="0"/>
                <a:cs typeface="Times New Roman" panose="02020603050405020304" pitchFamily="18" charset="0"/>
              </a:rPr>
              <a:t>pre_e</a:t>
            </a:r>
            <a:r>
              <a:rPr lang="zh-CN" altLang="en-US" sz="2000" dirty="0">
                <a:latin typeface="Times New Roman" panose="02020603050405020304" pitchFamily="18" charset="0"/>
                <a:cs typeface="Times New Roman" panose="02020603050405020304" pitchFamily="18" charset="0"/>
              </a:rPr>
              <a:t>无定义。</a:t>
            </a:r>
          </a:p>
          <a:p>
            <a:pPr algn="l"/>
            <a:r>
              <a:rPr lang="en-US" altLang="zh-CN" sz="2000" dirty="0" smtClean="0">
                <a:latin typeface="Times New Roman" panose="02020603050405020304" pitchFamily="18" charset="0"/>
                <a:ea typeface="+mn-ea"/>
                <a:cs typeface="Times New Roman" panose="02020603050405020304" pitchFamily="18" charset="0"/>
              </a:rPr>
              <a:t>   </a:t>
            </a: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NextElem</a:t>
            </a:r>
            <a:r>
              <a:rPr lang="en-US" altLang="zh-CN" sz="2000" dirty="0" smtClean="0">
                <a:latin typeface="Times New Roman" panose="02020603050405020304" pitchFamily="18" charset="0"/>
                <a:ea typeface="+mn-ea"/>
                <a:cs typeface="Times New Roman" panose="02020603050405020304" pitchFamily="18" charset="0"/>
              </a:rPr>
              <a:t>( L,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&amp;</a:t>
            </a:r>
            <a:r>
              <a:rPr lang="en-US" altLang="zh-CN" sz="2000" dirty="0" err="1">
                <a:latin typeface="Times New Roman" panose="02020603050405020304" pitchFamily="18" charset="0"/>
                <a:ea typeface="+mn-ea"/>
                <a:cs typeface="Times New Roman" panose="02020603050405020304" pitchFamily="18" charset="0"/>
              </a:rPr>
              <a:t>next</a:t>
            </a:r>
            <a:r>
              <a:rPr lang="en-US" altLang="zh-CN" sz="2000" dirty="0" err="1" smtClean="0">
                <a:latin typeface="Times New Roman" panose="02020603050405020304" pitchFamily="18" charset="0"/>
                <a:ea typeface="+mn-ea"/>
                <a:cs typeface="Times New Roman" panose="02020603050405020304" pitchFamily="18" charset="0"/>
              </a:rPr>
              <a:t>_e</a:t>
            </a:r>
            <a:r>
              <a:rPr lang="en-US" altLang="zh-CN" sz="2000" dirty="0" smtClean="0">
                <a:latin typeface="Times New Roman" panose="02020603050405020304" pitchFamily="18" charset="0"/>
                <a:ea typeface="+mn-ea"/>
                <a:cs typeface="Times New Roman" panose="02020603050405020304" pitchFamily="18" charset="0"/>
              </a:rPr>
              <a:t> )</a:t>
            </a:r>
          </a:p>
          <a:p>
            <a:r>
              <a:rPr lang="zh-CN" altLang="en-US" sz="2000" dirty="0" smtClean="0">
                <a:latin typeface="Times New Roman" panose="02020603050405020304" pitchFamily="18" charset="0"/>
                <a:ea typeface="+mn-ea"/>
                <a:cs typeface="Times New Roman" panose="02020603050405020304" pitchFamily="18" charset="0"/>
              </a:rPr>
              <a:t>     初始条件</a:t>
            </a:r>
            <a:r>
              <a:rPr lang="zh-CN" altLang="en-US" sz="2000" dirty="0">
                <a:latin typeface="Times New Roman" panose="02020603050405020304" pitchFamily="18" charset="0"/>
                <a:ea typeface="+mn-ea"/>
                <a:cs typeface="Times New Roman" panose="02020603050405020304" pitchFamily="18" charset="0"/>
              </a:rPr>
              <a:t>：线性表</a:t>
            </a:r>
            <a:r>
              <a:rPr lang="en-US" altLang="zh-CN" sz="2000" dirty="0">
                <a:latin typeface="Times New Roman" panose="02020603050405020304" pitchFamily="18" charset="0"/>
                <a:ea typeface="+mn-ea"/>
                <a:cs typeface="Times New Roman" panose="02020603050405020304" pitchFamily="18" charset="0"/>
              </a:rPr>
              <a:t>L</a:t>
            </a:r>
            <a:r>
              <a:rPr lang="zh-CN" altLang="en-US" sz="2000" dirty="0">
                <a:latin typeface="Times New Roman" panose="02020603050405020304" pitchFamily="18" charset="0"/>
                <a:ea typeface="+mn-ea"/>
                <a:cs typeface="Times New Roman" panose="02020603050405020304" pitchFamily="18" charset="0"/>
              </a:rPr>
              <a:t>已</a:t>
            </a:r>
            <a:r>
              <a:rPr lang="zh-CN" altLang="en-US" sz="2000" dirty="0" smtClean="0">
                <a:latin typeface="Times New Roman" panose="02020603050405020304" pitchFamily="18" charset="0"/>
                <a:ea typeface="+mn-ea"/>
                <a:cs typeface="Times New Roman" panose="02020603050405020304" pitchFamily="18" charset="0"/>
              </a:rPr>
              <a:t>存在。</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中的数据元素，且不是最后</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个元素，则用</a:t>
            </a:r>
            <a:r>
              <a:rPr lang="en-US" altLang="zh-CN" sz="2000" dirty="0" err="1" smtClean="0">
                <a:latin typeface="Times New Roman" panose="02020603050405020304" pitchFamily="18" charset="0"/>
                <a:ea typeface="+mn-ea"/>
                <a:cs typeface="Times New Roman" panose="02020603050405020304" pitchFamily="18" charset="0"/>
              </a:rPr>
              <a:t>next_e</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返回它的后继，否则操作失败，</a:t>
            </a:r>
            <a:r>
              <a:rPr lang="en-US" altLang="zh-CN" sz="2000" dirty="0" err="1" smtClean="0">
                <a:latin typeface="Times New Roman" panose="02020603050405020304" pitchFamily="18" charset="0"/>
                <a:ea typeface="+mn-ea"/>
                <a:cs typeface="Times New Roman" panose="02020603050405020304" pitchFamily="18" charset="0"/>
              </a:rPr>
              <a:t>next_e</a:t>
            </a:r>
            <a:r>
              <a:rPr lang="zh-CN" altLang="en-US" sz="2000" dirty="0" smtClean="0">
                <a:latin typeface="Times New Roman" panose="02020603050405020304" pitchFamily="18" charset="0"/>
                <a:ea typeface="+mn-ea"/>
                <a:cs typeface="Times New Roman" panose="02020603050405020304" pitchFamily="18" charset="0"/>
              </a:rPr>
              <a:t>无定义。</a:t>
            </a:r>
            <a:endParaRPr lang="en-US" altLang="zh-CN" sz="2000" dirty="0" smtClean="0">
              <a:latin typeface="Times New Roman" panose="02020603050405020304" pitchFamily="18" charset="0"/>
              <a:ea typeface="+mn-ea"/>
              <a:cs typeface="Times New Roman" panose="02020603050405020304" pitchFamily="18" charset="0"/>
            </a:endParaRPr>
          </a:p>
          <a:p>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ListInsert</a:t>
            </a:r>
            <a:r>
              <a:rPr lang="en-US" altLang="zh-CN" sz="2000" dirty="0" smtClean="0">
                <a:latin typeface="Times New Roman" panose="02020603050405020304" pitchFamily="18" charset="0"/>
                <a:ea typeface="+mn-ea"/>
                <a:cs typeface="Times New Roman" panose="02020603050405020304" pitchFamily="18" charset="0"/>
              </a:rPr>
              <a:t>( &amp;L,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 e </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ListLength</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中第</a:t>
            </a:r>
            <a:r>
              <a:rPr lang="en-US" altLang="zh-CN" sz="2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个位置之前插入新的数据元素</a:t>
            </a:r>
            <a:r>
              <a:rPr lang="en-US" altLang="zh-CN" sz="2000" dirty="0" smtClean="0">
                <a:latin typeface="Times New Roman" panose="02020603050405020304" pitchFamily="18" charset="0"/>
                <a:ea typeface="+mn-ea"/>
                <a:cs typeface="Times New Roman" panose="02020603050405020304" pitchFamily="18" charset="0"/>
              </a:rPr>
              <a:t>e, </a:t>
            </a:r>
            <a:r>
              <a:rPr lang="zh-CN" altLang="en-US" sz="2000" dirty="0" smtClean="0">
                <a:latin typeface="Times New Roman" panose="02020603050405020304" pitchFamily="18" charset="0"/>
                <a:ea typeface="+mn-ea"/>
                <a:cs typeface="Times New Roman" panose="02020603050405020304" pitchFamily="18" charset="0"/>
              </a:rPr>
              <a:t>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的长度加</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smtClean="0">
                <a:latin typeface="Times New Roman" panose="02020603050405020304" pitchFamily="18" charset="0"/>
                <a:cs typeface="Times New Roman" panose="02020603050405020304" pitchFamily="18" charset="0"/>
              </a:rPr>
              <a:t>ListDelete</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&amp;L,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&amp;e </a:t>
            </a:r>
            <a:r>
              <a:rPr lang="zh-CN" altLang="en-US" sz="2000" dirty="0" smtClean="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初始条件：线性表</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已</a:t>
            </a:r>
            <a:r>
              <a:rPr lang="zh-CN" altLang="en-US" sz="2000" dirty="0" smtClean="0">
                <a:latin typeface="Times New Roman" panose="02020603050405020304" pitchFamily="18" charset="0"/>
                <a:cs typeface="Times New Roman" panose="02020603050405020304" pitchFamily="18" charset="0"/>
              </a:rPr>
              <a:t>存在且非空，</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i</a:t>
            </a:r>
            <a:r>
              <a:rPr lang="zh-CN" altLang="en-US"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ListLength</a:t>
            </a:r>
            <a:r>
              <a:rPr lang="zh-CN" altLang="en-US" sz="2000" dirty="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L</a:t>
            </a:r>
            <a:r>
              <a:rPr lang="zh-CN" altLang="en-US"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a:t>
            </a:r>
            <a:r>
              <a:rPr lang="zh-CN" altLang="en-US" sz="2000" dirty="0" smtClean="0">
                <a:latin typeface="Times New Roman" panose="02020603050405020304" pitchFamily="18" charset="0"/>
                <a:cs typeface="Times New Roman" panose="02020603050405020304" pitchFamily="18" charset="0"/>
              </a:rPr>
              <a:t>：删除线性表</a:t>
            </a:r>
            <a:r>
              <a:rPr lang="en-US" altLang="zh-CN" sz="2000" dirty="0" smtClean="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中第</a:t>
            </a:r>
            <a:r>
              <a:rPr lang="en-US" altLang="zh-CN" sz="2000" dirty="0" err="1">
                <a:latin typeface="Times New Roman" panose="02020603050405020304" pitchFamily="18" charset="0"/>
                <a:cs typeface="Times New Roman" panose="02020603050405020304" pitchFamily="18" charset="0"/>
              </a:rPr>
              <a:t>i</a:t>
            </a:r>
            <a:r>
              <a:rPr lang="zh-CN" altLang="en-US" sz="2000" dirty="0" smtClean="0">
                <a:latin typeface="Times New Roman" panose="02020603050405020304" pitchFamily="18" charset="0"/>
                <a:cs typeface="Times New Roman" panose="02020603050405020304" pitchFamily="18" charset="0"/>
              </a:rPr>
              <a:t>个数据元素，并用</a:t>
            </a:r>
            <a:r>
              <a:rPr lang="en-US" altLang="zh-CN" sz="2000" dirty="0" smtClean="0">
                <a:latin typeface="Times New Roman" panose="02020603050405020304" pitchFamily="18" charset="0"/>
                <a:cs typeface="Times New Roman" panose="02020603050405020304" pitchFamily="18" charset="0"/>
              </a:rPr>
              <a:t>e</a:t>
            </a:r>
            <a:r>
              <a:rPr lang="zh-CN" altLang="en-US" sz="2000" dirty="0" smtClean="0">
                <a:latin typeface="Times New Roman" panose="02020603050405020304" pitchFamily="18" charset="0"/>
                <a:cs typeface="Times New Roman" panose="02020603050405020304" pitchFamily="18" charset="0"/>
              </a:rPr>
              <a:t>返回</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的</a:t>
            </a:r>
            <a:r>
              <a:rPr lang="zh-CN" altLang="en-US" sz="2000" dirty="0" smtClean="0">
                <a:latin typeface="Times New Roman" panose="02020603050405020304" pitchFamily="18" charset="0"/>
                <a:cs typeface="Times New Roman" panose="02020603050405020304" pitchFamily="18" charset="0"/>
              </a:rPr>
              <a:t>长度减</a:t>
            </a:r>
            <a:r>
              <a:rPr lang="en-US" altLang="zh-CN" sz="2000" dirty="0" smtClean="0">
                <a:latin typeface="Times New Roman" panose="02020603050405020304" pitchFamily="18" charset="0"/>
                <a:cs typeface="Times New Roman" panose="02020603050405020304" pitchFamily="18" charset="0"/>
              </a:rPr>
              <a:t>1</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a:t>
            </a:r>
          </a:p>
          <a:p>
            <a:r>
              <a:rPr lang="en-US" altLang="zh-CN" sz="2000" dirty="0" smtClean="0">
                <a:latin typeface="Times New Roman" panose="02020603050405020304" pitchFamily="18" charset="0"/>
                <a:ea typeface="+mn-ea"/>
                <a:cs typeface="Times New Roman" panose="02020603050405020304" pitchFamily="18" charset="0"/>
              </a:rPr>
              <a:t>}ADT List</a:t>
            </a:r>
            <a:endParaRPr lang="zh-CN" altLang="en-US"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974038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476672"/>
            <a:ext cx="5501827" cy="1323439"/>
          </a:xfrm>
          <a:prstGeom prst="rect">
            <a:avLst/>
          </a:prstGeom>
          <a:noFill/>
        </p:spPr>
        <p:txBody>
          <a:bodyPr wrap="none" rtlCol="0">
            <a:spAutoFit/>
          </a:bodyPr>
          <a:lstStyle/>
          <a:p>
            <a:pPr algn="l"/>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Stack </a:t>
            </a:r>
            <a:r>
              <a:rPr lang="en-US" altLang="zh-CN" sz="2000" dirty="0" smtClean="0">
                <a:latin typeface="Times New Roman" panose="02020603050405020304" pitchFamily="18" charset="0"/>
                <a:ea typeface="+mn-ea"/>
                <a:cs typeface="Times New Roman" panose="02020603050405020304" pitchFamily="18" charset="0"/>
              </a:rPr>
              <a:t>{</a:t>
            </a:r>
          </a:p>
          <a:p>
            <a:pPr algn="l"/>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ElemSet,i</a:t>
            </a:r>
            <a:r>
              <a:rPr lang="en-US" altLang="zh-CN" sz="2000" dirty="0" smtClean="0">
                <a:latin typeface="Times New Roman" panose="02020603050405020304" pitchFamily="18" charset="0"/>
                <a:ea typeface="+mn-ea"/>
                <a:cs typeface="Times New Roman" panose="02020603050405020304" pitchFamily="18" charset="0"/>
              </a:rPr>
              <a:t>=1,2,…,</a:t>
            </a:r>
            <a:r>
              <a:rPr lang="en-US" altLang="zh-CN" sz="2000" dirty="0" err="1" smtClean="0">
                <a:latin typeface="Times New Roman" panose="02020603050405020304" pitchFamily="18" charset="0"/>
                <a:ea typeface="+mn-ea"/>
                <a:cs typeface="Times New Roman" panose="02020603050405020304" pitchFamily="18" charset="0"/>
              </a:rPr>
              <a:t>n,n</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 }</a:t>
            </a:r>
          </a:p>
          <a:p>
            <a:pPr algn="l"/>
            <a:r>
              <a:rPr lang="zh-CN" altLang="en-US" sz="2000" dirty="0" smtClean="0">
                <a:latin typeface="Times New Roman" panose="02020603050405020304" pitchFamily="18" charset="0"/>
                <a:ea typeface="+mn-ea"/>
                <a:cs typeface="Times New Roman" panose="02020603050405020304" pitchFamily="18" charset="0"/>
              </a:rPr>
              <a:t>    数据关系：</a:t>
            </a:r>
            <a:r>
              <a:rPr lang="en-US" altLang="zh-CN" sz="2000" dirty="0" smtClean="0">
                <a:latin typeface="Times New Roman" panose="02020603050405020304" pitchFamily="18" charset="0"/>
                <a:ea typeface="+mn-ea"/>
                <a:cs typeface="Times New Roman" panose="02020603050405020304" pitchFamily="18" charset="0"/>
              </a:rPr>
              <a:t>R1={ &lt;a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&gt; | 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=2,…,n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约定</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n</a:t>
            </a:r>
            <a:r>
              <a:rPr lang="zh-CN" altLang="en-US" sz="2000" dirty="0" smtClean="0">
                <a:latin typeface="Times New Roman" panose="02020603050405020304" pitchFamily="18" charset="0"/>
                <a:ea typeface="+mn-ea"/>
                <a:cs typeface="Times New Roman" panose="02020603050405020304" pitchFamily="18" charset="0"/>
              </a:rPr>
              <a:t>端为栈顶， </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端为栈底。</a:t>
            </a:r>
          </a:p>
        </p:txBody>
      </p:sp>
      <p:sp>
        <p:nvSpPr>
          <p:cNvPr id="3" name="文本框 2"/>
          <p:cNvSpPr txBox="1"/>
          <p:nvPr/>
        </p:nvSpPr>
        <p:spPr>
          <a:xfrm>
            <a:off x="683568" y="1628800"/>
            <a:ext cx="7250896" cy="5016758"/>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InitStack</a:t>
            </a:r>
            <a:r>
              <a:rPr lang="en-US" altLang="zh-CN" sz="2000" dirty="0" smtClean="0">
                <a:latin typeface="Times New Roman" panose="02020603050405020304" pitchFamily="18" charset="0"/>
                <a:ea typeface="+mn-ea"/>
                <a:cs typeface="Times New Roman" panose="02020603050405020304" pitchFamily="18" charset="0"/>
              </a:rPr>
              <a:t>( &amp;S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操作结果：构造一个空栈 </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StackEmpty</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为空栈，返回</a:t>
            </a:r>
            <a:r>
              <a:rPr lang="en-US" altLang="zh-CN" sz="2000" dirty="0" smtClean="0">
                <a:latin typeface="Times New Roman" panose="02020603050405020304" pitchFamily="18" charset="0"/>
                <a:ea typeface="+mn-ea"/>
                <a:cs typeface="Times New Roman" panose="02020603050405020304" pitchFamily="18" charset="0"/>
              </a:rPr>
              <a:t>TRUE </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GetTop</a:t>
            </a:r>
            <a:r>
              <a:rPr lang="en-US" altLang="zh-CN" sz="2000" dirty="0" smtClean="0">
                <a:latin typeface="Times New Roman" panose="02020603050405020304" pitchFamily="18" charset="0"/>
                <a:ea typeface="+mn-ea"/>
                <a:cs typeface="Times New Roman" panose="02020603050405020304" pitchFamily="18" charset="0"/>
              </a:rPr>
              <a:t>( S, &amp;e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已存在且非空。</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操作结果：用</a:t>
            </a:r>
            <a:r>
              <a:rPr lang="en-US" altLang="zh-CN" sz="2000" dirty="0" smtClean="0">
                <a:latin typeface="Times New Roman" panose="02020603050405020304" pitchFamily="18" charset="0"/>
                <a:ea typeface="+mn-ea"/>
                <a:cs typeface="Times New Roman" panose="02020603050405020304" pitchFamily="18" charset="0"/>
              </a:rPr>
              <a:t>e</a:t>
            </a:r>
            <a:r>
              <a:rPr lang="zh-CN" altLang="en-US" sz="2000" dirty="0" smtClean="0">
                <a:latin typeface="Times New Roman" panose="02020603050405020304" pitchFamily="18" charset="0"/>
                <a:ea typeface="+mn-ea"/>
                <a:cs typeface="Times New Roman" panose="02020603050405020304" pitchFamily="18" charset="0"/>
              </a:rPr>
              <a:t>返回栈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的栈顶元素。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Push(</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&amp;S, e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操作结果：插入元素</a:t>
            </a:r>
            <a:r>
              <a:rPr lang="en-US" altLang="zh-CN" sz="2000" dirty="0" smtClean="0">
                <a:latin typeface="Times New Roman" panose="02020603050405020304" pitchFamily="18" charset="0"/>
                <a:ea typeface="+mn-ea"/>
                <a:cs typeface="Times New Roman" panose="02020603050405020304" pitchFamily="18" charset="0"/>
              </a:rPr>
              <a:t>e </a:t>
            </a:r>
            <a:r>
              <a:rPr lang="zh-CN" altLang="en-US" sz="2000" dirty="0" smtClean="0">
                <a:latin typeface="Times New Roman" panose="02020603050405020304" pitchFamily="18" charset="0"/>
                <a:ea typeface="+mn-ea"/>
                <a:cs typeface="Times New Roman" panose="02020603050405020304" pitchFamily="18" charset="0"/>
              </a:rPr>
              <a:t>为新的栈顶元素。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Pop( &amp;S, &amp;e )</a:t>
            </a: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初始条件</a:t>
            </a:r>
            <a:r>
              <a:rPr lang="zh-CN" altLang="en-US" sz="2000" dirty="0">
                <a:latin typeface="Times New Roman" panose="02020603050405020304" pitchFamily="18" charset="0"/>
                <a:cs typeface="Times New Roman" panose="02020603050405020304" pitchFamily="18" charset="0"/>
              </a:rPr>
              <a:t>：栈</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已</a:t>
            </a:r>
            <a:r>
              <a:rPr lang="zh-CN" altLang="en-US" sz="2000" dirty="0" smtClean="0">
                <a:latin typeface="Times New Roman" panose="02020603050405020304" pitchFamily="18" charset="0"/>
                <a:cs typeface="Times New Roman" panose="02020603050405020304" pitchFamily="18" charset="0"/>
              </a:rPr>
              <a:t>存在且非空。</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a:t>
            </a:r>
            <a:r>
              <a:rPr lang="zh-CN" altLang="en-US" sz="2000" dirty="0" smtClean="0">
                <a:latin typeface="Times New Roman" panose="02020603050405020304" pitchFamily="18" charset="0"/>
                <a:cs typeface="Times New Roman" panose="02020603050405020304" pitchFamily="18" charset="0"/>
              </a:rPr>
              <a:t>：删除</a:t>
            </a:r>
            <a:r>
              <a:rPr lang="en-US" altLang="zh-CN" sz="2000" dirty="0" smtClean="0">
                <a:latin typeface="Times New Roman" panose="02020603050405020304" pitchFamily="18" charset="0"/>
                <a:cs typeface="Times New Roman" panose="02020603050405020304" pitchFamily="18" charset="0"/>
              </a:rPr>
              <a:t>S</a:t>
            </a:r>
            <a:r>
              <a:rPr lang="zh-CN" altLang="en-US" sz="2000" dirty="0" smtClean="0">
                <a:latin typeface="Times New Roman" panose="02020603050405020304" pitchFamily="18" charset="0"/>
                <a:cs typeface="Times New Roman" panose="02020603050405020304" pitchFamily="18" charset="0"/>
              </a:rPr>
              <a:t>的栈</a:t>
            </a:r>
            <a:r>
              <a:rPr lang="zh-CN" altLang="en-US" sz="2000" dirty="0">
                <a:latin typeface="Times New Roman" panose="02020603050405020304" pitchFamily="18" charset="0"/>
                <a:cs typeface="Times New Roman" panose="02020603050405020304" pitchFamily="18" charset="0"/>
              </a:rPr>
              <a:t>顶</a:t>
            </a:r>
            <a:r>
              <a:rPr lang="zh-CN" altLang="en-US" sz="2000" dirty="0" smtClean="0">
                <a:latin typeface="Times New Roman" panose="02020603050405020304" pitchFamily="18" charset="0"/>
                <a:cs typeface="Times New Roman" panose="02020603050405020304" pitchFamily="18" charset="0"/>
              </a:rPr>
              <a:t>元素，并用</a:t>
            </a:r>
            <a:r>
              <a:rPr lang="en-US" altLang="zh-CN" sz="2000" dirty="0" smtClean="0">
                <a:latin typeface="Times New Roman" panose="02020603050405020304" pitchFamily="18" charset="0"/>
                <a:cs typeface="Times New Roman" panose="02020603050405020304" pitchFamily="18" charset="0"/>
              </a:rPr>
              <a:t>e</a:t>
            </a:r>
            <a:r>
              <a:rPr lang="zh-CN" altLang="en-US" sz="2000" dirty="0" smtClean="0">
                <a:latin typeface="Times New Roman" panose="02020603050405020304" pitchFamily="18" charset="0"/>
                <a:cs typeface="Times New Roman" panose="02020603050405020304" pitchFamily="18" charset="0"/>
              </a:rPr>
              <a:t>返回其值。</a:t>
            </a:r>
            <a:endParaRPr lang="en-US" altLang="zh-CN" sz="2000" dirty="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Stack</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10588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476672"/>
            <a:ext cx="6288901" cy="1323439"/>
          </a:xfrm>
          <a:prstGeom prst="rect">
            <a:avLst/>
          </a:prstGeom>
          <a:noFill/>
        </p:spPr>
        <p:txBody>
          <a:bodyPr wrap="none" rtlCol="0">
            <a:spAutoFit/>
          </a:bodyPr>
          <a:lstStyle/>
          <a:p>
            <a:pPr algn="l"/>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Queue </a:t>
            </a:r>
            <a:r>
              <a:rPr lang="en-US" altLang="zh-CN" sz="2000" dirty="0" smtClean="0">
                <a:latin typeface="Times New Roman" panose="02020603050405020304" pitchFamily="18" charset="0"/>
                <a:ea typeface="+mn-ea"/>
                <a:cs typeface="Times New Roman" panose="02020603050405020304" pitchFamily="18" charset="0"/>
              </a:rPr>
              <a:t>{</a:t>
            </a:r>
          </a:p>
          <a:p>
            <a:pPr algn="l"/>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ElemSet,i</a:t>
            </a:r>
            <a:r>
              <a:rPr lang="en-US" altLang="zh-CN" sz="2000" dirty="0" smtClean="0">
                <a:latin typeface="Times New Roman" panose="02020603050405020304" pitchFamily="18" charset="0"/>
                <a:ea typeface="+mn-ea"/>
                <a:cs typeface="Times New Roman" panose="02020603050405020304" pitchFamily="18" charset="0"/>
              </a:rPr>
              <a:t>=1,2,…,n, n</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 }</a:t>
            </a:r>
          </a:p>
          <a:p>
            <a:pPr algn="l"/>
            <a:r>
              <a:rPr lang="zh-CN" altLang="en-US" sz="2000" dirty="0" smtClean="0">
                <a:latin typeface="Times New Roman" panose="02020603050405020304" pitchFamily="18" charset="0"/>
                <a:ea typeface="+mn-ea"/>
                <a:cs typeface="Times New Roman" panose="02020603050405020304" pitchFamily="18" charset="0"/>
              </a:rPr>
              <a:t>    数据关系：</a:t>
            </a:r>
            <a:r>
              <a:rPr lang="en-US" altLang="zh-CN" sz="2000" dirty="0" smtClean="0">
                <a:latin typeface="Times New Roman" panose="02020603050405020304" pitchFamily="18" charset="0"/>
                <a:ea typeface="+mn-ea"/>
                <a:cs typeface="Times New Roman" panose="02020603050405020304" pitchFamily="18" charset="0"/>
              </a:rPr>
              <a:t>R1={ &lt;a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&gt; | 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=2,…,n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约定其中</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端为队列头， </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n</a:t>
            </a:r>
            <a:r>
              <a:rPr lang="zh-CN" altLang="en-US" sz="2000" dirty="0" smtClean="0">
                <a:latin typeface="Times New Roman" panose="02020603050405020304" pitchFamily="18" charset="0"/>
                <a:ea typeface="+mn-ea"/>
                <a:cs typeface="Times New Roman" panose="02020603050405020304" pitchFamily="18" charset="0"/>
              </a:rPr>
              <a:t>端为队列尾。</a:t>
            </a:r>
          </a:p>
        </p:txBody>
      </p:sp>
      <p:sp>
        <p:nvSpPr>
          <p:cNvPr id="3" name="文本框 2"/>
          <p:cNvSpPr txBox="1"/>
          <p:nvPr/>
        </p:nvSpPr>
        <p:spPr>
          <a:xfrm>
            <a:off x="683568" y="1628800"/>
            <a:ext cx="7294176" cy="5016758"/>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InitQueue</a:t>
            </a:r>
            <a:r>
              <a:rPr lang="en-US" altLang="zh-CN" sz="2000" dirty="0" smtClean="0">
                <a:latin typeface="Times New Roman" panose="02020603050405020304" pitchFamily="18" charset="0"/>
                <a:ea typeface="+mn-ea"/>
                <a:cs typeface="Times New Roman" panose="02020603050405020304" pitchFamily="18" charset="0"/>
              </a:rPr>
              <a:t>( &amp;Q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操作结果：构造一个空队列 </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QueueEmpty</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为空队列，则返回</a:t>
            </a:r>
            <a:r>
              <a:rPr lang="en-US" altLang="zh-CN" sz="2000" dirty="0" smtClean="0">
                <a:latin typeface="Times New Roman" panose="02020603050405020304" pitchFamily="18" charset="0"/>
                <a:ea typeface="+mn-ea"/>
                <a:cs typeface="Times New Roman" panose="02020603050405020304" pitchFamily="18" charset="0"/>
              </a:rPr>
              <a:t>TRUE </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GetHead</a:t>
            </a:r>
            <a:r>
              <a:rPr lang="en-US" altLang="zh-CN" sz="2000" dirty="0" smtClean="0">
                <a:latin typeface="Times New Roman" panose="02020603050405020304" pitchFamily="18" charset="0"/>
                <a:ea typeface="+mn-ea"/>
                <a:cs typeface="Times New Roman" panose="02020603050405020304" pitchFamily="18" charset="0"/>
              </a:rPr>
              <a:t>( Q, &amp;e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已存在且非空。</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操作结果：用</a:t>
            </a:r>
            <a:r>
              <a:rPr lang="en-US" altLang="zh-CN" sz="2000" dirty="0" smtClean="0">
                <a:latin typeface="Times New Roman" panose="02020603050405020304" pitchFamily="18" charset="0"/>
                <a:ea typeface="+mn-ea"/>
                <a:cs typeface="Times New Roman" panose="02020603050405020304" pitchFamily="18" charset="0"/>
              </a:rPr>
              <a:t>e</a:t>
            </a:r>
            <a:r>
              <a:rPr lang="zh-CN" altLang="en-US" sz="2000" dirty="0" smtClean="0">
                <a:latin typeface="Times New Roman" panose="02020603050405020304" pitchFamily="18" charset="0"/>
                <a:ea typeface="+mn-ea"/>
                <a:cs typeface="Times New Roman" panose="02020603050405020304" pitchFamily="18" charset="0"/>
              </a:rPr>
              <a:t>返回队列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的队头元素。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EnQueue</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&amp;Q, e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操作结果：插入元素</a:t>
            </a:r>
            <a:r>
              <a:rPr lang="en-US" altLang="zh-CN" sz="2000" dirty="0" smtClean="0">
                <a:latin typeface="Times New Roman" panose="02020603050405020304" pitchFamily="18" charset="0"/>
                <a:ea typeface="+mn-ea"/>
                <a:cs typeface="Times New Roman" panose="02020603050405020304" pitchFamily="18" charset="0"/>
              </a:rPr>
              <a:t>e </a:t>
            </a:r>
            <a:r>
              <a:rPr lang="zh-CN" altLang="en-US" sz="2000" dirty="0" smtClean="0">
                <a:latin typeface="Times New Roman" panose="02020603050405020304" pitchFamily="18" charset="0"/>
                <a:ea typeface="+mn-ea"/>
                <a:cs typeface="Times New Roman" panose="02020603050405020304" pitchFamily="18" charset="0"/>
              </a:rPr>
              <a:t>为队列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新的队尾元素。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a:latin typeface="Times New Roman" panose="02020603050405020304" pitchFamily="18" charset="0"/>
                <a:ea typeface="+mn-ea"/>
                <a:cs typeface="Times New Roman" panose="02020603050405020304" pitchFamily="18" charset="0"/>
              </a:rPr>
              <a:t>DeQueue</a:t>
            </a:r>
            <a:r>
              <a:rPr lang="en-US" altLang="zh-CN" sz="2000" dirty="0" smtClean="0">
                <a:latin typeface="Times New Roman" panose="02020603050405020304" pitchFamily="18" charset="0"/>
                <a:ea typeface="+mn-ea"/>
                <a:cs typeface="Times New Roman" panose="02020603050405020304" pitchFamily="18" charset="0"/>
              </a:rPr>
              <a:t>( &amp;Q, &amp;e )</a:t>
            </a: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初始条件：队列</a:t>
            </a:r>
            <a:r>
              <a:rPr lang="en-US" altLang="zh-CN" sz="2000" dirty="0" smtClean="0">
                <a:latin typeface="Times New Roman" panose="02020603050405020304" pitchFamily="18" charset="0"/>
                <a:cs typeface="Times New Roman" panose="02020603050405020304" pitchFamily="18" charset="0"/>
              </a:rPr>
              <a:t>Q</a:t>
            </a:r>
            <a:r>
              <a:rPr lang="zh-CN" altLang="en-US" sz="2000" dirty="0" smtClean="0">
                <a:latin typeface="Times New Roman" panose="02020603050405020304" pitchFamily="18" charset="0"/>
                <a:cs typeface="Times New Roman" panose="02020603050405020304" pitchFamily="18" charset="0"/>
              </a:rPr>
              <a:t>已存在且非空。</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a:t>
            </a:r>
            <a:r>
              <a:rPr lang="zh-CN" altLang="en-US" sz="2000" dirty="0" smtClean="0">
                <a:latin typeface="Times New Roman" panose="02020603050405020304" pitchFamily="18" charset="0"/>
                <a:cs typeface="Times New Roman" panose="02020603050405020304" pitchFamily="18" charset="0"/>
              </a:rPr>
              <a:t>：删除</a:t>
            </a:r>
            <a:r>
              <a:rPr lang="en-US" altLang="zh-CN" sz="2000" dirty="0" smtClean="0">
                <a:latin typeface="Times New Roman" panose="02020603050405020304" pitchFamily="18" charset="0"/>
                <a:cs typeface="Times New Roman" panose="02020603050405020304" pitchFamily="18" charset="0"/>
              </a:rPr>
              <a:t>Q</a:t>
            </a:r>
            <a:r>
              <a:rPr lang="zh-CN" altLang="en-US" sz="2000" dirty="0" smtClean="0">
                <a:latin typeface="Times New Roman" panose="02020603050405020304" pitchFamily="18" charset="0"/>
                <a:cs typeface="Times New Roman" panose="02020603050405020304" pitchFamily="18" charset="0"/>
              </a:rPr>
              <a:t>的队头元素，并用</a:t>
            </a:r>
            <a:r>
              <a:rPr lang="en-US" altLang="zh-CN" sz="2000" dirty="0" smtClean="0">
                <a:latin typeface="Times New Roman" panose="02020603050405020304" pitchFamily="18" charset="0"/>
                <a:cs typeface="Times New Roman" panose="02020603050405020304" pitchFamily="18" charset="0"/>
              </a:rPr>
              <a:t>e</a:t>
            </a:r>
            <a:r>
              <a:rPr lang="zh-CN" altLang="en-US" sz="2000" dirty="0" smtClean="0">
                <a:latin typeface="Times New Roman" panose="02020603050405020304" pitchFamily="18" charset="0"/>
                <a:cs typeface="Times New Roman" panose="02020603050405020304" pitchFamily="18" charset="0"/>
              </a:rPr>
              <a:t>返回其值。</a:t>
            </a:r>
            <a:endParaRPr lang="en-US" altLang="zh-CN" sz="2000" dirty="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Queue</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96052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764704"/>
            <a:ext cx="8964488" cy="4401205"/>
          </a:xfrm>
          <a:prstGeom prst="rect">
            <a:avLst/>
          </a:prstGeom>
        </p:spPr>
        <p:txBody>
          <a:bodyPr wrap="square">
            <a:spAutoFit/>
          </a:bodyPr>
          <a:lstStyle/>
          <a:p>
            <a:pPr algn="just"/>
            <a:r>
              <a:rPr lang="zh-CN" altLang="en-US" sz="2000" b="1" dirty="0">
                <a:solidFill>
                  <a:srgbClr val="0000FF"/>
                </a:solidFill>
                <a:latin typeface="Times New Roman" panose="02020603050405020304" pitchFamily="18" charset="0"/>
                <a:ea typeface="+mn-ea"/>
                <a:cs typeface="Times New Roman" panose="02020603050405020304" pitchFamily="18" charset="0"/>
              </a:rPr>
              <a:t> </a:t>
            </a:r>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Tree </a:t>
            </a:r>
            <a:r>
              <a:rPr lang="en-US" altLang="zh-CN" sz="2000" dirty="0" smtClean="0">
                <a:latin typeface="Times New Roman" panose="02020603050405020304" pitchFamily="18" charset="0"/>
                <a:ea typeface="+mn-ea"/>
                <a:cs typeface="Times New Roman" panose="02020603050405020304" pitchFamily="18" charset="0"/>
              </a:rPr>
              <a:t>{</a:t>
            </a:r>
          </a:p>
          <a:p>
            <a:pPr algn="just"/>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是具有</a:t>
            </a:r>
            <a:r>
              <a:rPr lang="zh-CN" altLang="en-US" sz="2000"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数据关系</a:t>
            </a:r>
            <a:r>
              <a:rPr lang="en-US" altLang="zh-CN" sz="2000" dirty="0" smtClean="0">
                <a:latin typeface="Times New Roman" panose="02020603050405020304" pitchFamily="18" charset="0"/>
                <a:ea typeface="+mn-ea"/>
                <a:cs typeface="Times New Roman" panose="02020603050405020304" pitchFamily="18" charset="0"/>
              </a:rPr>
              <a:t>R</a:t>
            </a:r>
            <a:r>
              <a:rPr lang="zh-CN" altLang="en-US" sz="2000" dirty="0">
                <a:latin typeface="Times New Roman" panose="02020603050405020304" pitchFamily="18" charset="0"/>
                <a:ea typeface="+mn-ea"/>
                <a:cs typeface="Times New Roman" panose="02020603050405020304" pitchFamily="18" charset="0"/>
              </a:rPr>
              <a:t>：若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为空集，则称为空树；</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       若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仅含一个数据元素，则 </a:t>
            </a:r>
            <a:r>
              <a:rPr lang="en-US" altLang="zh-CN" sz="2000" dirty="0">
                <a:latin typeface="Times New Roman" panose="02020603050405020304" pitchFamily="18" charset="0"/>
                <a:ea typeface="+mn-ea"/>
                <a:cs typeface="Times New Roman" panose="02020603050405020304" pitchFamily="18" charset="0"/>
              </a:rPr>
              <a:t>R </a:t>
            </a:r>
            <a:r>
              <a:rPr lang="zh-CN" altLang="en-US" sz="2000" dirty="0">
                <a:latin typeface="Times New Roman" panose="02020603050405020304" pitchFamily="18" charset="0"/>
                <a:ea typeface="+mn-ea"/>
                <a:cs typeface="Times New Roman" panose="02020603050405020304" pitchFamily="18" charset="0"/>
              </a:rPr>
              <a:t>为空集，否则 </a:t>
            </a:r>
            <a:r>
              <a:rPr lang="en-US" altLang="zh-CN" sz="2000" dirty="0">
                <a:latin typeface="Times New Roman" panose="02020603050405020304" pitchFamily="18" charset="0"/>
                <a:ea typeface="+mn-ea"/>
                <a:cs typeface="Times New Roman" panose="02020603050405020304" pitchFamily="18" charset="0"/>
              </a:rPr>
              <a:t>R = { H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smtClean="0">
                <a:latin typeface="Times New Roman" panose="02020603050405020304" pitchFamily="18" charset="0"/>
                <a:ea typeface="+mn-ea"/>
                <a:cs typeface="Times New Roman" panose="02020603050405020304" pitchFamily="18" charset="0"/>
              </a:rPr>
              <a:t>是如下的</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二</a:t>
            </a:r>
            <a:r>
              <a:rPr lang="zh-CN" altLang="en-US" sz="2000" dirty="0">
                <a:latin typeface="Times New Roman" panose="02020603050405020304" pitchFamily="18" charset="0"/>
                <a:ea typeface="+mn-ea"/>
                <a:cs typeface="Times New Roman" panose="02020603050405020304" pitchFamily="18" charset="0"/>
              </a:rPr>
              <a:t>元关系：</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）在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中存在唯一的称为根的数据元素 </a:t>
            </a:r>
            <a:r>
              <a:rPr lang="en-US" altLang="zh-CN" sz="2000" dirty="0">
                <a:latin typeface="Times New Roman" panose="02020603050405020304" pitchFamily="18" charset="0"/>
                <a:ea typeface="+mn-ea"/>
                <a:cs typeface="Times New Roman" panose="02020603050405020304" pitchFamily="18" charset="0"/>
              </a:rPr>
              <a:t>root </a:t>
            </a:r>
            <a:r>
              <a:rPr lang="zh-CN" altLang="en-US" sz="2000" dirty="0">
                <a:latin typeface="Times New Roman" panose="02020603050405020304" pitchFamily="18" charset="0"/>
                <a:ea typeface="+mn-ea"/>
                <a:cs typeface="Times New Roman" panose="02020603050405020304" pitchFamily="18" charset="0"/>
              </a:rPr>
              <a:t>，它在关系 </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a:latin typeface="Times New Roman" panose="02020603050405020304" pitchFamily="18" charset="0"/>
                <a:ea typeface="+mn-ea"/>
                <a:cs typeface="Times New Roman" panose="02020603050405020304" pitchFamily="18" charset="0"/>
              </a:rPr>
              <a:t>下</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            无</a:t>
            </a:r>
            <a:r>
              <a:rPr lang="zh-CN" altLang="en-US" sz="2000" dirty="0">
                <a:latin typeface="Times New Roman" panose="02020603050405020304" pitchFamily="18" charset="0"/>
                <a:ea typeface="+mn-ea"/>
                <a:cs typeface="Times New Roman" panose="02020603050405020304" pitchFamily="18" charset="0"/>
              </a:rPr>
              <a:t>前驱；</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）若 </a:t>
            </a:r>
            <a:r>
              <a:rPr lang="en-US" altLang="zh-CN" sz="2000" dirty="0">
                <a:latin typeface="Times New Roman" panose="02020603050405020304" pitchFamily="18" charset="0"/>
                <a:ea typeface="+mn-ea"/>
                <a:cs typeface="Times New Roman" panose="02020603050405020304" pitchFamily="18" charset="0"/>
              </a:rPr>
              <a:t>D - { root } </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则存在</a:t>
            </a:r>
            <a:r>
              <a:rPr lang="en-US" altLang="zh-CN" sz="2000" dirty="0">
                <a:latin typeface="Times New Roman" panose="02020603050405020304" pitchFamily="18" charset="0"/>
                <a:ea typeface="+mn-ea"/>
                <a:cs typeface="Times New Roman" panose="02020603050405020304" pitchFamily="18" charset="0"/>
              </a:rPr>
              <a:t>D-</a:t>
            </a:r>
            <a:r>
              <a:rPr lang="en-US" altLang="zh-CN" sz="2000" dirty="0" smtClean="0">
                <a:latin typeface="Times New Roman" panose="02020603050405020304" pitchFamily="18" charset="0"/>
                <a:ea typeface="+mn-ea"/>
                <a:cs typeface="Times New Roman" panose="02020603050405020304" pitchFamily="18" charset="0"/>
              </a:rPr>
              <a:t>{root}</a:t>
            </a:r>
            <a:r>
              <a:rPr lang="zh-CN" altLang="en-US" sz="2000" dirty="0">
                <a:latin typeface="Times New Roman" panose="02020603050405020304" pitchFamily="18" charset="0"/>
                <a:ea typeface="+mn-ea"/>
                <a:cs typeface="Times New Roman" panose="02020603050405020304" pitchFamily="18" charset="0"/>
              </a:rPr>
              <a:t>的一个划分</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baseline="-25000" dirty="0" smtClean="0">
                <a:latin typeface="Times New Roman" panose="02020603050405020304" pitchFamily="18" charset="0"/>
                <a:ea typeface="+mn-ea"/>
                <a:cs typeface="Times New Roman" panose="02020603050405020304" pitchFamily="18" charset="0"/>
              </a:rPr>
              <a:t>1</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baseline="-25000" dirty="0" smtClean="0">
                <a:latin typeface="Times New Roman" panose="02020603050405020304" pitchFamily="18" charset="0"/>
                <a:ea typeface="+mn-ea"/>
                <a:cs typeface="Times New Roman" panose="02020603050405020304" pitchFamily="18" charset="0"/>
              </a:rPr>
              <a:t>2</a:t>
            </a:r>
            <a:r>
              <a:rPr lang="en-US" altLang="zh-CN"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smtClean="0">
                <a:latin typeface="Times New Roman" panose="02020603050405020304" pitchFamily="18" charset="0"/>
                <a:ea typeface="+mn-ea"/>
                <a:cs typeface="Times New Roman" panose="02020603050405020304" pitchFamily="18" charset="0"/>
              </a:rPr>
              <a:t>m</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对</a:t>
            </a:r>
            <a:r>
              <a:rPr lang="zh-CN" altLang="en-US" sz="2000" dirty="0">
                <a:latin typeface="Times New Roman" panose="02020603050405020304" pitchFamily="18" charset="0"/>
                <a:ea typeface="+mn-ea"/>
                <a:cs typeface="Times New Roman" panose="02020603050405020304" pitchFamily="18" charset="0"/>
              </a:rPr>
              <a:t>任意 </a:t>
            </a:r>
            <a:r>
              <a:rPr lang="en-US" altLang="zh-CN" sz="2000" dirty="0">
                <a:latin typeface="Times New Roman" panose="02020603050405020304" pitchFamily="18" charset="0"/>
                <a:ea typeface="+mn-ea"/>
                <a:cs typeface="Times New Roman" panose="02020603050405020304" pitchFamily="18" charset="0"/>
              </a:rPr>
              <a:t>j ≠ </a:t>
            </a:r>
            <a:r>
              <a:rPr lang="en-US" altLang="zh-CN" sz="2000" dirty="0" smtClean="0">
                <a:latin typeface="Times New Roman" panose="02020603050405020304" pitchFamily="18" charset="0"/>
                <a:ea typeface="+mn-ea"/>
                <a:cs typeface="Times New Roman" panose="02020603050405020304" pitchFamily="18" charset="0"/>
              </a:rPr>
              <a:t>k</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 ≤ j</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k </a:t>
            </a: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有</a:t>
            </a:r>
            <a:r>
              <a:rPr lang="en-US" altLang="zh-CN" sz="2000" dirty="0" err="1">
                <a:latin typeface="Times New Roman" panose="02020603050405020304" pitchFamily="18" charset="0"/>
                <a:ea typeface="+mn-ea"/>
                <a:cs typeface="Times New Roman" panose="02020603050405020304" pitchFamily="18" charset="0"/>
              </a:rPr>
              <a:t>D</a:t>
            </a:r>
            <a:r>
              <a:rPr lang="en-US" altLang="zh-CN" sz="2000" baseline="-25000" dirty="0" err="1">
                <a:latin typeface="Times New Roman" panose="02020603050405020304" pitchFamily="18" charset="0"/>
                <a:ea typeface="+mn-ea"/>
                <a:cs typeface="Times New Roman" panose="02020603050405020304" pitchFamily="18" charset="0"/>
              </a:rPr>
              <a:t>j</a:t>
            </a:r>
            <a:r>
              <a:rPr lang="en-US" altLang="zh-CN" sz="2000" dirty="0" err="1">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smtClean="0">
                <a:latin typeface="Times New Roman" panose="02020603050405020304" pitchFamily="18" charset="0"/>
                <a:ea typeface="+mn-ea"/>
                <a:cs typeface="Times New Roman" panose="02020603050405020304" pitchFamily="18" charset="0"/>
              </a:rPr>
              <a:t>k</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 </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且</a:t>
            </a:r>
            <a:r>
              <a:rPr lang="zh-CN" altLang="en-US" sz="2000" dirty="0" smtClean="0">
                <a:latin typeface="Times New Roman" panose="02020603050405020304" pitchFamily="18" charset="0"/>
                <a:ea typeface="+mn-ea"/>
                <a:cs typeface="Times New Roman" panose="02020603050405020304" pitchFamily="18" charset="0"/>
              </a:rPr>
              <a:t>对任意的</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(1≤ </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 </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唯一</a:t>
            </a:r>
            <a:r>
              <a:rPr lang="zh-CN" altLang="en-US" sz="2000" dirty="0">
                <a:latin typeface="Times New Roman" panose="02020603050405020304" pitchFamily="18" charset="0"/>
                <a:ea typeface="+mn-ea"/>
                <a:cs typeface="Times New Roman" panose="02020603050405020304" pitchFamily="18" charset="0"/>
              </a:rPr>
              <a:t>存在数据元素 </a:t>
            </a:r>
            <a:r>
              <a:rPr lang="en-US" altLang="zh-CN" sz="2000" dirty="0" smtClean="0">
                <a:latin typeface="Times New Roman" panose="02020603050405020304" pitchFamily="18" charset="0"/>
                <a:ea typeface="+mn-ea"/>
                <a:cs typeface="Times New Roman" panose="02020603050405020304" pitchFamily="18" charset="0"/>
              </a:rPr>
              <a:t>x</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D</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，有 </a:t>
            </a:r>
            <a:r>
              <a:rPr lang="en-US" altLang="zh-CN" sz="2000" dirty="0">
                <a:latin typeface="Times New Roman" panose="02020603050405020304" pitchFamily="18" charset="0"/>
                <a:ea typeface="+mn-ea"/>
                <a:cs typeface="Times New Roman" panose="02020603050405020304" pitchFamily="18" charset="0"/>
              </a:rPr>
              <a:t>&lt; root , x</a:t>
            </a:r>
            <a:r>
              <a:rPr lang="en-US" altLang="zh-CN" sz="2000" baseline="-25000" dirty="0">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&gt; ∈ H;</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3</a:t>
            </a:r>
            <a:r>
              <a:rPr lang="zh-CN" altLang="en-US" sz="2000" dirty="0">
                <a:latin typeface="Times New Roman" panose="02020603050405020304" pitchFamily="18" charset="0"/>
                <a:ea typeface="+mn-ea"/>
                <a:cs typeface="Times New Roman" panose="02020603050405020304" pitchFamily="18" charset="0"/>
              </a:rPr>
              <a:t>）对应</a:t>
            </a:r>
            <a:r>
              <a:rPr lang="zh-CN" altLang="en-US" sz="2000" dirty="0" smtClean="0">
                <a:latin typeface="Times New Roman" panose="02020603050405020304" pitchFamily="18" charset="0"/>
                <a:ea typeface="+mn-ea"/>
                <a:cs typeface="Times New Roman" panose="02020603050405020304" pitchFamily="18" charset="0"/>
              </a:rPr>
              <a:t>于</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a:latin typeface="Times New Roman" panose="02020603050405020304" pitchFamily="18" charset="0"/>
                <a:ea typeface="+mn-ea"/>
                <a:cs typeface="Times New Roman" panose="02020603050405020304" pitchFamily="18" charset="0"/>
              </a:rPr>
              <a:t>root }</a:t>
            </a:r>
            <a:r>
              <a:rPr lang="zh-CN" altLang="en-US" sz="2000" dirty="0">
                <a:latin typeface="Times New Roman" panose="02020603050405020304" pitchFamily="18" charset="0"/>
                <a:ea typeface="+mn-ea"/>
                <a:cs typeface="Times New Roman" panose="02020603050405020304" pitchFamily="18" charset="0"/>
              </a:rPr>
              <a:t>的划分</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H-{&lt;root,x</a:t>
            </a:r>
            <a:r>
              <a:rPr lang="en-US" altLang="zh-CN" sz="2000" baseline="-25000" dirty="0" smtClean="0">
                <a:latin typeface="Times New Roman" panose="02020603050405020304" pitchFamily="18" charset="0"/>
                <a:ea typeface="+mn-ea"/>
                <a:cs typeface="Times New Roman" panose="02020603050405020304" pitchFamily="18" charset="0"/>
              </a:rPr>
              <a:t>1</a:t>
            </a:r>
            <a:r>
              <a:rPr lang="en-US" altLang="zh-CN" sz="2000" dirty="0" smtClean="0">
                <a:latin typeface="Times New Roman" panose="02020603050405020304" pitchFamily="18" charset="0"/>
                <a:ea typeface="+mn-ea"/>
                <a:cs typeface="Times New Roman" panose="02020603050405020304" pitchFamily="18" charset="0"/>
              </a:rPr>
              <a:t>&gt;,…,&lt;</a:t>
            </a:r>
            <a:r>
              <a:rPr lang="en-US" altLang="zh-CN" sz="2000" dirty="0" err="1" smtClean="0">
                <a:latin typeface="Times New Roman" panose="02020603050405020304" pitchFamily="18" charset="0"/>
                <a:ea typeface="+mn-ea"/>
                <a:cs typeface="Times New Roman" panose="02020603050405020304" pitchFamily="18" charset="0"/>
              </a:rPr>
              <a:t>root,x</a:t>
            </a:r>
            <a:r>
              <a:rPr lang="en-US" altLang="zh-CN" sz="2000" baseline="-25000" dirty="0" err="1" smtClean="0">
                <a:latin typeface="Times New Roman" panose="02020603050405020304" pitchFamily="18" charset="0"/>
                <a:ea typeface="+mn-ea"/>
                <a:cs typeface="Times New Roman" panose="02020603050405020304" pitchFamily="18" charset="0"/>
              </a:rPr>
              <a:t>m</a:t>
            </a:r>
            <a:r>
              <a:rPr lang="en-US" altLang="zh-CN" sz="2000" dirty="0" smtClean="0">
                <a:latin typeface="Times New Roman" panose="02020603050405020304" pitchFamily="18" charset="0"/>
                <a:ea typeface="+mn-ea"/>
                <a:cs typeface="Times New Roman" panose="02020603050405020304" pitchFamily="18" charset="0"/>
              </a:rPr>
              <a:t>&gt;}</a:t>
            </a:r>
            <a:r>
              <a:rPr lang="zh-CN" altLang="en-US" sz="2000" dirty="0" smtClean="0">
                <a:latin typeface="Times New Roman" panose="02020603050405020304" pitchFamily="18" charset="0"/>
                <a:ea typeface="+mn-ea"/>
                <a:cs typeface="Times New Roman" panose="02020603050405020304" pitchFamily="18" charset="0"/>
              </a:rPr>
              <a:t>有唯一的划分</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H</a:t>
            </a:r>
            <a:r>
              <a:rPr lang="en-US" altLang="zh-CN" sz="2000" baseline="-25000" dirty="0" smtClean="0">
                <a:latin typeface="Times New Roman" panose="02020603050405020304" pitchFamily="18" charset="0"/>
                <a:ea typeface="+mn-ea"/>
                <a:cs typeface="Times New Roman" panose="02020603050405020304" pitchFamily="18" charset="0"/>
              </a:rPr>
              <a:t>1</a:t>
            </a:r>
            <a:r>
              <a:rPr lang="en-US" altLang="zh-CN" sz="2000" dirty="0" smtClean="0">
                <a:latin typeface="Times New Roman" panose="02020603050405020304" pitchFamily="18" charset="0"/>
                <a:ea typeface="+mn-ea"/>
                <a:cs typeface="Times New Roman" panose="02020603050405020304" pitchFamily="18" charset="0"/>
              </a:rPr>
              <a:t>,H</a:t>
            </a:r>
            <a:r>
              <a:rPr lang="en-US" altLang="zh-CN" sz="2000" baseline="-25000" dirty="0" smtClean="0">
                <a:latin typeface="Times New Roman" panose="02020603050405020304" pitchFamily="18" charset="0"/>
                <a:ea typeface="+mn-ea"/>
                <a:cs typeface="Times New Roman" panose="02020603050405020304" pitchFamily="18" charset="0"/>
              </a:rPr>
              <a:t>2</a:t>
            </a:r>
            <a:r>
              <a:rPr lang="en-US" altLang="zh-CN"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H</a:t>
            </a:r>
            <a:r>
              <a:rPr lang="en-US" altLang="zh-CN" sz="2000" baseline="-25000" dirty="0" err="1"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对任意</a:t>
            </a:r>
            <a:r>
              <a:rPr lang="en-US" altLang="zh-CN" sz="2000" dirty="0" err="1">
                <a:latin typeface="Times New Roman" panose="02020603050405020304" pitchFamily="18" charset="0"/>
                <a:ea typeface="+mn-ea"/>
                <a:cs typeface="Times New Roman" panose="02020603050405020304" pitchFamily="18" charset="0"/>
              </a:rPr>
              <a:t>j</a:t>
            </a:r>
            <a:r>
              <a:rPr lang="en-US" altLang="zh-CN" sz="2000" dirty="0" err="1" smtClean="0">
                <a:latin typeface="Times New Roman" panose="02020603050405020304" pitchFamily="18" charset="0"/>
                <a:ea typeface="+mn-ea"/>
                <a:cs typeface="Times New Roman" panose="02020603050405020304" pitchFamily="18" charset="0"/>
              </a:rPr>
              <a:t>≠k</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1≤j</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k≤m</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有</a:t>
            </a:r>
            <a:r>
              <a:rPr lang="en-US" altLang="zh-CN" sz="2000" dirty="0" err="1">
                <a:latin typeface="Times New Roman" panose="02020603050405020304" pitchFamily="18" charset="0"/>
                <a:ea typeface="+mn-ea"/>
                <a:cs typeface="Times New Roman" panose="02020603050405020304" pitchFamily="18" charset="0"/>
              </a:rPr>
              <a:t>H</a:t>
            </a:r>
            <a:r>
              <a:rPr lang="en-US" altLang="zh-CN" sz="2000" baseline="-25000" dirty="0" err="1">
                <a:latin typeface="Times New Roman" panose="02020603050405020304" pitchFamily="18" charset="0"/>
                <a:ea typeface="+mn-ea"/>
                <a:cs typeface="Times New Roman" panose="02020603050405020304" pitchFamily="18" charset="0"/>
              </a:rPr>
              <a:t>j</a:t>
            </a:r>
            <a:r>
              <a:rPr lang="en-US" altLang="zh-CN" sz="2000" dirty="0" err="1">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H</a:t>
            </a:r>
            <a:r>
              <a:rPr lang="en-US" altLang="zh-CN" sz="2000" baseline="-25000" dirty="0" err="1">
                <a:latin typeface="Times New Roman" panose="02020603050405020304" pitchFamily="18" charset="0"/>
                <a:ea typeface="+mn-ea"/>
                <a:cs typeface="Times New Roman" panose="02020603050405020304" pitchFamily="18" charset="0"/>
              </a:rPr>
              <a:t>k</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且对</a:t>
            </a:r>
            <a:r>
              <a:rPr lang="zh-CN" altLang="en-US" sz="2000" dirty="0" smtClean="0">
                <a:latin typeface="Times New Roman" panose="02020603050405020304" pitchFamily="18" charset="0"/>
                <a:ea typeface="+mn-ea"/>
                <a:cs typeface="Times New Roman" panose="02020603050405020304" pitchFamily="18" charset="0"/>
              </a:rPr>
              <a:t>任</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意</a:t>
            </a:r>
            <a:r>
              <a:rPr lang="zh-CN" altLang="en-US" sz="2000" dirty="0">
                <a:latin typeface="Times New Roman" panose="02020603050405020304" pitchFamily="18" charset="0"/>
                <a:ea typeface="+mn-ea"/>
                <a:cs typeface="Times New Roman" panose="02020603050405020304" pitchFamily="18" charset="0"/>
              </a:rPr>
              <a:t>的</a:t>
            </a:r>
            <a:r>
              <a:rPr lang="en-US" altLang="zh-CN" sz="2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1 </a:t>
            </a:r>
            <a:r>
              <a:rPr lang="en-US" altLang="zh-CN" sz="2000" dirty="0">
                <a:latin typeface="Times New Roman" panose="02020603050405020304" pitchFamily="18" charset="0"/>
                <a:ea typeface="+mn-ea"/>
                <a:cs typeface="Times New Roman" panose="02020603050405020304" pitchFamily="18" charset="0"/>
              </a:rPr>
              <a:t>≤ </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 </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是</a:t>
            </a:r>
            <a:r>
              <a:rPr lang="en-US" altLang="zh-CN" sz="2000" dirty="0">
                <a:latin typeface="Times New Roman" panose="02020603050405020304" pitchFamily="18" charset="0"/>
                <a:ea typeface="+mn-ea"/>
                <a:cs typeface="Times New Roman" panose="02020603050405020304" pitchFamily="18" charset="0"/>
              </a:rPr>
              <a:t>D</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上的二元关系，（</a:t>
            </a:r>
            <a:r>
              <a:rPr lang="en-US" altLang="zh-CN" sz="2000" dirty="0">
                <a:latin typeface="Times New Roman" panose="02020603050405020304" pitchFamily="18" charset="0"/>
                <a:ea typeface="+mn-ea"/>
                <a:cs typeface="Times New Roman" panose="02020603050405020304" pitchFamily="18" charset="0"/>
              </a:rPr>
              <a:t>D</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a:t>
            </a:r>
            <a:r>
              <a:rPr lang="en-US" altLang="zh-CN" sz="2000" baseline="-25000" dirty="0">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）是一棵</a:t>
            </a:r>
            <a:r>
              <a:rPr lang="zh-CN" altLang="en-US" sz="2000" dirty="0" smtClean="0">
                <a:latin typeface="Times New Roman" panose="02020603050405020304" pitchFamily="18" charset="0"/>
                <a:ea typeface="+mn-ea"/>
                <a:cs typeface="Times New Roman" panose="02020603050405020304" pitchFamily="18" charset="0"/>
              </a:rPr>
              <a:t>符</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合本</a:t>
            </a:r>
            <a:r>
              <a:rPr lang="zh-CN" altLang="en-US" sz="2000" dirty="0">
                <a:latin typeface="Times New Roman" panose="02020603050405020304" pitchFamily="18" charset="0"/>
                <a:ea typeface="+mn-ea"/>
                <a:cs typeface="Times New Roman" panose="02020603050405020304" pitchFamily="18" charset="0"/>
              </a:rPr>
              <a:t>定义的树，称为根</a:t>
            </a:r>
            <a:r>
              <a:rPr lang="en-US" altLang="zh-CN" sz="2000" dirty="0">
                <a:latin typeface="Times New Roman" panose="02020603050405020304" pitchFamily="18" charset="0"/>
                <a:ea typeface="+mn-ea"/>
                <a:cs typeface="Times New Roman" panose="02020603050405020304" pitchFamily="18" charset="0"/>
              </a:rPr>
              <a:t>root</a:t>
            </a:r>
            <a:r>
              <a:rPr lang="zh-CN" altLang="en-US" sz="2000" dirty="0">
                <a:latin typeface="Times New Roman" panose="02020603050405020304" pitchFamily="18" charset="0"/>
                <a:ea typeface="+mn-ea"/>
                <a:cs typeface="Times New Roman" panose="02020603050405020304" pitchFamily="18" charset="0"/>
              </a:rPr>
              <a:t>的子树。</a:t>
            </a:r>
          </a:p>
        </p:txBody>
      </p:sp>
      <p:sp>
        <p:nvSpPr>
          <p:cNvPr id="3" name="文本框 2"/>
          <p:cNvSpPr txBox="1"/>
          <p:nvPr/>
        </p:nvSpPr>
        <p:spPr>
          <a:xfrm>
            <a:off x="467544" y="5373216"/>
            <a:ext cx="3740126" cy="1015663"/>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InitTree</a:t>
            </a:r>
            <a:r>
              <a:rPr lang="en-US" altLang="zh-CN" sz="2000" dirty="0" smtClean="0">
                <a:latin typeface="Times New Roman" panose="02020603050405020304" pitchFamily="18" charset="0"/>
                <a:ea typeface="+mn-ea"/>
                <a:cs typeface="Times New Roman" panose="02020603050405020304" pitchFamily="18" charset="0"/>
              </a:rPr>
              <a:t>( &amp;T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操作结果：构造一棵空树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189557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836712"/>
            <a:ext cx="8925841" cy="5324535"/>
          </a:xfrm>
          <a:prstGeom prst="rect">
            <a:avLst/>
          </a:prstGeom>
          <a:noFill/>
        </p:spPr>
        <p:txBody>
          <a:bodyPr wrap="none" rtlCol="0">
            <a:spAutoFit/>
          </a:bodyPr>
          <a:lstStyle/>
          <a:p>
            <a:pPr algn="l"/>
            <a:r>
              <a:rPr lang="en-US" altLang="zh-CN" sz="2000" dirty="0" smtClean="0">
                <a:latin typeface="Times New Roman" panose="02020603050405020304" pitchFamily="18" charset="0"/>
                <a:ea typeface="+mn-ea"/>
                <a:cs typeface="Times New Roman" panose="02020603050405020304" pitchFamily="18" charset="0"/>
              </a:rPr>
              <a:t>Tree</a:t>
            </a:r>
            <a:r>
              <a:rPr lang="zh-CN" altLang="en-US" sz="2000" dirty="0" smtClean="0">
                <a:latin typeface="Times New Roman" panose="02020603050405020304" pitchFamily="18" charset="0"/>
                <a:ea typeface="+mn-ea"/>
                <a:cs typeface="Times New Roman" panose="02020603050405020304" pitchFamily="18" charset="0"/>
              </a:rPr>
              <a:t>基本操作（续）：</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a:latin typeface="Times New Roman" panose="02020603050405020304" pitchFamily="18" charset="0"/>
                <a:cs typeface="Times New Roman" panose="02020603050405020304" pitchFamily="18" charset="0"/>
              </a:rPr>
              <a:t>TreeEmpty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zh-CN" altLang="en-US" sz="2000" dirty="0" smtClean="0">
                <a:latin typeface="Times New Roman" panose="02020603050405020304" pitchFamily="18" charset="0"/>
                <a:cs typeface="Times New Roman" panose="02020603050405020304" pitchFamily="18" charset="0"/>
              </a:rPr>
              <a:t>     初始条件</a:t>
            </a:r>
            <a:r>
              <a:rPr lang="zh-CN" altLang="en-US" sz="2000" dirty="0">
                <a:latin typeface="Times New Roman" panose="02020603050405020304" pitchFamily="18" charset="0"/>
                <a:cs typeface="Times New Roman" panose="02020603050405020304" pitchFamily="18" charset="0"/>
              </a:rPr>
              <a:t>：树</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已存在。</a:t>
            </a:r>
            <a:endParaRPr lang="en-US" altLang="zh-CN" sz="2000" dirty="0">
              <a:latin typeface="Times New Roman" panose="02020603050405020304" pitchFamily="18" charset="0"/>
              <a:cs typeface="Times New Roman" panose="02020603050405020304" pitchFamily="18" charset="0"/>
            </a:endParaRPr>
          </a:p>
          <a:p>
            <a:r>
              <a:rPr lang="zh-CN" altLang="en-US" sz="2000" dirty="0" smtClean="0">
                <a:latin typeface="Times New Roman" panose="02020603050405020304" pitchFamily="18" charset="0"/>
                <a:cs typeface="Times New Roman" panose="02020603050405020304" pitchFamily="18" charset="0"/>
              </a:rPr>
              <a:t>     操作</a:t>
            </a:r>
            <a:r>
              <a:rPr lang="zh-CN" altLang="en-US" sz="2000" dirty="0">
                <a:latin typeface="Times New Roman" panose="02020603050405020304" pitchFamily="18" charset="0"/>
                <a:cs typeface="Times New Roman" panose="02020603050405020304" pitchFamily="18" charset="0"/>
              </a:rPr>
              <a:t>结果：若</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为空</a:t>
            </a:r>
            <a:r>
              <a:rPr lang="zh-CN" altLang="en-US" sz="2000" dirty="0" smtClean="0">
                <a:latin typeface="Times New Roman" panose="02020603050405020304" pitchFamily="18" charset="0"/>
                <a:cs typeface="Times New Roman" panose="02020603050405020304" pitchFamily="18" charset="0"/>
              </a:rPr>
              <a:t>树，则返回</a:t>
            </a:r>
            <a:r>
              <a:rPr lang="en-US" altLang="zh-CN" sz="2000" dirty="0">
                <a:latin typeface="Times New Roman" panose="02020603050405020304" pitchFamily="18" charset="0"/>
                <a:cs typeface="Times New Roman" panose="02020603050405020304" pitchFamily="18" charset="0"/>
              </a:rPr>
              <a:t>TRUE</a:t>
            </a:r>
            <a:r>
              <a:rPr lang="zh-CN" altLang="en-US" sz="2000" dirty="0">
                <a:latin typeface="Times New Roman" panose="02020603050405020304" pitchFamily="18" charset="0"/>
                <a:cs typeface="Times New Roman" panose="02020603050405020304" pitchFamily="18" charset="0"/>
              </a:rPr>
              <a:t>，否则返回</a:t>
            </a:r>
            <a:r>
              <a:rPr lang="en-US" altLang="zh-CN" sz="2000" dirty="0">
                <a:latin typeface="Times New Roman" panose="02020603050405020304" pitchFamily="18" charset="0"/>
                <a:cs typeface="Times New Roman" panose="02020603050405020304" pitchFamily="18" charset="0"/>
              </a:rPr>
              <a:t>FALSE </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Root( 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的根。</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Parent(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的非根结点，则返回它的双亲</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，否则返回空值。</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LeftChild</a:t>
            </a:r>
            <a:r>
              <a:rPr lang="en-US" altLang="zh-CN" sz="2000" dirty="0" smtClean="0">
                <a:latin typeface="Times New Roman" panose="02020603050405020304" pitchFamily="18" charset="0"/>
                <a:ea typeface="+mn-ea"/>
                <a:cs typeface="Times New Roman" panose="02020603050405020304" pitchFamily="18" charset="0"/>
              </a:rPr>
              <a: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的非叶子结点，返回它的最左孩子，否则返回空值。</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RightSibling</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有右兄弟，返回它的右兄弟，否则返回空值。</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Tree</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423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692696"/>
            <a:ext cx="8964488" cy="3785652"/>
          </a:xfrm>
          <a:prstGeom prst="rect">
            <a:avLst/>
          </a:prstGeom>
        </p:spPr>
        <p:txBody>
          <a:bodyPr wrap="square">
            <a:spAutoFit/>
          </a:bodyPr>
          <a:lstStyle/>
          <a:p>
            <a:pPr algn="just"/>
            <a:r>
              <a:rPr lang="zh-CN" altLang="en-US" sz="2000" b="1" dirty="0">
                <a:solidFill>
                  <a:srgbClr val="0000FF"/>
                </a:solidFill>
                <a:latin typeface="Times New Roman" panose="02020603050405020304" pitchFamily="18" charset="0"/>
                <a:ea typeface="+mn-ea"/>
                <a:cs typeface="Times New Roman" panose="02020603050405020304" pitchFamily="18" charset="0"/>
              </a:rPr>
              <a:t> </a:t>
            </a:r>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a:t>
            </a:r>
            <a:r>
              <a:rPr lang="en-US" altLang="zh-CN" sz="2000" b="1" dirty="0" err="1" smtClean="0">
                <a:solidFill>
                  <a:srgbClr val="0000FF"/>
                </a:solidFill>
                <a:latin typeface="Times New Roman" panose="02020603050405020304" pitchFamily="18" charset="0"/>
                <a:ea typeface="+mn-ea"/>
                <a:cs typeface="Times New Roman" panose="02020603050405020304" pitchFamily="18" charset="0"/>
              </a:rPr>
              <a:t>BinaryTree</a:t>
            </a:r>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a:t>
            </a:r>
          </a:p>
          <a:p>
            <a:pPr algn="just"/>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是具有</a:t>
            </a:r>
            <a:r>
              <a:rPr lang="zh-CN" altLang="en-US" sz="2000"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数据关系</a:t>
            </a:r>
            <a:r>
              <a:rPr lang="en-US" altLang="zh-CN" sz="2000" dirty="0" smtClean="0">
                <a:latin typeface="Times New Roman" panose="02020603050405020304" pitchFamily="18" charset="0"/>
                <a:ea typeface="+mn-ea"/>
                <a:cs typeface="Times New Roman" panose="02020603050405020304" pitchFamily="18" charset="0"/>
              </a:rPr>
              <a:t>R</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若 </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rPr>
              <a:t>，则</a:t>
            </a:r>
            <a:r>
              <a:rPr lang="en-US" altLang="zh-CN" sz="2000" dirty="0" smtClean="0">
                <a:latin typeface="Times New Roman" panose="02020603050405020304" pitchFamily="18" charset="0"/>
                <a:ea typeface="+mn-ea"/>
                <a:cs typeface="Times New Roman" panose="02020603050405020304" pitchFamily="18" charset="0"/>
              </a:rPr>
              <a:t>R=</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，称</a:t>
            </a:r>
            <a:r>
              <a:rPr lang="en-US" altLang="zh-CN" sz="2000" dirty="0" err="1" smtClean="0">
                <a:latin typeface="Times New Roman" panose="02020603050405020304" pitchFamily="18" charset="0"/>
                <a:ea typeface="+mn-ea"/>
                <a:cs typeface="Times New Roman" panose="02020603050405020304" pitchFamily="18" charset="0"/>
                <a:sym typeface="Symbol" panose="05050102010706020507" pitchFamily="18" charset="2"/>
              </a:rPr>
              <a:t>BinaryTree</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为空二叉树</a:t>
            </a:r>
            <a:r>
              <a:rPr lang="zh-CN" altLang="en-US" sz="2000" dirty="0" smtClean="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       若 </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R={ </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smtClean="0">
                <a:latin typeface="Times New Roman" panose="02020603050405020304" pitchFamily="18" charset="0"/>
                <a:ea typeface="+mn-ea"/>
                <a:cs typeface="Times New Roman" panose="02020603050405020304" pitchFamily="18" charset="0"/>
              </a:rPr>
              <a:t>是如下</a:t>
            </a:r>
            <a:r>
              <a:rPr lang="zh-CN" altLang="en-US" sz="2000" dirty="0">
                <a:latin typeface="Times New Roman" panose="02020603050405020304" pitchFamily="18" charset="0"/>
                <a:ea typeface="+mn-ea"/>
                <a:cs typeface="Times New Roman" panose="02020603050405020304" pitchFamily="18" charset="0"/>
              </a:rPr>
              <a:t>的二元关系：</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）在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中存在唯一的称为根的数据元素 </a:t>
            </a:r>
            <a:r>
              <a:rPr lang="en-US" altLang="zh-CN" sz="2000" dirty="0">
                <a:latin typeface="Times New Roman" panose="02020603050405020304" pitchFamily="18" charset="0"/>
                <a:ea typeface="+mn-ea"/>
                <a:cs typeface="Times New Roman" panose="02020603050405020304" pitchFamily="18" charset="0"/>
              </a:rPr>
              <a:t>root </a:t>
            </a:r>
            <a:r>
              <a:rPr lang="zh-CN" altLang="en-US" sz="2000" dirty="0">
                <a:latin typeface="Times New Roman" panose="02020603050405020304" pitchFamily="18" charset="0"/>
                <a:ea typeface="+mn-ea"/>
                <a:cs typeface="Times New Roman" panose="02020603050405020304" pitchFamily="18" charset="0"/>
              </a:rPr>
              <a:t>，它在</a:t>
            </a:r>
            <a:r>
              <a:rPr lang="zh-CN" altLang="en-US" sz="2000" dirty="0" smtClean="0">
                <a:latin typeface="Times New Roman" panose="02020603050405020304" pitchFamily="18" charset="0"/>
                <a:ea typeface="+mn-ea"/>
                <a:cs typeface="Times New Roman" panose="02020603050405020304" pitchFamily="18" charset="0"/>
              </a:rPr>
              <a:t>关系</a:t>
            </a:r>
            <a:r>
              <a:rPr lang="en-US" altLang="zh-CN" sz="2000" dirty="0" smtClean="0">
                <a:latin typeface="Times New Roman" panose="02020603050405020304" pitchFamily="18" charset="0"/>
                <a:ea typeface="+mn-ea"/>
                <a:cs typeface="Times New Roman" panose="02020603050405020304" pitchFamily="18" charset="0"/>
              </a:rPr>
              <a:t>H</a:t>
            </a:r>
            <a:r>
              <a:rPr lang="zh-CN" altLang="en-US" sz="2000" dirty="0" smtClean="0">
                <a:latin typeface="Times New Roman" panose="02020603050405020304" pitchFamily="18" charset="0"/>
                <a:ea typeface="+mn-ea"/>
                <a:cs typeface="Times New Roman" panose="02020603050405020304" pitchFamily="18" charset="0"/>
              </a:rPr>
              <a:t>下无</a:t>
            </a:r>
            <a:r>
              <a:rPr lang="zh-CN" altLang="en-US" sz="2000" dirty="0">
                <a:latin typeface="Times New Roman" panose="02020603050405020304" pitchFamily="18" charset="0"/>
                <a:ea typeface="+mn-ea"/>
                <a:cs typeface="Times New Roman" panose="02020603050405020304" pitchFamily="18" charset="0"/>
              </a:rPr>
              <a:t>前驱；</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）若 </a:t>
            </a:r>
            <a:r>
              <a:rPr lang="en-US" altLang="zh-CN" sz="2000" dirty="0">
                <a:latin typeface="Times New Roman" panose="02020603050405020304" pitchFamily="18" charset="0"/>
                <a:ea typeface="+mn-ea"/>
                <a:cs typeface="Times New Roman" panose="02020603050405020304" pitchFamily="18" charset="0"/>
              </a:rPr>
              <a:t>D - { root } </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则存在</a:t>
            </a:r>
            <a:r>
              <a:rPr lang="en-US" altLang="zh-CN" sz="2000" dirty="0">
                <a:latin typeface="Times New Roman" panose="02020603050405020304" pitchFamily="18" charset="0"/>
                <a:ea typeface="+mn-ea"/>
                <a:cs typeface="Times New Roman" panose="02020603050405020304" pitchFamily="18" charset="0"/>
              </a:rPr>
              <a:t>D-</a:t>
            </a:r>
            <a:r>
              <a:rPr lang="en-US" altLang="zh-CN" sz="2000" dirty="0" smtClean="0">
                <a:latin typeface="Times New Roman" panose="02020603050405020304" pitchFamily="18" charset="0"/>
                <a:ea typeface="+mn-ea"/>
                <a:cs typeface="Times New Roman" panose="02020603050405020304" pitchFamily="18" charset="0"/>
              </a:rPr>
              <a:t>{root}={</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smtClean="0">
                <a:latin typeface="Times New Roman" panose="02020603050405020304" pitchFamily="18" charset="0"/>
                <a:ea typeface="+mn-ea"/>
                <a:cs typeface="Times New Roman" panose="02020603050405020304" pitchFamily="18" charset="0"/>
              </a:rPr>
              <a:t>r</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且</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a:latin typeface="Times New Roman" panose="02020603050405020304" pitchFamily="18" charset="0"/>
                <a:ea typeface="+mn-ea"/>
                <a:cs typeface="Times New Roman" panose="02020603050405020304" pitchFamily="18" charset="0"/>
              </a:rPr>
              <a:t>r</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smtClean="0">
                <a:latin typeface="Times New Roman" panose="02020603050405020304" pitchFamily="18" charset="0"/>
                <a:cs typeface="Times New Roman" panose="02020603050405020304" pitchFamily="18" charset="0"/>
                <a:sym typeface="Symbol" panose="05050102010706020507" pitchFamily="18" charset="2"/>
              </a:rPr>
              <a:t>;</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3</a:t>
            </a:r>
            <a:r>
              <a:rPr lang="zh-CN" altLang="en-US" sz="2000" dirty="0" smtClean="0">
                <a:latin typeface="Times New Roman" panose="02020603050405020304" pitchFamily="18" charset="0"/>
                <a:ea typeface="+mn-ea"/>
                <a:cs typeface="Times New Roman" panose="02020603050405020304" pitchFamily="18" charset="0"/>
              </a:rPr>
              <a:t>）若</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i="1" baseline="-25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D</a:t>
            </a:r>
            <a:r>
              <a:rPr lang="en-US" altLang="zh-CN" sz="2000"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中存在唯一的元素</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x</a:t>
            </a:r>
            <a:r>
              <a:rPr lang="en-US" altLang="zh-CN" sz="2000" i="1"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smtClean="0">
                <a:latin typeface="Times New Roman" panose="02020603050405020304" pitchFamily="18" charset="0"/>
                <a:ea typeface="+mn-ea"/>
                <a:cs typeface="Times New Roman" panose="02020603050405020304" pitchFamily="18" charset="0"/>
              </a:rPr>
              <a:t>&lt;</a:t>
            </a:r>
            <a:r>
              <a:rPr lang="en-US" altLang="zh-CN" sz="2000" dirty="0" err="1" smtClean="0">
                <a:latin typeface="Times New Roman" panose="02020603050405020304" pitchFamily="18" charset="0"/>
                <a:ea typeface="+mn-ea"/>
                <a:cs typeface="Times New Roman" panose="02020603050405020304" pitchFamily="18" charset="0"/>
              </a:rPr>
              <a:t>root,x</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smtClean="0">
                <a:latin typeface="Times New Roman" panose="02020603050405020304" pitchFamily="18" charset="0"/>
                <a:ea typeface="+mn-ea"/>
                <a:cs typeface="Times New Roman" panose="02020603050405020304" pitchFamily="18" charset="0"/>
              </a:rPr>
              <a:t>&gt;</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H</a:t>
            </a:r>
            <a:r>
              <a:rPr lang="zh-CN" altLang="en-US" sz="2000" dirty="0" smtClean="0">
                <a:latin typeface="Times New Roman" panose="02020603050405020304" pitchFamily="18" charset="0"/>
                <a:ea typeface="+mn-ea"/>
                <a:cs typeface="Times New Roman" panose="02020603050405020304" pitchFamily="18" charset="0"/>
              </a:rPr>
              <a:t>，且存在</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i="1" baseline="-25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上的</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关系</a:t>
            </a:r>
            <a:r>
              <a:rPr lang="en-US" altLang="zh-CN" sz="2000" dirty="0" err="1" smtClean="0">
                <a:latin typeface="Times New Roman" panose="02020603050405020304" pitchFamily="18" charset="0"/>
                <a:ea typeface="+mn-ea"/>
                <a:cs typeface="Times New Roman" panose="02020603050405020304" pitchFamily="18" charset="0"/>
              </a:rPr>
              <a:t>H</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err="1" smtClean="0">
                <a:latin typeface="Times New Roman" panose="02020603050405020304" pitchFamily="18" charset="0"/>
                <a:ea typeface="+mn-ea"/>
                <a:cs typeface="Times New Roman" panose="02020603050405020304" pitchFamily="18" charset="0"/>
              </a:rPr>
              <a:t>⸦H</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若</a:t>
            </a:r>
            <a:r>
              <a:rPr lang="en-US" altLang="zh-CN" sz="2000" dirty="0" err="1" smtClean="0">
                <a:latin typeface="Times New Roman" panose="02020603050405020304" pitchFamily="18" charset="0"/>
                <a:cs typeface="Times New Roman" panose="02020603050405020304" pitchFamily="18" charset="0"/>
              </a:rPr>
              <a:t>D</a:t>
            </a:r>
            <a:r>
              <a:rPr lang="en-US" altLang="zh-CN" sz="2000" baseline="-25000" dirty="0" err="1">
                <a:latin typeface="Times New Roman" panose="02020603050405020304" pitchFamily="18" charset="0"/>
                <a:cs typeface="Times New Roman" panose="02020603050405020304" pitchFamily="18" charset="0"/>
              </a:rPr>
              <a:t>r</a:t>
            </a:r>
            <a:r>
              <a:rPr lang="zh-CN" altLang="en-US"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，则</a:t>
            </a:r>
            <a:r>
              <a:rPr lang="en-US" altLang="zh-CN" sz="2000" dirty="0" err="1" smtClean="0">
                <a:latin typeface="Times New Roman" panose="02020603050405020304" pitchFamily="18" charset="0"/>
                <a:cs typeface="Times New Roman" panose="02020603050405020304" pitchFamily="18" charset="0"/>
                <a:sym typeface="Symbol" panose="05050102010706020507" pitchFamily="18" charset="2"/>
              </a:rPr>
              <a:t>D</a:t>
            </a:r>
            <a:r>
              <a:rPr lang="en-US" altLang="zh-CN" sz="2000"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中</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存在唯一的元素</a:t>
            </a:r>
            <a:r>
              <a:rPr lang="en-US" altLang="zh-CN" sz="2000" dirty="0" err="1" smtClean="0">
                <a:latin typeface="Times New Roman" panose="02020603050405020304" pitchFamily="18" charset="0"/>
                <a:cs typeface="Times New Roman" panose="02020603050405020304" pitchFamily="18" charset="0"/>
                <a:sym typeface="Symbol" panose="05050102010706020507" pitchFamily="18" charset="2"/>
              </a:rPr>
              <a:t>x</a:t>
            </a:r>
            <a:r>
              <a:rPr lang="en-US" altLang="zh-CN" sz="2000"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&lt;</a:t>
            </a:r>
            <a:r>
              <a:rPr lang="en-US" altLang="zh-CN" sz="2000" dirty="0" err="1" smtClean="0">
                <a:latin typeface="Times New Roman" panose="02020603050405020304" pitchFamily="18" charset="0"/>
                <a:cs typeface="Times New Roman" panose="02020603050405020304" pitchFamily="18" charset="0"/>
              </a:rPr>
              <a:t>root,x</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&gt;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H</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且</a:t>
            </a:r>
            <a:r>
              <a:rPr lang="zh-CN" altLang="en-US" sz="2000" dirty="0">
                <a:latin typeface="Times New Roman" panose="02020603050405020304" pitchFamily="18" charset="0"/>
                <a:cs typeface="Times New Roman" panose="02020603050405020304" pitchFamily="18" charset="0"/>
              </a:rPr>
              <a:t>存在</a:t>
            </a:r>
            <a:r>
              <a:rPr lang="en-US" altLang="zh-CN" sz="2000" dirty="0" err="1" smtClean="0">
                <a:latin typeface="Times New Roman" panose="02020603050405020304" pitchFamily="18" charset="0"/>
                <a:cs typeface="Times New Roman" panose="02020603050405020304" pitchFamily="18" charset="0"/>
              </a:rPr>
              <a:t>D</a:t>
            </a:r>
            <a:r>
              <a:rPr lang="en-US" altLang="zh-CN" sz="2000" baseline="-25000" dirty="0" err="1" smtClean="0">
                <a:latin typeface="Times New Roman" panose="02020603050405020304" pitchFamily="18" charset="0"/>
                <a:cs typeface="Times New Roman" panose="02020603050405020304" pitchFamily="18" charset="0"/>
              </a:rPr>
              <a:t>r</a:t>
            </a:r>
            <a:r>
              <a:rPr lang="zh-CN" altLang="en-US" sz="2000" dirty="0" smtClean="0">
                <a:latin typeface="Times New Roman" panose="02020603050405020304" pitchFamily="18" charset="0"/>
                <a:cs typeface="Times New Roman" panose="02020603050405020304" pitchFamily="18" charset="0"/>
              </a:rPr>
              <a:t>上的关系</a:t>
            </a:r>
            <a:r>
              <a:rPr lang="en-US" altLang="zh-CN" sz="2000" dirty="0" err="1" smtClean="0">
                <a:latin typeface="Times New Roman" panose="02020603050405020304" pitchFamily="18" charset="0"/>
                <a:cs typeface="Times New Roman" panose="02020603050405020304" pitchFamily="18" charset="0"/>
              </a:rPr>
              <a:t>H</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err="1" smtClean="0">
                <a:latin typeface="Times New Roman" panose="02020603050405020304" pitchFamily="18" charset="0"/>
                <a:cs typeface="Times New Roman" panose="02020603050405020304" pitchFamily="18" charset="0"/>
              </a:rPr>
              <a:t>⸦H</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H={&lt;root, x</a:t>
            </a:r>
            <a:r>
              <a:rPr lang="en-US" altLang="zh-CN" sz="2000" i="1" baseline="-25000" dirty="0" smtClean="0">
                <a:latin typeface="Times New Roman" panose="02020603050405020304" pitchFamily="18" charset="0"/>
                <a:cs typeface="Times New Roman" panose="02020603050405020304" pitchFamily="18" charset="0"/>
              </a:rPr>
              <a:t>l</a:t>
            </a:r>
            <a:r>
              <a:rPr lang="en-US" altLang="zh-CN" sz="2000" dirty="0" smtClean="0">
                <a:latin typeface="Times New Roman" panose="02020603050405020304" pitchFamily="18" charset="0"/>
                <a:cs typeface="Times New Roman" panose="02020603050405020304" pitchFamily="18" charset="0"/>
              </a:rPr>
              <a:t>&gt;</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&lt;root, </a:t>
            </a:r>
            <a:r>
              <a:rPr lang="en-US" altLang="zh-CN" sz="2000" dirty="0" err="1" smtClean="0">
                <a:latin typeface="Times New Roman" panose="02020603050405020304" pitchFamily="18" charset="0"/>
                <a:cs typeface="Times New Roman" panose="02020603050405020304" pitchFamily="18" charset="0"/>
              </a:rPr>
              <a:t>x</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&gt;,</a:t>
            </a:r>
            <a:r>
              <a:rPr lang="en-US" altLang="zh-CN" sz="2000" dirty="0" err="1" smtClean="0">
                <a:latin typeface="Times New Roman" panose="02020603050405020304" pitchFamily="18" charset="0"/>
                <a:cs typeface="Times New Roman" panose="02020603050405020304" pitchFamily="18" charset="0"/>
              </a:rPr>
              <a:t>H</a:t>
            </a:r>
            <a:r>
              <a:rPr lang="en-US" altLang="zh-CN" sz="2000" i="1" baseline="-25000" dirty="0" err="1" smtClean="0">
                <a:latin typeface="Times New Roman" panose="02020603050405020304" pitchFamily="18" charset="0"/>
                <a:cs typeface="Times New Roman" panose="02020603050405020304" pitchFamily="18" charset="0"/>
              </a:rPr>
              <a:t>l</a:t>
            </a:r>
            <a:r>
              <a:rPr lang="en-US" altLang="zh-CN" sz="2000" dirty="0" err="1" smtClean="0">
                <a:latin typeface="Times New Roman" panose="02020603050405020304" pitchFamily="18" charset="0"/>
                <a:cs typeface="Times New Roman" panose="02020603050405020304" pitchFamily="18" charset="0"/>
              </a:rPr>
              <a:t>,H</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4</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i="1" baseline="-25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H</a:t>
            </a:r>
            <a:r>
              <a:rPr lang="en-US" altLang="zh-CN" sz="2000" i="1" baseline="-25000" dirty="0" smtClean="0">
                <a:latin typeface="Times New Roman" panose="02020603050405020304" pitchFamily="18" charset="0"/>
                <a:ea typeface="+mn-ea"/>
                <a:cs typeface="Times New Roman" panose="02020603050405020304" pitchFamily="18" charset="0"/>
              </a:rPr>
              <a:t>l</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）是一棵</a:t>
            </a:r>
            <a:r>
              <a:rPr lang="zh-CN" altLang="en-US" sz="2000" dirty="0" smtClean="0">
                <a:latin typeface="Times New Roman" panose="02020603050405020304" pitchFamily="18" charset="0"/>
                <a:ea typeface="+mn-ea"/>
                <a:cs typeface="Times New Roman" panose="02020603050405020304" pitchFamily="18" charset="0"/>
              </a:rPr>
              <a:t>符合本</a:t>
            </a:r>
            <a:r>
              <a:rPr lang="zh-CN" altLang="en-US" sz="2000" dirty="0">
                <a:latin typeface="Times New Roman" panose="02020603050405020304" pitchFamily="18" charset="0"/>
                <a:ea typeface="+mn-ea"/>
                <a:cs typeface="Times New Roman" panose="02020603050405020304" pitchFamily="18" charset="0"/>
              </a:rPr>
              <a:t>定义</a:t>
            </a:r>
            <a:r>
              <a:rPr lang="zh-CN" altLang="en-US" sz="2000" dirty="0" smtClean="0">
                <a:latin typeface="Times New Roman" panose="02020603050405020304" pitchFamily="18" charset="0"/>
                <a:ea typeface="+mn-ea"/>
                <a:cs typeface="Times New Roman" panose="02020603050405020304" pitchFamily="18" charset="0"/>
              </a:rPr>
              <a:t>的</a:t>
            </a:r>
            <a:r>
              <a:rPr lang="zh-CN" altLang="en-US" sz="2000" dirty="0">
                <a:latin typeface="Times New Roman" panose="02020603050405020304" pitchFamily="18" charset="0"/>
                <a:ea typeface="+mn-ea"/>
                <a:cs typeface="Times New Roman" panose="02020603050405020304" pitchFamily="18" charset="0"/>
              </a:rPr>
              <a:t>二叉</a:t>
            </a:r>
            <a:r>
              <a:rPr lang="zh-CN" altLang="en-US" sz="2000" dirty="0" smtClean="0">
                <a:latin typeface="Times New Roman" panose="02020603050405020304" pitchFamily="18" charset="0"/>
                <a:ea typeface="+mn-ea"/>
                <a:cs typeface="Times New Roman" panose="02020603050405020304" pitchFamily="18" charset="0"/>
              </a:rPr>
              <a:t>树</a:t>
            </a:r>
            <a:r>
              <a:rPr lang="zh-CN" altLang="en-US" sz="2000" dirty="0">
                <a:latin typeface="Times New Roman" panose="02020603050405020304" pitchFamily="18" charset="0"/>
                <a:ea typeface="+mn-ea"/>
                <a:cs typeface="Times New Roman" panose="02020603050405020304" pitchFamily="18" charset="0"/>
              </a:rPr>
              <a:t>，称为</a:t>
            </a:r>
            <a:r>
              <a:rPr lang="zh-CN" altLang="en-US" sz="2000" dirty="0" smtClean="0">
                <a:latin typeface="Times New Roman" panose="02020603050405020304" pitchFamily="18" charset="0"/>
                <a:ea typeface="+mn-ea"/>
                <a:cs typeface="Times New Roman" panose="02020603050405020304" pitchFamily="18" charset="0"/>
              </a:rPr>
              <a:t>根的左子树；</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zh-CN" altLang="en-US"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a:t>
            </a:r>
            <a:r>
              <a:rPr lang="en-US" altLang="zh-CN" sz="2000" baseline="-25000" dirty="0" err="1" smtClean="0">
                <a:latin typeface="Times New Roman" panose="02020603050405020304" pitchFamily="18" charset="0"/>
                <a:cs typeface="Times New Roman" panose="02020603050405020304" pitchFamily="18" charset="0"/>
              </a:rPr>
              <a:t>r</a:t>
            </a:r>
            <a:r>
              <a:rPr lang="zh-CN" altLang="en-US"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H</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）是一棵符合本定义的二叉树，称为根</a:t>
            </a:r>
            <a:r>
              <a:rPr lang="zh-CN" altLang="en-US" sz="2000" dirty="0" smtClean="0">
                <a:latin typeface="Times New Roman" panose="02020603050405020304" pitchFamily="18" charset="0"/>
                <a:cs typeface="Times New Roman" panose="02020603050405020304" pitchFamily="18" charset="0"/>
              </a:rPr>
              <a:t>的</a:t>
            </a:r>
            <a:r>
              <a:rPr lang="zh-CN" altLang="en-US" sz="2000" dirty="0">
                <a:latin typeface="Times New Roman" panose="02020603050405020304" pitchFamily="18" charset="0"/>
                <a:cs typeface="Times New Roman" panose="02020603050405020304" pitchFamily="18" charset="0"/>
              </a:rPr>
              <a:t>右</a:t>
            </a:r>
            <a:r>
              <a:rPr lang="zh-CN" altLang="en-US" sz="2000" dirty="0" smtClean="0">
                <a:latin typeface="Times New Roman" panose="02020603050405020304" pitchFamily="18" charset="0"/>
                <a:cs typeface="Times New Roman" panose="02020603050405020304" pitchFamily="18" charset="0"/>
              </a:rPr>
              <a:t>子树。</a:t>
            </a:r>
            <a:endParaRPr lang="en-US" altLang="zh-CN" sz="20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39552" y="4581128"/>
            <a:ext cx="7550657" cy="1938992"/>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InitBiTree</a:t>
            </a:r>
            <a:r>
              <a:rPr lang="en-US" altLang="zh-CN" sz="2000" dirty="0" smtClean="0">
                <a:latin typeface="Times New Roman" panose="02020603050405020304" pitchFamily="18" charset="0"/>
                <a:ea typeface="+mn-ea"/>
                <a:cs typeface="Times New Roman" panose="02020603050405020304" pitchFamily="18" charset="0"/>
              </a:rPr>
              <a:t>( &amp;T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操作结果：构造一棵空的二叉树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BiTreeEmpty</a:t>
            </a:r>
            <a:r>
              <a:rPr lang="en-US" altLang="zh-CN" sz="2000" dirty="0" smtClean="0">
                <a:latin typeface="Times New Roman" panose="02020603050405020304" pitchFamily="18" charset="0"/>
                <a:ea typeface="+mn-ea"/>
                <a:cs typeface="Times New Roman" panose="02020603050405020304" pitchFamily="18" charset="0"/>
              </a:rPr>
              <a:t>( 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为空二叉树，则返回</a:t>
            </a:r>
            <a:r>
              <a:rPr lang="en-US" altLang="zh-CN" sz="2000" dirty="0" smtClean="0">
                <a:latin typeface="Times New Roman" panose="02020603050405020304" pitchFamily="18" charset="0"/>
                <a:ea typeface="+mn-ea"/>
                <a:cs typeface="Times New Roman" panose="02020603050405020304" pitchFamily="18" charset="0"/>
              </a:rPr>
              <a:t>TRUE</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908416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836712"/>
            <a:ext cx="8477001" cy="5324535"/>
          </a:xfrm>
          <a:prstGeom prst="rect">
            <a:avLst/>
          </a:prstGeom>
          <a:noFill/>
        </p:spPr>
        <p:txBody>
          <a:bodyPr wrap="none" rtlCol="0">
            <a:spAutoFit/>
          </a:bodyPr>
          <a:lstStyle/>
          <a:p>
            <a:pPr algn="l"/>
            <a:r>
              <a:rPr lang="en-US" altLang="zh-CN" sz="2000" dirty="0" err="1" smtClean="0">
                <a:latin typeface="Times New Roman" panose="02020603050405020304" pitchFamily="18" charset="0"/>
                <a:ea typeface="+mn-ea"/>
                <a:cs typeface="Times New Roman" panose="02020603050405020304" pitchFamily="18" charset="0"/>
              </a:rPr>
              <a:t>BinaryTree</a:t>
            </a:r>
            <a:r>
              <a:rPr lang="zh-CN" altLang="en-US" sz="2000" dirty="0" smtClean="0">
                <a:latin typeface="Times New Roman" panose="02020603050405020304" pitchFamily="18" charset="0"/>
                <a:ea typeface="+mn-ea"/>
                <a:cs typeface="Times New Roman" panose="02020603050405020304" pitchFamily="18" charset="0"/>
              </a:rPr>
              <a:t>基本操作（续）：</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Root( 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的根。</a:t>
            </a:r>
            <a:endParaRPr lang="en-US" altLang="zh-CN" sz="2000" dirty="0" smtClean="0">
              <a:latin typeface="Times New Roman" panose="02020603050405020304" pitchFamily="18" charset="0"/>
              <a:ea typeface="+mn-ea"/>
              <a:cs typeface="Times New Roman" panose="02020603050405020304" pitchFamily="18" charset="0"/>
            </a:endParaRPr>
          </a:p>
          <a:p>
            <a:pPr algn="l"/>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Parent(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的非根结点，则返回它的双亲</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，否则返回空值。</a:t>
            </a:r>
            <a:endParaRPr lang="en-US" altLang="zh-CN" sz="2000" dirty="0" smtClean="0">
              <a:latin typeface="Times New Roman" panose="02020603050405020304" pitchFamily="18" charset="0"/>
              <a:ea typeface="+mn-ea"/>
              <a:cs typeface="Times New Roman" panose="02020603050405020304" pitchFamily="18" charset="0"/>
            </a:endParaRPr>
          </a:p>
          <a:p>
            <a:pPr algn="l"/>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LeftChild</a:t>
            </a:r>
            <a:r>
              <a:rPr lang="en-US" altLang="zh-CN" sz="2000" dirty="0" smtClean="0">
                <a:latin typeface="Times New Roman" panose="02020603050405020304" pitchFamily="18" charset="0"/>
                <a:ea typeface="+mn-ea"/>
                <a:cs typeface="Times New Roman" panose="02020603050405020304" pitchFamily="18" charset="0"/>
              </a:rPr>
              <a: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zh-CN" altLang="en-US" sz="2000" dirty="0">
                <a:latin typeface="Times New Roman" panose="02020603050405020304" pitchFamily="18" charset="0"/>
                <a:cs typeface="Times New Roman" panose="02020603050405020304" pitchFamily="18" charset="0"/>
              </a:rPr>
              <a:t>二叉</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中某结点。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的左孩子，若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无左孩子则返回空值。</a:t>
            </a:r>
            <a:endParaRPr lang="en-US" altLang="zh-CN" sz="2000" dirty="0" smtClean="0">
              <a:latin typeface="Times New Roman" panose="02020603050405020304" pitchFamily="18" charset="0"/>
              <a:ea typeface="+mn-ea"/>
              <a:cs typeface="Times New Roman" panose="02020603050405020304" pitchFamily="18" charset="0"/>
            </a:endParaRPr>
          </a:p>
          <a:p>
            <a:pPr algn="l"/>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a:latin typeface="Times New Roman" panose="02020603050405020304" pitchFamily="18" charset="0"/>
                <a:cs typeface="Times New Roman" panose="02020603050405020304" pitchFamily="18" charset="0"/>
              </a:rPr>
              <a:t>Right</a:t>
            </a:r>
            <a:r>
              <a:rPr lang="en-US" altLang="zh-CN" sz="2000" dirty="0" err="1" smtClean="0">
                <a:latin typeface="Times New Roman" panose="02020603050405020304" pitchFamily="18" charset="0"/>
                <a:cs typeface="Times New Roman" panose="02020603050405020304" pitchFamily="18" charset="0"/>
              </a:rPr>
              <a:t>Child</a:t>
            </a:r>
            <a:r>
              <a:rPr lang="en-US" altLang="zh-CN" sz="2000" dirty="0">
                <a:latin typeface="Times New Roman" panose="02020603050405020304" pitchFamily="18" charset="0"/>
                <a:cs typeface="Times New Roman" panose="02020603050405020304" pitchFamily="18" charset="0"/>
              </a:rPr>
              <a:t>( T, </a:t>
            </a:r>
            <a:r>
              <a:rPr lang="en-US" altLang="zh-CN" sz="2000" dirty="0" err="1">
                <a:latin typeface="Times New Roman" panose="02020603050405020304" pitchFamily="18" charset="0"/>
                <a:cs typeface="Times New Roman" panose="02020603050405020304" pitchFamily="18" charset="0"/>
              </a:rPr>
              <a:t>cur_e</a:t>
            </a:r>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初始条件：二叉树</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已存在，</a:t>
            </a:r>
            <a:r>
              <a:rPr lang="en-US" altLang="zh-CN" sz="2000" dirty="0" err="1">
                <a:latin typeface="Times New Roman" panose="02020603050405020304" pitchFamily="18" charset="0"/>
                <a:cs typeface="Times New Roman" panose="02020603050405020304" pitchFamily="18" charset="0"/>
              </a:rPr>
              <a:t>cur_e</a:t>
            </a:r>
            <a:r>
              <a:rPr lang="zh-CN" altLang="en-US" sz="2000" dirty="0" smtClean="0">
                <a:latin typeface="Times New Roman" panose="02020603050405020304" pitchFamily="18" charset="0"/>
                <a:cs typeface="Times New Roman" panose="02020603050405020304" pitchFamily="18" charset="0"/>
              </a:rPr>
              <a:t>是</a:t>
            </a:r>
            <a:r>
              <a:rPr lang="zh-CN" altLang="en-US" sz="2000" dirty="0">
                <a:latin typeface="Times New Roman" panose="02020603050405020304" pitchFamily="18" charset="0"/>
                <a:cs typeface="Times New Roman" panose="02020603050405020304" pitchFamily="18" charset="0"/>
              </a:rPr>
              <a:t>二叉</a:t>
            </a:r>
            <a:r>
              <a:rPr lang="en-US" altLang="zh-CN" sz="2000" dirty="0" smtClean="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中某结点。</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操作结果：返回</a:t>
            </a:r>
            <a:r>
              <a:rPr lang="en-US" altLang="zh-CN" sz="2000" dirty="0" err="1">
                <a:latin typeface="Times New Roman" panose="02020603050405020304" pitchFamily="18" charset="0"/>
                <a:cs typeface="Times New Roman" panose="02020603050405020304" pitchFamily="18" charset="0"/>
              </a:rPr>
              <a:t>cur_e</a:t>
            </a:r>
            <a:r>
              <a:rPr lang="zh-CN" altLang="en-US" sz="2000" dirty="0" smtClean="0">
                <a:latin typeface="Times New Roman" panose="02020603050405020304" pitchFamily="18" charset="0"/>
                <a:cs typeface="Times New Roman" panose="02020603050405020304" pitchFamily="18" charset="0"/>
              </a:rPr>
              <a:t>的右孩子</a:t>
            </a:r>
            <a:r>
              <a:rPr lang="zh-CN" altLang="en-US" sz="2000" dirty="0">
                <a:latin typeface="Times New Roman" panose="02020603050405020304" pitchFamily="18" charset="0"/>
                <a:cs typeface="Times New Roman" panose="02020603050405020304" pitchFamily="18" charset="0"/>
              </a:rPr>
              <a:t>，若</a:t>
            </a:r>
            <a:r>
              <a:rPr lang="en-US" altLang="zh-CN" sz="2000" dirty="0" err="1">
                <a:latin typeface="Times New Roman" panose="02020603050405020304" pitchFamily="18" charset="0"/>
                <a:cs typeface="Times New Roman" panose="02020603050405020304" pitchFamily="18" charset="0"/>
              </a:rPr>
              <a:t>cur_e</a:t>
            </a:r>
            <a:r>
              <a:rPr lang="zh-CN" altLang="en-US" sz="2000" dirty="0" smtClean="0">
                <a:latin typeface="Times New Roman" panose="02020603050405020304" pitchFamily="18" charset="0"/>
                <a:cs typeface="Times New Roman" panose="02020603050405020304" pitchFamily="18" charset="0"/>
              </a:rPr>
              <a:t>无右孩子</a:t>
            </a:r>
            <a:r>
              <a:rPr lang="zh-CN" altLang="en-US" sz="2000" dirty="0">
                <a:latin typeface="Times New Roman" panose="02020603050405020304" pitchFamily="18" charset="0"/>
                <a:cs typeface="Times New Roman" panose="02020603050405020304" pitchFamily="18" charset="0"/>
              </a:rPr>
              <a:t>则返回空值</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a:t>
            </a:r>
            <a:r>
              <a:rPr lang="en-US" altLang="zh-CN" sz="2000" dirty="0" err="1" smtClean="0">
                <a:latin typeface="Times New Roman" panose="02020603050405020304" pitchFamily="18" charset="0"/>
                <a:ea typeface="+mn-ea"/>
                <a:cs typeface="Times New Roman" panose="02020603050405020304" pitchFamily="18" charset="0"/>
              </a:rPr>
              <a:t>BinaryTree</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80480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0834" y="692696"/>
            <a:ext cx="8653462" cy="231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000" b="0" dirty="0">
                <a:solidFill>
                  <a:srgbClr val="0000FF"/>
                </a:solidFill>
                <a:ea typeface="+mn-ea"/>
                <a:cs typeface="Times New Roman" panose="02020603050405020304" pitchFamily="18" charset="0"/>
              </a:rPr>
              <a:t> </a:t>
            </a:r>
            <a:r>
              <a:rPr lang="en-US" altLang="zh-CN" sz="2000" dirty="0" smtClean="0">
                <a:solidFill>
                  <a:srgbClr val="0000FF"/>
                </a:solidFill>
                <a:ea typeface="+mn-ea"/>
                <a:cs typeface="Times New Roman" panose="02020603050405020304" pitchFamily="18" charset="0"/>
              </a:rPr>
              <a:t>ADT Graph </a:t>
            </a:r>
            <a:r>
              <a:rPr lang="en-US" altLang="zh-CN" sz="2000" b="0" dirty="0" smtClean="0">
                <a:ea typeface="+mn-ea"/>
                <a:cs typeface="Times New Roman" panose="02020603050405020304" pitchFamily="18" charset="0"/>
              </a:rPr>
              <a:t>{</a:t>
            </a:r>
          </a:p>
          <a:p>
            <a:pPr eaLnBrk="1" hangingPunct="1">
              <a:lnSpc>
                <a:spcPct val="120000"/>
              </a:lnSpc>
            </a:pPr>
            <a:r>
              <a:rPr lang="en-US" altLang="zh-CN" sz="2000" b="0" dirty="0">
                <a:ea typeface="+mn-ea"/>
                <a:cs typeface="Times New Roman" panose="02020603050405020304" pitchFamily="18" charset="0"/>
              </a:rPr>
              <a:t> </a:t>
            </a:r>
            <a:r>
              <a:rPr lang="en-US" altLang="zh-CN" sz="2000" b="0" dirty="0" smtClean="0">
                <a:ea typeface="+mn-ea"/>
                <a:cs typeface="Times New Roman" panose="02020603050405020304" pitchFamily="18" charset="0"/>
              </a:rPr>
              <a:t>   </a:t>
            </a:r>
            <a:r>
              <a:rPr lang="zh-CN" altLang="en-US" sz="2000" b="0" dirty="0" smtClean="0">
                <a:ea typeface="+mn-ea"/>
                <a:cs typeface="Times New Roman" panose="02020603050405020304" pitchFamily="18" charset="0"/>
              </a:rPr>
              <a:t>数据</a:t>
            </a:r>
            <a:r>
              <a:rPr lang="zh-CN" altLang="en-US" sz="2000" b="0" dirty="0">
                <a:ea typeface="+mn-ea"/>
                <a:cs typeface="Times New Roman" panose="02020603050405020304" pitchFamily="18" charset="0"/>
              </a:rPr>
              <a:t>对象</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是具有相同特性的数据元素的集合，称为顶点集。</a:t>
            </a:r>
          </a:p>
          <a:p>
            <a:pPr eaLnBrk="1" hangingPunct="1">
              <a:lnSpc>
                <a:spcPct val="120000"/>
              </a:lnSpc>
            </a:pPr>
            <a:r>
              <a:rPr lang="zh-CN" altLang="en-US" sz="2000" b="0" dirty="0" smtClean="0">
                <a:ea typeface="+mn-ea"/>
                <a:cs typeface="Times New Roman" panose="02020603050405020304" pitchFamily="18" charset="0"/>
              </a:rPr>
              <a:t>    数据</a:t>
            </a:r>
            <a:r>
              <a:rPr lang="zh-CN" altLang="en-US" sz="2000" b="0" dirty="0">
                <a:ea typeface="+mn-ea"/>
                <a:cs typeface="Times New Roman" panose="02020603050405020304" pitchFamily="18" charset="0"/>
              </a:rPr>
              <a:t>关系</a:t>
            </a:r>
            <a:r>
              <a:rPr lang="en-US" altLang="zh-CN" sz="2000" b="0" dirty="0">
                <a:ea typeface="+mn-ea"/>
                <a:cs typeface="Times New Roman" panose="02020603050405020304" pitchFamily="18" charset="0"/>
              </a:rPr>
              <a:t>R</a:t>
            </a:r>
            <a:r>
              <a:rPr lang="zh-CN" altLang="en-US" sz="2000" b="0" dirty="0">
                <a:ea typeface="+mn-ea"/>
                <a:cs typeface="Times New Roman" panose="02020603050405020304" pitchFamily="18" charset="0"/>
              </a:rPr>
              <a:t>：</a:t>
            </a:r>
          </a:p>
          <a:p>
            <a:pPr eaLnBrk="1" hangingPunct="1">
              <a:lnSpc>
                <a:spcPct val="120000"/>
              </a:lnSpc>
            </a:pPr>
            <a:r>
              <a:rPr lang="zh-CN" altLang="en-US" sz="2000" b="0" dirty="0">
                <a:ea typeface="+mn-ea"/>
                <a:cs typeface="Times New Roman" panose="02020603050405020304" pitchFamily="18" charset="0"/>
              </a:rPr>
              <a:t>     </a:t>
            </a:r>
            <a:r>
              <a:rPr lang="zh-CN" altLang="en-US" sz="2000" b="0" dirty="0" smtClean="0">
                <a:ea typeface="+mn-ea"/>
                <a:cs typeface="Times New Roman" panose="02020603050405020304" pitchFamily="18" charset="0"/>
              </a:rPr>
              <a:t>       </a:t>
            </a:r>
            <a:r>
              <a:rPr lang="en-US" altLang="zh-CN" sz="2000" b="0" dirty="0">
                <a:ea typeface="+mn-ea"/>
                <a:cs typeface="Times New Roman" panose="02020603050405020304" pitchFamily="18" charset="0"/>
              </a:rPr>
              <a:t>R = { VR }</a:t>
            </a:r>
          </a:p>
          <a:p>
            <a:pPr eaLnBrk="1" hangingPunct="1">
              <a:lnSpc>
                <a:spcPct val="120000"/>
              </a:lnSpc>
            </a:pPr>
            <a:r>
              <a:rPr lang="en-US" altLang="zh-CN" sz="2000" b="0" dirty="0">
                <a:ea typeface="+mn-ea"/>
                <a:cs typeface="Times New Roman" panose="02020603050405020304" pitchFamily="18" charset="0"/>
              </a:rPr>
              <a:t>   </a:t>
            </a:r>
            <a:r>
              <a:rPr lang="en-US" altLang="zh-CN" sz="2000" b="0" dirty="0" smtClean="0">
                <a:ea typeface="+mn-ea"/>
                <a:cs typeface="Times New Roman" panose="02020603050405020304" pitchFamily="18" charset="0"/>
              </a:rPr>
              <a:t>         </a:t>
            </a:r>
            <a:r>
              <a:rPr lang="en-US" altLang="zh-CN" sz="2000" b="0" dirty="0">
                <a:ea typeface="+mn-ea"/>
                <a:cs typeface="Times New Roman" panose="02020603050405020304" pitchFamily="18" charset="0"/>
              </a:rPr>
              <a:t>VR = { &lt;v , w &gt;|v, w ∈V,</a:t>
            </a:r>
            <a:r>
              <a:rPr lang="zh-CN" altLang="en-US" sz="2000" b="0" dirty="0">
                <a:ea typeface="+mn-ea"/>
                <a:cs typeface="Times New Roman" panose="02020603050405020304" pitchFamily="18" charset="0"/>
              </a:rPr>
              <a:t>且</a:t>
            </a:r>
            <a:r>
              <a:rPr lang="en-US" altLang="zh-CN" sz="2000" b="0" dirty="0">
                <a:ea typeface="+mn-ea"/>
                <a:cs typeface="Times New Roman" panose="02020603050405020304" pitchFamily="18" charset="0"/>
              </a:rPr>
              <a:t>P(</a:t>
            </a:r>
            <a:r>
              <a:rPr lang="en-US" altLang="zh-CN" sz="2000" b="0" dirty="0" err="1">
                <a:ea typeface="+mn-ea"/>
                <a:cs typeface="Times New Roman" panose="02020603050405020304" pitchFamily="18" charset="0"/>
              </a:rPr>
              <a:t>v,w</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表示从</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到</a:t>
            </a:r>
            <a:r>
              <a:rPr lang="en-US" altLang="zh-CN" sz="2000" b="0" dirty="0">
                <a:ea typeface="+mn-ea"/>
                <a:cs typeface="Times New Roman" panose="02020603050405020304" pitchFamily="18" charset="0"/>
              </a:rPr>
              <a:t>w</a:t>
            </a:r>
            <a:r>
              <a:rPr lang="zh-CN" altLang="en-US" sz="2000" b="0" dirty="0">
                <a:ea typeface="+mn-ea"/>
                <a:cs typeface="Times New Roman" panose="02020603050405020304" pitchFamily="18" charset="0"/>
              </a:rPr>
              <a:t>的弧，</a:t>
            </a:r>
          </a:p>
          <a:p>
            <a:pPr eaLnBrk="1" hangingPunct="1">
              <a:lnSpc>
                <a:spcPct val="120000"/>
              </a:lnSpc>
            </a:pPr>
            <a:r>
              <a:rPr lang="zh-CN" altLang="en-US" sz="2000" b="0" dirty="0">
                <a:ea typeface="+mn-ea"/>
                <a:cs typeface="Times New Roman" panose="02020603050405020304" pitchFamily="18" charset="0"/>
              </a:rPr>
              <a:t>                  </a:t>
            </a:r>
            <a:r>
              <a:rPr lang="zh-CN" altLang="en-US" sz="2000" b="0" dirty="0" smtClean="0">
                <a:ea typeface="+mn-ea"/>
                <a:cs typeface="Times New Roman" panose="02020603050405020304" pitchFamily="18" charset="0"/>
              </a:rPr>
              <a:t>                     谓词</a:t>
            </a:r>
            <a:r>
              <a:rPr lang="en-US" altLang="zh-CN" sz="2000" b="0" dirty="0">
                <a:ea typeface="+mn-ea"/>
                <a:cs typeface="Times New Roman" panose="02020603050405020304" pitchFamily="18" charset="0"/>
              </a:rPr>
              <a:t>P(v, w)</a:t>
            </a:r>
            <a:r>
              <a:rPr lang="zh-CN" altLang="en-US" sz="2000" b="0" dirty="0">
                <a:ea typeface="+mn-ea"/>
                <a:cs typeface="Times New Roman" panose="02020603050405020304" pitchFamily="18" charset="0"/>
              </a:rPr>
              <a:t>定义了弧 </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的意义或</a:t>
            </a:r>
            <a:r>
              <a:rPr lang="zh-CN" altLang="en-US" sz="2000" b="0" dirty="0" smtClean="0">
                <a:ea typeface="+mn-ea"/>
                <a:cs typeface="Times New Roman" panose="02020603050405020304" pitchFamily="18" charset="0"/>
              </a:rPr>
              <a:t>信息  </a:t>
            </a:r>
            <a:r>
              <a:rPr lang="en-US" altLang="zh-CN" sz="2000" b="0" dirty="0">
                <a:ea typeface="+mn-ea"/>
                <a:cs typeface="Times New Roman" panose="02020603050405020304" pitchFamily="18" charset="0"/>
              </a:rPr>
              <a:t>}</a:t>
            </a:r>
          </a:p>
        </p:txBody>
      </p:sp>
      <p:sp>
        <p:nvSpPr>
          <p:cNvPr id="3" name="文本框 2"/>
          <p:cNvSpPr txBox="1"/>
          <p:nvPr/>
        </p:nvSpPr>
        <p:spPr>
          <a:xfrm>
            <a:off x="358866" y="2996952"/>
            <a:ext cx="8706230" cy="3477875"/>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defRPr/>
            </a:pPr>
            <a:r>
              <a:rPr lang="en-US" altLang="zh-CN" sz="2000" dirty="0" err="1" smtClean="0">
                <a:latin typeface="Times New Roman" panose="02020603050405020304" pitchFamily="18" charset="0"/>
                <a:ea typeface="+mn-ea"/>
                <a:cs typeface="Times New Roman" panose="02020603050405020304" pitchFamily="18" charset="0"/>
              </a:rPr>
              <a:t>FirstAdjVex</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(G, v)    </a:t>
            </a:r>
            <a:endParaRPr lang="en-US" altLang="zh-CN" sz="2000" dirty="0" smtClean="0">
              <a:latin typeface="Times New Roman" panose="02020603050405020304" pitchFamily="18" charset="0"/>
              <a:ea typeface="+mn-ea"/>
              <a:cs typeface="Times New Roman" panose="02020603050405020304" pitchFamily="18" charset="0"/>
            </a:endParaRPr>
          </a:p>
          <a:p>
            <a:pPr>
              <a:defRPr/>
            </a:pP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初始条件：图</a:t>
            </a:r>
            <a:r>
              <a:rPr lang="en-US" altLang="zh-CN" sz="2000" dirty="0" smtClean="0">
                <a:latin typeface="Times New Roman" panose="02020603050405020304" pitchFamily="18" charset="0"/>
                <a:ea typeface="+mn-ea"/>
                <a:cs typeface="Times New Roman" panose="02020603050405020304" pitchFamily="18" charset="0"/>
              </a:rPr>
              <a:t>G</a:t>
            </a:r>
            <a:r>
              <a:rPr lang="zh-CN" altLang="en-US" sz="2000" dirty="0" smtClean="0">
                <a:latin typeface="Times New Roman" panose="02020603050405020304" pitchFamily="18" charset="0"/>
                <a:ea typeface="+mn-ea"/>
                <a:cs typeface="Times New Roman" panose="02020603050405020304" pitchFamily="18" charset="0"/>
              </a:rPr>
              <a:t>存在，</a:t>
            </a:r>
            <a:r>
              <a:rPr lang="en-US" altLang="zh-CN" sz="2000" dirty="0" smtClean="0">
                <a:latin typeface="Times New Roman" panose="02020603050405020304" pitchFamily="18" charset="0"/>
                <a:ea typeface="+mn-ea"/>
                <a:cs typeface="Times New Roman" panose="02020603050405020304" pitchFamily="18" charset="0"/>
              </a:rPr>
              <a:t>v</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G</a:t>
            </a:r>
            <a:r>
              <a:rPr lang="zh-CN" altLang="en-US" sz="2000" dirty="0" smtClean="0">
                <a:latin typeface="Times New Roman" panose="02020603050405020304" pitchFamily="18" charset="0"/>
                <a:ea typeface="+mn-ea"/>
                <a:cs typeface="Times New Roman" panose="02020603050405020304" pitchFamily="18" charset="0"/>
              </a:rPr>
              <a:t>中的某个顶点。</a:t>
            </a:r>
            <a:endParaRPr lang="en-US" altLang="zh-CN" sz="2000" dirty="0">
              <a:latin typeface="Times New Roman" panose="02020603050405020304" pitchFamily="18" charset="0"/>
              <a:ea typeface="+mn-ea"/>
              <a:cs typeface="Times New Roman" panose="02020603050405020304" pitchFamily="18" charset="0"/>
            </a:endParaRPr>
          </a:p>
          <a:p>
            <a:pPr>
              <a:defRPr/>
            </a:pP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操作结果：返回图</a:t>
            </a:r>
            <a:r>
              <a:rPr lang="en-US" altLang="zh-CN" sz="2000" dirty="0">
                <a:latin typeface="Times New Roman" panose="02020603050405020304" pitchFamily="18" charset="0"/>
                <a:ea typeface="+mn-ea"/>
                <a:cs typeface="Times New Roman" panose="02020603050405020304" pitchFamily="18" charset="0"/>
              </a:rPr>
              <a:t>G</a:t>
            </a:r>
            <a:r>
              <a:rPr lang="zh-CN" altLang="en-US" sz="2000" dirty="0">
                <a:latin typeface="Times New Roman" panose="02020603050405020304" pitchFamily="18" charset="0"/>
                <a:ea typeface="+mn-ea"/>
                <a:cs typeface="Times New Roman" panose="02020603050405020304" pitchFamily="18" charset="0"/>
              </a:rPr>
              <a:t>中与顶点</a:t>
            </a:r>
            <a:r>
              <a:rPr lang="en-US" altLang="zh-CN" sz="2000" dirty="0">
                <a:latin typeface="Times New Roman" panose="02020603050405020304" pitchFamily="18" charset="0"/>
                <a:ea typeface="+mn-ea"/>
                <a:cs typeface="Times New Roman" panose="02020603050405020304" pitchFamily="18" charset="0"/>
              </a:rPr>
              <a:t>v</a:t>
            </a:r>
            <a:r>
              <a:rPr lang="zh-CN" altLang="en-US" sz="2000" dirty="0">
                <a:latin typeface="Times New Roman" panose="02020603050405020304" pitchFamily="18" charset="0"/>
                <a:ea typeface="+mn-ea"/>
                <a:cs typeface="Times New Roman" panose="02020603050405020304" pitchFamily="18" charset="0"/>
              </a:rPr>
              <a:t>邻接的第一个邻接点</a:t>
            </a:r>
            <a:r>
              <a:rPr lang="zh-CN" altLang="en-US" sz="2000" dirty="0" smtClean="0">
                <a:latin typeface="Times New Roman" panose="02020603050405020304" pitchFamily="18" charset="0"/>
                <a:ea typeface="+mn-ea"/>
                <a:cs typeface="Times New Roman" panose="02020603050405020304" pitchFamily="18" charset="0"/>
              </a:rPr>
              <a:t>，若顶点</a:t>
            </a:r>
            <a:r>
              <a:rPr lang="en-US" altLang="zh-CN" sz="2000" dirty="0" smtClean="0">
                <a:latin typeface="Times New Roman" panose="02020603050405020304" pitchFamily="18" charset="0"/>
                <a:ea typeface="+mn-ea"/>
                <a:cs typeface="Times New Roman" panose="02020603050405020304" pitchFamily="18" charset="0"/>
              </a:rPr>
              <a:t>v</a:t>
            </a:r>
            <a:r>
              <a:rPr lang="zh-CN" altLang="en-US" sz="2000" dirty="0" smtClean="0">
                <a:latin typeface="Times New Roman" panose="02020603050405020304" pitchFamily="18" charset="0"/>
                <a:ea typeface="+mn-ea"/>
                <a:cs typeface="Times New Roman" panose="02020603050405020304" pitchFamily="18" charset="0"/>
              </a:rPr>
              <a:t>没有</a:t>
            </a:r>
            <a:r>
              <a:rPr lang="zh-CN" altLang="en-US" sz="2000" dirty="0">
                <a:latin typeface="Times New Roman" panose="02020603050405020304" pitchFamily="18" charset="0"/>
                <a:ea typeface="+mn-ea"/>
                <a:cs typeface="Times New Roman" panose="02020603050405020304" pitchFamily="18" charset="0"/>
              </a:rPr>
              <a:t>邻接</a:t>
            </a:r>
            <a:r>
              <a:rPr lang="zh-CN" altLang="en-US" sz="2000" dirty="0" smtClean="0">
                <a:latin typeface="Times New Roman" panose="02020603050405020304" pitchFamily="18" charset="0"/>
                <a:ea typeface="+mn-ea"/>
                <a:cs typeface="Times New Roman" panose="02020603050405020304" pitchFamily="18" charset="0"/>
              </a:rPr>
              <a:t>点</a:t>
            </a:r>
            <a:r>
              <a:rPr lang="en-US" altLang="zh-CN" sz="2000" dirty="0" smtClean="0">
                <a:latin typeface="Times New Roman" panose="02020603050405020304" pitchFamily="18" charset="0"/>
                <a:ea typeface="+mn-ea"/>
                <a:cs typeface="Times New Roman" panose="02020603050405020304" pitchFamily="18" charset="0"/>
              </a:rPr>
              <a:t>,</a:t>
            </a:r>
          </a:p>
          <a:p>
            <a:pPr>
              <a:defRPr/>
            </a:pP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则返回“空”。</a:t>
            </a:r>
            <a:endParaRPr lang="en-US" altLang="zh-CN" sz="2000" dirty="0" smtClean="0">
              <a:latin typeface="Times New Roman" panose="02020603050405020304" pitchFamily="18" charset="0"/>
              <a:ea typeface="+mn-ea"/>
              <a:cs typeface="Times New Roman" panose="02020603050405020304" pitchFamily="18" charset="0"/>
            </a:endParaRPr>
          </a:p>
          <a:p>
            <a:pPr>
              <a:defRPr/>
            </a:pPr>
            <a:endParaRPr lang="zh-CN" altLang="en-US" sz="2000" dirty="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defRPr/>
            </a:pPr>
            <a:r>
              <a:rPr lang="en-US" altLang="zh-CN" sz="2000" dirty="0" err="1" smtClean="0">
                <a:latin typeface="Times New Roman" panose="02020603050405020304" pitchFamily="18" charset="0"/>
                <a:ea typeface="+mn-ea"/>
                <a:cs typeface="Times New Roman" panose="02020603050405020304" pitchFamily="18" charset="0"/>
              </a:rPr>
              <a:t>NextAdjVex</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(G, v,  w</a:t>
            </a:r>
            <a:r>
              <a:rPr lang="en-US" altLang="zh-CN" sz="2000" dirty="0" smtClean="0">
                <a:latin typeface="Times New Roman" panose="02020603050405020304" pitchFamily="18" charset="0"/>
                <a:ea typeface="+mn-ea"/>
                <a:cs typeface="Times New Roman" panose="02020603050405020304" pitchFamily="18" charset="0"/>
              </a:rPr>
              <a:t>)</a:t>
            </a:r>
          </a:p>
          <a:p>
            <a:pPr>
              <a:defRPr/>
            </a:pP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a:t>
            </a:r>
            <a:r>
              <a:rPr lang="zh-CN" altLang="en-US" sz="2000" dirty="0">
                <a:latin typeface="Times New Roman" panose="02020603050405020304" pitchFamily="18" charset="0"/>
                <a:cs typeface="Times New Roman" panose="02020603050405020304" pitchFamily="18" charset="0"/>
              </a:rPr>
              <a:t>图</a:t>
            </a:r>
            <a:r>
              <a:rPr lang="en-US" altLang="zh-CN" sz="2000" dirty="0">
                <a:latin typeface="Times New Roman" panose="02020603050405020304" pitchFamily="18" charset="0"/>
                <a:cs typeface="Times New Roman" panose="02020603050405020304" pitchFamily="18" charset="0"/>
              </a:rPr>
              <a:t>G</a:t>
            </a:r>
            <a:r>
              <a:rPr lang="zh-CN" altLang="en-US" sz="2000" dirty="0">
                <a:latin typeface="Times New Roman" panose="02020603050405020304" pitchFamily="18" charset="0"/>
                <a:cs typeface="Times New Roman" panose="02020603050405020304" pitchFamily="18" charset="0"/>
              </a:rPr>
              <a:t>存在，</a:t>
            </a:r>
            <a:r>
              <a:rPr lang="en-US" altLang="zh-CN" sz="2000" dirty="0">
                <a:latin typeface="Times New Roman" panose="02020603050405020304" pitchFamily="18" charset="0"/>
                <a:cs typeface="Times New Roman" panose="02020603050405020304" pitchFamily="18" charset="0"/>
              </a:rPr>
              <a:t>v</a:t>
            </a:r>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G</a:t>
            </a:r>
            <a:r>
              <a:rPr lang="zh-CN" altLang="en-US" sz="2000" dirty="0">
                <a:latin typeface="Times New Roman" panose="02020603050405020304" pitchFamily="18" charset="0"/>
                <a:cs typeface="Times New Roman" panose="02020603050405020304" pitchFamily="18" charset="0"/>
              </a:rPr>
              <a:t>中的某个</a:t>
            </a:r>
            <a:r>
              <a:rPr lang="zh-CN" altLang="en-US" sz="2000" dirty="0" smtClean="0">
                <a:latin typeface="Times New Roman" panose="02020603050405020304" pitchFamily="18" charset="0"/>
                <a:cs typeface="Times New Roman" panose="02020603050405020304" pitchFamily="18" charset="0"/>
              </a:rPr>
              <a:t>顶点，</a:t>
            </a:r>
            <a:r>
              <a:rPr lang="en-US" altLang="zh-CN" sz="2000" dirty="0" smtClean="0">
                <a:latin typeface="Times New Roman" panose="02020603050405020304" pitchFamily="18" charset="0"/>
                <a:cs typeface="Times New Roman" panose="02020603050405020304" pitchFamily="18" charset="0"/>
              </a:rPr>
              <a:t>w</a:t>
            </a:r>
            <a:r>
              <a:rPr lang="zh-CN" altLang="en-US" sz="2000" dirty="0" smtClean="0">
                <a:latin typeface="Times New Roman" panose="02020603050405020304" pitchFamily="18" charset="0"/>
                <a:cs typeface="Times New Roman" panose="02020603050405020304" pitchFamily="18" charset="0"/>
              </a:rPr>
              <a:t>是</a:t>
            </a:r>
            <a:r>
              <a:rPr lang="en-US" altLang="zh-CN" sz="2000" dirty="0" smtClean="0">
                <a:latin typeface="Times New Roman" panose="02020603050405020304" pitchFamily="18" charset="0"/>
                <a:cs typeface="Times New Roman" panose="02020603050405020304" pitchFamily="18" charset="0"/>
              </a:rPr>
              <a:t>v</a:t>
            </a:r>
            <a:r>
              <a:rPr lang="zh-CN" altLang="en-US" sz="2000" dirty="0" smtClean="0">
                <a:latin typeface="Times New Roman" panose="02020603050405020304" pitchFamily="18" charset="0"/>
                <a:cs typeface="Times New Roman" panose="02020603050405020304" pitchFamily="18" charset="0"/>
              </a:rPr>
              <a:t>的邻接顶点。</a:t>
            </a:r>
            <a:endParaRPr lang="en-US" altLang="zh-CN" sz="2000" dirty="0">
              <a:latin typeface="Times New Roman" panose="02020603050405020304" pitchFamily="18" charset="0"/>
              <a:ea typeface="+mn-ea"/>
              <a:cs typeface="Times New Roman" panose="02020603050405020304" pitchFamily="18" charset="0"/>
            </a:endParaRPr>
          </a:p>
          <a:p>
            <a:pPr>
              <a:defRPr/>
            </a:pPr>
            <a:r>
              <a:rPr lang="zh-CN" altLang="en-US" sz="2000" dirty="0" smtClean="0">
                <a:latin typeface="Times New Roman" panose="02020603050405020304" pitchFamily="18" charset="0"/>
                <a:ea typeface="+mn-ea"/>
                <a:cs typeface="Times New Roman" panose="02020603050405020304" pitchFamily="18" charset="0"/>
              </a:rPr>
              <a:t>     操作结果：返回图</a:t>
            </a:r>
            <a:r>
              <a:rPr lang="en-US" altLang="zh-CN" sz="2000" dirty="0">
                <a:latin typeface="Times New Roman" panose="02020603050405020304" pitchFamily="18" charset="0"/>
                <a:ea typeface="+mn-ea"/>
                <a:cs typeface="Times New Roman" panose="02020603050405020304" pitchFamily="18" charset="0"/>
              </a:rPr>
              <a:t>G</a:t>
            </a:r>
            <a:r>
              <a:rPr lang="zh-CN" altLang="en-US" sz="2000" dirty="0">
                <a:latin typeface="Times New Roman" panose="02020603050405020304" pitchFamily="18" charset="0"/>
                <a:ea typeface="+mn-ea"/>
                <a:cs typeface="Times New Roman" panose="02020603050405020304" pitchFamily="18" charset="0"/>
              </a:rPr>
              <a:t>中与顶点</a:t>
            </a:r>
            <a:r>
              <a:rPr lang="en-US" altLang="zh-CN" sz="2000" dirty="0">
                <a:latin typeface="Times New Roman" panose="02020603050405020304" pitchFamily="18" charset="0"/>
                <a:ea typeface="+mn-ea"/>
                <a:cs typeface="Times New Roman" panose="02020603050405020304" pitchFamily="18" charset="0"/>
              </a:rPr>
              <a:t>v</a:t>
            </a:r>
            <a:r>
              <a:rPr lang="zh-CN" altLang="en-US" sz="2000" dirty="0">
                <a:latin typeface="Times New Roman" panose="02020603050405020304" pitchFamily="18" charset="0"/>
                <a:ea typeface="+mn-ea"/>
                <a:cs typeface="Times New Roman" panose="02020603050405020304" pitchFamily="18" charset="0"/>
              </a:rPr>
              <a:t>邻接的</a:t>
            </a:r>
            <a:r>
              <a:rPr lang="en-US" altLang="zh-CN" sz="2000" dirty="0">
                <a:latin typeface="Times New Roman" panose="02020603050405020304" pitchFamily="18" charset="0"/>
                <a:ea typeface="+mn-ea"/>
                <a:cs typeface="Times New Roman" panose="02020603050405020304" pitchFamily="18" charset="0"/>
              </a:rPr>
              <a:t>w</a:t>
            </a:r>
            <a:r>
              <a:rPr lang="zh-CN" altLang="en-US" sz="2000" dirty="0">
                <a:latin typeface="Times New Roman" panose="02020603050405020304" pitchFamily="18" charset="0"/>
                <a:ea typeface="+mn-ea"/>
                <a:cs typeface="Times New Roman" panose="02020603050405020304" pitchFamily="18" charset="0"/>
              </a:rPr>
              <a:t>之后的邻接点</a:t>
            </a:r>
            <a:r>
              <a:rPr lang="zh-CN" altLang="en-US" sz="2000" dirty="0" smtClean="0">
                <a:latin typeface="Times New Roman" panose="02020603050405020304" pitchFamily="18" charset="0"/>
                <a:ea typeface="+mn-ea"/>
                <a:cs typeface="Times New Roman" panose="02020603050405020304" pitchFamily="18" charset="0"/>
              </a:rPr>
              <a:t>，若</a:t>
            </a:r>
            <a:r>
              <a:rPr lang="en-US" altLang="zh-CN" sz="2000" dirty="0" smtClean="0">
                <a:latin typeface="Times New Roman" panose="02020603050405020304" pitchFamily="18" charset="0"/>
                <a:ea typeface="+mn-ea"/>
                <a:cs typeface="Times New Roman" panose="02020603050405020304" pitchFamily="18" charset="0"/>
              </a:rPr>
              <a:t>w</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v</a:t>
            </a:r>
            <a:r>
              <a:rPr lang="zh-CN" altLang="en-US" sz="2000" dirty="0" smtClean="0">
                <a:latin typeface="Times New Roman" panose="02020603050405020304" pitchFamily="18" charset="0"/>
                <a:ea typeface="+mn-ea"/>
                <a:cs typeface="Times New Roman" panose="02020603050405020304" pitchFamily="18" charset="0"/>
              </a:rPr>
              <a:t>的最后</a:t>
            </a:r>
            <a:endParaRPr lang="en-US" altLang="zh-CN" sz="2000" dirty="0" smtClean="0">
              <a:latin typeface="Times New Roman" panose="02020603050405020304" pitchFamily="18" charset="0"/>
              <a:ea typeface="+mn-ea"/>
              <a:cs typeface="Times New Roman" panose="02020603050405020304" pitchFamily="18" charset="0"/>
            </a:endParaRPr>
          </a:p>
          <a:p>
            <a:pPr>
              <a:defRPr/>
            </a:pP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一个邻接点，则返回“空”。</a:t>
            </a:r>
            <a:endParaRPr lang="zh-CN" altLang="en-US" sz="2000" dirty="0">
              <a:latin typeface="Times New Roman" panose="02020603050405020304" pitchFamily="18" charset="0"/>
              <a:ea typeface="+mn-ea"/>
              <a:cs typeface="Times New Roman" panose="02020603050405020304" pitchFamily="18" charset="0"/>
            </a:endParaRPr>
          </a:p>
          <a:p>
            <a:pPr>
              <a:defRPr/>
            </a:pPr>
            <a:r>
              <a:rPr lang="en-US" altLang="zh-CN" sz="2000" dirty="0" smtClean="0">
                <a:latin typeface="Times New Roman" panose="02020603050405020304" pitchFamily="18" charset="0"/>
                <a:ea typeface="+mn-ea"/>
                <a:cs typeface="Times New Roman" panose="02020603050405020304" pitchFamily="18" charset="0"/>
              </a:rPr>
              <a:t>} ADT Graph</a:t>
            </a:r>
            <a:endParaRPr lang="zh-CN" altLang="en-US" sz="20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143037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74">
            <a:extLst>
              <a:ext uri="{FF2B5EF4-FFF2-40B4-BE49-F238E27FC236}">
                <a16:creationId xmlns:a16="http://schemas.microsoft.com/office/drawing/2014/main" id="{C9191D55-C027-4DAB-AC52-C0B44814DD8C}"/>
              </a:ext>
            </a:extLst>
          </p:cNvPr>
          <p:cNvSpPr txBox="1">
            <a:spLocks noChangeArrowheads="1"/>
          </p:cNvSpPr>
          <p:nvPr/>
        </p:nvSpPr>
        <p:spPr bwMode="auto">
          <a:xfrm>
            <a:off x="612329" y="1361161"/>
            <a:ext cx="215947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第一章 绪论</a:t>
            </a:r>
          </a:p>
        </p:txBody>
      </p:sp>
      <p:sp>
        <p:nvSpPr>
          <p:cNvPr id="6319" name="Text Box 175">
            <a:extLst>
              <a:ext uri="{FF2B5EF4-FFF2-40B4-BE49-F238E27FC236}">
                <a16:creationId xmlns:a16="http://schemas.microsoft.com/office/drawing/2014/main" id="{938F529E-20E5-487D-882C-AD55B1F52884}"/>
              </a:ext>
            </a:extLst>
          </p:cNvPr>
          <p:cNvSpPr txBox="1">
            <a:spLocks noChangeArrowheads="1"/>
          </p:cNvSpPr>
          <p:nvPr/>
        </p:nvSpPr>
        <p:spPr bwMode="auto">
          <a:xfrm>
            <a:off x="2915816" y="1300162"/>
            <a:ext cx="587771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FF3300"/>
                </a:solidFill>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数据结构研究对象</a:t>
            </a:r>
          </a:p>
          <a:p>
            <a:pPr eaLnBrk="1" hangingPunct="1"/>
            <a:r>
              <a:rPr lang="zh-CN" altLang="en-US" dirty="0">
                <a:latin typeface="Times New Roman" panose="02020603050405020304" pitchFamily="18" charset="0"/>
                <a:cs typeface="Times New Roman" panose="02020603050405020304" pitchFamily="18" charset="0"/>
              </a:rPr>
              <a:t>       信息                数据               数据元素         数据项    </a:t>
            </a:r>
          </a:p>
          <a:p>
            <a:pPr eaLnBrk="1" hangingPunct="1"/>
            <a:r>
              <a:rPr lang="zh-CN" altLang="en-US" dirty="0">
                <a:latin typeface="Times New Roman" panose="02020603050405020304" pitchFamily="18" charset="0"/>
                <a:cs typeface="Times New Roman" panose="02020603050405020304" pitchFamily="18" charset="0"/>
              </a:rPr>
              <a:t>       数据结构         数据对象        数据类型</a:t>
            </a:r>
          </a:p>
        </p:txBody>
      </p:sp>
      <p:sp>
        <p:nvSpPr>
          <p:cNvPr id="6320" name="Rectangle 176">
            <a:extLst>
              <a:ext uri="{FF2B5EF4-FFF2-40B4-BE49-F238E27FC236}">
                <a16:creationId xmlns:a16="http://schemas.microsoft.com/office/drawing/2014/main" id="{CD660A9A-5589-433A-A190-739846E8259C}"/>
              </a:ext>
            </a:extLst>
          </p:cNvPr>
          <p:cNvSpPr>
            <a:spLocks noChangeArrowheads="1"/>
          </p:cNvSpPr>
          <p:nvPr/>
        </p:nvSpPr>
        <p:spPr bwMode="auto">
          <a:xfrm>
            <a:off x="468313" y="2133600"/>
            <a:ext cx="784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B</a:t>
            </a:r>
            <a:r>
              <a:rPr lang="zh-CN" altLang="en-US">
                <a:latin typeface="Times New Roman" panose="02020603050405020304" pitchFamily="18" charset="0"/>
                <a:cs typeface="Times New Roman" panose="02020603050405020304" pitchFamily="18" charset="0"/>
              </a:rPr>
              <a:t>数据结构</a:t>
            </a:r>
          </a:p>
          <a:p>
            <a:pPr eaLnBrk="1" hangingPunct="1"/>
            <a:r>
              <a:rPr lang="zh-CN" altLang="en-US">
                <a:latin typeface="Times New Roman" panose="02020603050405020304" pitchFamily="18" charset="0"/>
                <a:cs typeface="Times New Roman" panose="02020603050405020304" pitchFamily="18" charset="0"/>
              </a:rPr>
              <a:t>      逻辑结构         存储结构（物理结构）         数据结构分类</a:t>
            </a:r>
          </a:p>
        </p:txBody>
      </p:sp>
      <p:sp>
        <p:nvSpPr>
          <p:cNvPr id="6321" name="Text Box 177">
            <a:extLst>
              <a:ext uri="{FF2B5EF4-FFF2-40B4-BE49-F238E27FC236}">
                <a16:creationId xmlns:a16="http://schemas.microsoft.com/office/drawing/2014/main" id="{B3235A86-C578-4C20-ADC1-6853E10CCB09}"/>
              </a:ext>
            </a:extLst>
          </p:cNvPr>
          <p:cNvSpPr txBox="1">
            <a:spLocks noChangeArrowheads="1"/>
          </p:cNvSpPr>
          <p:nvPr/>
        </p:nvSpPr>
        <p:spPr bwMode="auto">
          <a:xfrm>
            <a:off x="468313" y="2873375"/>
            <a:ext cx="2951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C</a:t>
            </a:r>
            <a:r>
              <a:rPr lang="zh-CN" altLang="en-US">
                <a:latin typeface="Times New Roman" panose="02020603050405020304" pitchFamily="18" charset="0"/>
                <a:cs typeface="Times New Roman" panose="02020603050405020304" pitchFamily="18" charset="0"/>
              </a:rPr>
              <a:t>数据结构发展概况</a:t>
            </a:r>
          </a:p>
        </p:txBody>
      </p:sp>
      <p:sp>
        <p:nvSpPr>
          <p:cNvPr id="6322" name="Text Box 178">
            <a:extLst>
              <a:ext uri="{FF2B5EF4-FFF2-40B4-BE49-F238E27FC236}">
                <a16:creationId xmlns:a16="http://schemas.microsoft.com/office/drawing/2014/main" id="{BDD72862-96ED-4C6C-BDD8-DE7D2CC8D232}"/>
              </a:ext>
            </a:extLst>
          </p:cNvPr>
          <p:cNvSpPr txBox="1">
            <a:spLocks noChangeArrowheads="1"/>
          </p:cNvSpPr>
          <p:nvPr/>
        </p:nvSpPr>
        <p:spPr bwMode="auto">
          <a:xfrm>
            <a:off x="468313" y="3376613"/>
            <a:ext cx="6119812"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D</a:t>
            </a:r>
            <a:r>
              <a:rPr lang="zh-CN" altLang="en-US">
                <a:latin typeface="Times New Roman" panose="02020603050405020304" pitchFamily="18" charset="0"/>
                <a:cs typeface="Times New Roman" panose="02020603050405020304" pitchFamily="18" charset="0"/>
              </a:rPr>
              <a:t>抽象数据型</a:t>
            </a:r>
            <a:r>
              <a:rPr lang="en-US" altLang="zh-CN">
                <a:latin typeface="Times New Roman" panose="02020603050405020304" pitchFamily="18" charset="0"/>
                <a:cs typeface="Times New Roman" panose="02020603050405020304" pitchFamily="18" charset="0"/>
              </a:rPr>
              <a:t>(ADT)</a:t>
            </a:r>
          </a:p>
          <a:p>
            <a:pPr eaLnBrk="1" hangingPunct="1"/>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数据型、数据结构与抽象数据型</a:t>
            </a:r>
          </a:p>
          <a:p>
            <a:pPr eaLnBrk="1" hangingPunct="1"/>
            <a:r>
              <a:rPr lang="zh-CN" altLang="en-US">
                <a:latin typeface="Times New Roman" panose="02020603050405020304" pitchFamily="18" charset="0"/>
                <a:cs typeface="Times New Roman" panose="02020603050405020304" pitchFamily="18" charset="0"/>
              </a:rPr>
              <a:t>       抽象数据型的规格描述（语法、语义）</a:t>
            </a:r>
          </a:p>
          <a:p>
            <a:pPr eaLnBrk="1" hangingPunct="1"/>
            <a:r>
              <a:rPr lang="zh-CN" altLang="en-US">
                <a:latin typeface="Times New Roman" panose="02020603050405020304" pitchFamily="18" charset="0"/>
                <a:cs typeface="Times New Roman" panose="02020603050405020304" pitchFamily="18" charset="0"/>
              </a:rPr>
              <a:t>       抽象数据型的实现</a:t>
            </a:r>
          </a:p>
          <a:p>
            <a:pPr eaLnBrk="1" hangingPunct="1"/>
            <a:r>
              <a:rPr lang="zh-CN" altLang="en-US">
                <a:latin typeface="Times New Roman" panose="02020603050405020304" pitchFamily="18" charset="0"/>
                <a:cs typeface="Times New Roman" panose="02020603050405020304" pitchFamily="18" charset="0"/>
              </a:rPr>
              <a:t>       抽象数据型的优点</a:t>
            </a:r>
          </a:p>
          <a:p>
            <a:pPr eaLnBrk="1" hangingPunct="1"/>
            <a:r>
              <a:rPr lang="zh-CN" altLang="en-US">
                <a:latin typeface="Times New Roman" panose="02020603050405020304" pitchFamily="18" charset="0"/>
                <a:cs typeface="Times New Roman" panose="02020603050405020304" pitchFamily="18" charset="0"/>
              </a:rPr>
              <a:t>       多层次抽象技术</a:t>
            </a:r>
          </a:p>
        </p:txBody>
      </p:sp>
      <p:sp>
        <p:nvSpPr>
          <p:cNvPr id="6323" name="Text Box 179">
            <a:extLst>
              <a:ext uri="{FF2B5EF4-FFF2-40B4-BE49-F238E27FC236}">
                <a16:creationId xmlns:a16="http://schemas.microsoft.com/office/drawing/2014/main" id="{D657760D-F6B7-4704-BF29-3F0781AA4628}"/>
              </a:ext>
            </a:extLst>
          </p:cNvPr>
          <p:cNvSpPr txBox="1">
            <a:spLocks noChangeArrowheads="1"/>
          </p:cNvSpPr>
          <p:nvPr/>
        </p:nvSpPr>
        <p:spPr bwMode="auto">
          <a:xfrm>
            <a:off x="447675" y="5084763"/>
            <a:ext cx="86614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E</a:t>
            </a:r>
            <a:r>
              <a:rPr lang="zh-CN" altLang="en-US">
                <a:latin typeface="Times New Roman" panose="02020603050405020304" pitchFamily="18" charset="0"/>
                <a:cs typeface="Times New Roman" panose="02020603050405020304" pitchFamily="18" charset="0"/>
              </a:rPr>
              <a:t>算法</a:t>
            </a:r>
          </a:p>
          <a:p>
            <a:pPr eaLnBrk="1" hangingPunct="1"/>
            <a:r>
              <a:rPr lang="zh-CN" altLang="en-US">
                <a:latin typeface="Times New Roman" panose="02020603050405020304" pitchFamily="18" charset="0"/>
                <a:cs typeface="Times New Roman" panose="02020603050405020304" pitchFamily="18" charset="0"/>
              </a:rPr>
              <a:t>       什么叫算法？  算法的特征    “好”的算法的评价标准    对算法的正确性的要求</a:t>
            </a:r>
          </a:p>
          <a:p>
            <a:pPr eaLnBrk="1" hangingPunct="1"/>
            <a:r>
              <a:rPr lang="zh-CN" altLang="en-US">
                <a:latin typeface="Times New Roman" panose="02020603050405020304" pitchFamily="18" charset="0"/>
                <a:cs typeface="Times New Roman" panose="02020603050405020304" pitchFamily="18" charset="0"/>
              </a:rPr>
              <a:t>       算法的描述      类语言</a:t>
            </a:r>
          </a:p>
          <a:p>
            <a:pPr eaLnBrk="1" hangingPunct="1"/>
            <a:r>
              <a:rPr lang="en-US" altLang="zh-CN" b="1">
                <a:solidFill>
                  <a:srgbClr val="FF3300"/>
                </a:solidFill>
                <a:latin typeface="Times New Roman" panose="02020603050405020304" pitchFamily="18" charset="0"/>
                <a:cs typeface="Times New Roman" panose="02020603050405020304" pitchFamily="18" charset="0"/>
              </a:rPr>
              <a:t>F</a:t>
            </a:r>
            <a:r>
              <a:rPr lang="zh-CN" altLang="en-US">
                <a:latin typeface="Times New Roman" panose="02020603050405020304" pitchFamily="18" charset="0"/>
                <a:cs typeface="Times New Roman" panose="02020603050405020304" pitchFamily="18" charset="0"/>
              </a:rPr>
              <a:t>算法分析      </a:t>
            </a:r>
          </a:p>
          <a:p>
            <a:pPr eaLnBrk="1" hangingPunct="1"/>
            <a:r>
              <a:rPr lang="zh-CN" altLang="en-US">
                <a:latin typeface="Times New Roman" panose="02020603050405020304" pitchFamily="18" charset="0"/>
                <a:cs typeface="Times New Roman" panose="02020603050405020304" pitchFamily="18" charset="0"/>
              </a:rPr>
              <a:t>       算法的时间特性     时间复杂度</a:t>
            </a:r>
            <a:r>
              <a:rPr lang="en-US" altLang="zh-CN">
                <a:latin typeface="Times New Roman" panose="02020603050405020304" pitchFamily="18" charset="0"/>
                <a:cs typeface="Times New Roman" panose="02020603050405020304" pitchFamily="18" charset="0"/>
              </a:rPr>
              <a:t>T(n)    </a:t>
            </a:r>
            <a:r>
              <a:rPr lang="zh-CN" altLang="en-US">
                <a:latin typeface="Times New Roman" panose="02020603050405020304" pitchFamily="18" charset="0"/>
                <a:cs typeface="Times New Roman" panose="02020603050405020304" pitchFamily="18" charset="0"/>
              </a:rPr>
              <a:t>空间复杂度</a:t>
            </a:r>
            <a:r>
              <a:rPr lang="en-US" altLang="zh-CN">
                <a:latin typeface="Times New Roman" panose="02020603050405020304" pitchFamily="18" charset="0"/>
                <a:cs typeface="Times New Roman" panose="02020603050405020304" pitchFamily="18" charset="0"/>
              </a:rPr>
              <a:t>S(n)</a:t>
            </a:r>
          </a:p>
        </p:txBody>
      </p:sp>
      <p:sp>
        <p:nvSpPr>
          <p:cNvPr id="8" name="文本框 7">
            <a:extLst>
              <a:ext uri="{FF2B5EF4-FFF2-40B4-BE49-F238E27FC236}">
                <a16:creationId xmlns:a16="http://schemas.microsoft.com/office/drawing/2014/main" id="{23DF9DE7-FF4C-42F9-B210-ADAF3C7B62D3}"/>
              </a:ext>
            </a:extLst>
          </p:cNvPr>
          <p:cNvSpPr txBox="1"/>
          <p:nvPr/>
        </p:nvSpPr>
        <p:spPr>
          <a:xfrm>
            <a:off x="539552" y="692696"/>
            <a:ext cx="3168352" cy="461665"/>
          </a:xfrm>
          <a:prstGeom prst="rect">
            <a:avLst/>
          </a:prstGeom>
          <a:noFill/>
        </p:spPr>
        <p:txBody>
          <a:bodyPr wrap="square" rtlCol="0">
            <a:spAutoFit/>
          </a:bodyPr>
          <a:lstStyle/>
          <a:p>
            <a:r>
              <a:rPr lang="zh-CN" altLang="en-US" sz="2400" dirty="0">
                <a:solidFill>
                  <a:srgbClr val="FF3300"/>
                </a:solidFill>
                <a:latin typeface="Times New Roman" panose="02020603050405020304" pitchFamily="18" charset="0"/>
                <a:ea typeface="方正粗黑宋简体" panose="02000000000000000000" pitchFamily="2" charset="-122"/>
                <a:cs typeface="Times New Roman" panose="02020603050405020304" pitchFamily="18" charset="0"/>
              </a:rPr>
              <a:t>四、本课的知识点</a:t>
            </a:r>
          </a:p>
        </p:txBody>
      </p:sp>
    </p:spTree>
    <p:extLst>
      <p:ext uri="{BB962C8B-B14F-4D97-AF65-F5344CB8AC3E}">
        <p14:creationId xmlns:p14="http://schemas.microsoft.com/office/powerpoint/2010/main" val="1132523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19"/>
                                        </p:tgtEl>
                                        <p:attrNameLst>
                                          <p:attrName>style.visibility</p:attrName>
                                        </p:attrNameLst>
                                      </p:cBhvr>
                                      <p:to>
                                        <p:strVal val="visible"/>
                                      </p:to>
                                    </p:set>
                                    <p:animEffect transition="in" filter="blinds(horizontal)">
                                      <p:cBhvr>
                                        <p:cTn id="7" dur="500"/>
                                        <p:tgtEl>
                                          <p:spTgt spid="63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320"/>
                                        </p:tgtEl>
                                        <p:attrNameLst>
                                          <p:attrName>style.visibility</p:attrName>
                                        </p:attrNameLst>
                                      </p:cBhvr>
                                      <p:to>
                                        <p:strVal val="visible"/>
                                      </p:to>
                                    </p:set>
                                    <p:animEffect transition="in" filter="blinds(horizontal)">
                                      <p:cBhvr>
                                        <p:cTn id="12" dur="500"/>
                                        <p:tgtEl>
                                          <p:spTgt spid="63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321"/>
                                        </p:tgtEl>
                                        <p:attrNameLst>
                                          <p:attrName>style.visibility</p:attrName>
                                        </p:attrNameLst>
                                      </p:cBhvr>
                                      <p:to>
                                        <p:strVal val="visible"/>
                                      </p:to>
                                    </p:set>
                                    <p:animEffect transition="in" filter="blinds(horizontal)">
                                      <p:cBhvr>
                                        <p:cTn id="17" dur="500"/>
                                        <p:tgtEl>
                                          <p:spTgt spid="63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322"/>
                                        </p:tgtEl>
                                        <p:attrNameLst>
                                          <p:attrName>style.visibility</p:attrName>
                                        </p:attrNameLst>
                                      </p:cBhvr>
                                      <p:to>
                                        <p:strVal val="visible"/>
                                      </p:to>
                                    </p:set>
                                    <p:animEffect transition="in" filter="blinds(horizontal)">
                                      <p:cBhvr>
                                        <p:cTn id="22" dur="500"/>
                                        <p:tgtEl>
                                          <p:spTgt spid="63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323"/>
                                        </p:tgtEl>
                                        <p:attrNameLst>
                                          <p:attrName>style.visibility</p:attrName>
                                        </p:attrNameLst>
                                      </p:cBhvr>
                                      <p:to>
                                        <p:strVal val="visible"/>
                                      </p:to>
                                    </p:set>
                                    <p:animEffect transition="in" filter="blinds(horizontal)">
                                      <p:cBhvr>
                                        <p:cTn id="27" dur="500"/>
                                        <p:tgtEl>
                                          <p:spTgt spid="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9" grpId="0"/>
      <p:bldP spid="6320" grpId="0"/>
      <p:bldP spid="6321" grpId="0"/>
      <p:bldP spid="6322" grpId="0"/>
      <p:bldP spid="63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499A6AE-7AC8-4AA5-800B-B49D6F4F7E98}"/>
              </a:ext>
            </a:extLst>
          </p:cNvPr>
          <p:cNvSpPr txBox="1"/>
          <p:nvPr/>
        </p:nvSpPr>
        <p:spPr>
          <a:xfrm>
            <a:off x="755576" y="908720"/>
            <a:ext cx="6853158" cy="400110"/>
          </a:xfrm>
          <a:prstGeom prst="rect">
            <a:avLst/>
          </a:prstGeom>
          <a:noFill/>
        </p:spPr>
        <p:txBody>
          <a:bodyPr wrap="none" rtlCol="0">
            <a:spAutoFit/>
          </a:bodyPr>
          <a:lstStyle/>
          <a:p>
            <a:pPr algn="l"/>
            <a:r>
              <a:rPr lang="zh-CN" altLang="en-US" sz="2000" b="1" dirty="0">
                <a:latin typeface="+mn-ea"/>
                <a:ea typeface="+mn-ea"/>
              </a:rPr>
              <a:t>顺序表中插入、删除元素时的平均移动元素次数的期望值：</a:t>
            </a:r>
          </a:p>
        </p:txBody>
      </p:sp>
      <p:sp>
        <p:nvSpPr>
          <p:cNvPr id="4" name="文本框 3">
            <a:extLst>
              <a:ext uri="{FF2B5EF4-FFF2-40B4-BE49-F238E27FC236}">
                <a16:creationId xmlns:a16="http://schemas.microsoft.com/office/drawing/2014/main" id="{FF74AB90-C339-44A9-A38E-DD6C8EC4872C}"/>
              </a:ext>
            </a:extLst>
          </p:cNvPr>
          <p:cNvSpPr txBox="1"/>
          <p:nvPr/>
        </p:nvSpPr>
        <p:spPr>
          <a:xfrm>
            <a:off x="539552" y="2975505"/>
            <a:ext cx="8280920" cy="1323439"/>
          </a:xfrm>
          <a:prstGeom prst="rect">
            <a:avLst/>
          </a:prstGeom>
          <a:noFill/>
        </p:spPr>
        <p:txBody>
          <a:bodyPr wrap="square" rtlCol="0">
            <a:spAutoFit/>
          </a:bodyPr>
          <a:lstStyle/>
          <a:p>
            <a:pPr algn="l"/>
            <a:r>
              <a:rPr lang="zh-CN" altLang="en-US" sz="2000" b="1" dirty="0">
                <a:latin typeface="+mn-ea"/>
                <a:ea typeface="+mn-ea"/>
              </a:rPr>
              <a:t>（</a:t>
            </a:r>
            <a:r>
              <a:rPr lang="en-US" altLang="zh-CN" sz="2000" b="1" dirty="0">
                <a:latin typeface="+mn-ea"/>
                <a:ea typeface="+mn-ea"/>
              </a:rPr>
              <a:t>2</a:t>
            </a:r>
            <a:r>
              <a:rPr lang="zh-CN" altLang="en-US" sz="2000" b="1" dirty="0">
                <a:latin typeface="+mn-ea"/>
                <a:ea typeface="+mn-ea"/>
              </a:rPr>
              <a:t>）链式存储</a:t>
            </a:r>
            <a:endParaRPr lang="en-US" altLang="zh-CN" sz="2000" b="1" dirty="0">
              <a:latin typeface="+mn-ea"/>
              <a:ea typeface="+mn-ea"/>
            </a:endParaRPr>
          </a:p>
          <a:p>
            <a:pPr algn="l"/>
            <a:r>
              <a:rPr lang="en-US" altLang="zh-CN" sz="2000" b="1" dirty="0">
                <a:latin typeface="+mn-ea"/>
                <a:ea typeface="+mn-ea"/>
              </a:rPr>
              <a:t>    </a:t>
            </a:r>
            <a:r>
              <a:rPr lang="zh-CN" altLang="en-US" sz="2000" dirty="0">
                <a:latin typeface="+mn-ea"/>
                <a:ea typeface="+mn-ea"/>
              </a:rPr>
              <a:t>元素先后的位置通过指针链接。也就是每个数据元素的存储空间内同时存储其直接后继元素的地址，形成线性链表。</a:t>
            </a:r>
            <a:endParaRPr lang="en-US" altLang="zh-CN" sz="2000" dirty="0">
              <a:latin typeface="+mn-ea"/>
              <a:ea typeface="+mn-ea"/>
            </a:endParaRPr>
          </a:p>
          <a:p>
            <a:pPr algn="l"/>
            <a:r>
              <a:rPr lang="en-US" altLang="zh-CN" sz="2000" dirty="0">
                <a:latin typeface="+mn-ea"/>
                <a:ea typeface="+mn-ea"/>
              </a:rPr>
              <a:t>     </a:t>
            </a:r>
            <a:r>
              <a:rPr lang="zh-CN" altLang="en-US" sz="2000" dirty="0">
                <a:latin typeface="+mn-ea"/>
                <a:ea typeface="+mn-ea"/>
              </a:rPr>
              <a:t>动态结构。</a:t>
            </a:r>
          </a:p>
        </p:txBody>
      </p:sp>
      <p:sp>
        <p:nvSpPr>
          <p:cNvPr id="7" name="Text Box 13">
            <a:extLst>
              <a:ext uri="{FF2B5EF4-FFF2-40B4-BE49-F238E27FC236}">
                <a16:creationId xmlns:a16="http://schemas.microsoft.com/office/drawing/2014/main" id="{89DB9922-BA91-4F2E-BC09-94B939C61742}"/>
              </a:ext>
            </a:extLst>
          </p:cNvPr>
          <p:cNvSpPr txBox="1">
            <a:spLocks noChangeArrowheads="1"/>
          </p:cNvSpPr>
          <p:nvPr/>
        </p:nvSpPr>
        <p:spPr bwMode="auto">
          <a:xfrm>
            <a:off x="5076056" y="4176464"/>
            <a:ext cx="3384376" cy="2249487"/>
          </a:xfrm>
          <a:prstGeom prst="rect">
            <a:avLst/>
          </a:prstGeom>
          <a:solidFill>
            <a:srgbClr val="E8FDFE"/>
          </a:solidFill>
          <a:ln>
            <a:noFill/>
          </a:ln>
          <a:effec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struct   NODE  {</a:t>
            </a:r>
          </a:p>
          <a:p>
            <a:pPr eaLnBrk="1" hangingPunct="1"/>
            <a:r>
              <a:rPr lang="en-US" altLang="zh-CN" sz="2000" b="0" dirty="0"/>
              <a:t>      </a:t>
            </a:r>
            <a:r>
              <a:rPr lang="en-US" altLang="zh-CN" sz="2000" b="0" dirty="0" err="1"/>
              <a:t>ElementType</a:t>
            </a:r>
            <a:r>
              <a:rPr lang="en-US" altLang="zh-CN" sz="2000" b="0" dirty="0"/>
              <a:t>  data ;</a:t>
            </a:r>
          </a:p>
          <a:p>
            <a:pPr eaLnBrk="1" hangingPunct="1"/>
            <a:r>
              <a:rPr lang="en-US" altLang="zh-CN" sz="2000" b="0" dirty="0"/>
              <a:t>      struct NODE  *next ;</a:t>
            </a:r>
          </a:p>
          <a:p>
            <a:pPr eaLnBrk="1" hangingPunct="1"/>
            <a:r>
              <a:rPr lang="en-US" altLang="zh-CN" sz="2000" b="0" dirty="0"/>
              <a:t>} ;</a:t>
            </a:r>
          </a:p>
          <a:p>
            <a:pPr eaLnBrk="1" hangingPunct="1"/>
            <a:endParaRPr lang="en-US" altLang="zh-CN" sz="2000" b="0" dirty="0"/>
          </a:p>
          <a:p>
            <a:pPr eaLnBrk="1" hangingPunct="1"/>
            <a:r>
              <a:rPr lang="en-US" altLang="zh-CN" sz="2000" b="0" dirty="0"/>
              <a:t>typedef  NODE *LIST;</a:t>
            </a:r>
          </a:p>
          <a:p>
            <a:pPr eaLnBrk="1" hangingPunct="1"/>
            <a:r>
              <a:rPr lang="en-US" altLang="zh-CN" sz="2000" b="0" dirty="0"/>
              <a:t>typedef  NODE  *Position;</a:t>
            </a:r>
          </a:p>
        </p:txBody>
      </p:sp>
      <p:pic>
        <p:nvPicPr>
          <p:cNvPr id="8" name="图片 7">
            <a:extLst>
              <a:ext uri="{FF2B5EF4-FFF2-40B4-BE49-F238E27FC236}">
                <a16:creationId xmlns:a16="http://schemas.microsoft.com/office/drawing/2014/main" id="{7D249962-C3EF-4E14-9A4E-B277E069841F}"/>
              </a:ext>
            </a:extLst>
          </p:cNvPr>
          <p:cNvPicPr>
            <a:picLocks noChangeAspect="1"/>
          </p:cNvPicPr>
          <p:nvPr/>
        </p:nvPicPr>
        <p:blipFill>
          <a:blip r:embed="rId2"/>
          <a:stretch>
            <a:fillRect/>
          </a:stretch>
        </p:blipFill>
        <p:spPr>
          <a:xfrm>
            <a:off x="991480" y="4298944"/>
            <a:ext cx="3272608" cy="2004527"/>
          </a:xfrm>
          <a:prstGeom prst="rect">
            <a:avLst/>
          </a:prstGeom>
        </p:spPr>
      </p:pic>
      <p:sp>
        <p:nvSpPr>
          <p:cNvPr id="9" name="文本框 8">
            <a:extLst>
              <a:ext uri="{FF2B5EF4-FFF2-40B4-BE49-F238E27FC236}">
                <a16:creationId xmlns:a16="http://schemas.microsoft.com/office/drawing/2014/main" id="{F29B8E78-9D25-4A6D-8D84-502BF3062FCC}"/>
              </a:ext>
            </a:extLst>
          </p:cNvPr>
          <p:cNvSpPr txBox="1"/>
          <p:nvPr/>
        </p:nvSpPr>
        <p:spPr>
          <a:xfrm>
            <a:off x="5436096" y="1412776"/>
            <a:ext cx="2302233" cy="1229632"/>
          </a:xfrm>
          <a:prstGeom prst="rect">
            <a:avLst/>
          </a:prstGeom>
          <a:noFill/>
        </p:spPr>
        <p:txBody>
          <a:bodyPr wrap="none" rtlCol="0">
            <a:spAutoFit/>
          </a:bodyPr>
          <a:lstStyle/>
          <a:p>
            <a:pPr algn="l">
              <a:lnSpc>
                <a:spcPct val="200000"/>
              </a:lnSpc>
            </a:pPr>
            <a:r>
              <a:rPr lang="en-US" altLang="zh-CN" sz="2000" dirty="0" err="1">
                <a:latin typeface="Times New Roman" panose="02020603050405020304" pitchFamily="18" charset="0"/>
                <a:ea typeface="+mn-ea"/>
                <a:cs typeface="Times New Roman" panose="02020603050405020304" pitchFamily="18" charset="0"/>
              </a:rPr>
              <a:t>ListInsert</a:t>
            </a:r>
            <a:r>
              <a:rPr lang="en-US" altLang="zh-CN" sz="2000" i="1" dirty="0">
                <a:latin typeface="Times New Roman" panose="02020603050405020304" pitchFamily="18" charset="0"/>
                <a:ea typeface="+mn-ea"/>
                <a:cs typeface="Times New Roman" panose="02020603050405020304" pitchFamily="18" charset="0"/>
              </a:rPr>
              <a:t>(&amp;</a:t>
            </a:r>
            <a:r>
              <a:rPr lang="en-US" altLang="zh-CN" sz="2000" i="1" dirty="0" err="1">
                <a:latin typeface="Times New Roman" panose="02020603050405020304" pitchFamily="18" charset="0"/>
                <a:ea typeface="+mn-ea"/>
                <a:cs typeface="Times New Roman" panose="02020603050405020304" pitchFamily="18" charset="0"/>
              </a:rPr>
              <a:t>L,i,e</a:t>
            </a:r>
            <a:r>
              <a:rPr lang="en-US" altLang="zh-CN" sz="2000" dirty="0">
                <a:latin typeface="Times New Roman" panose="02020603050405020304" pitchFamily="18" charset="0"/>
                <a:ea typeface="+mn-ea"/>
                <a:cs typeface="Times New Roman" panose="02020603050405020304" pitchFamily="18" charset="0"/>
              </a:rPr>
              <a:t>)</a:t>
            </a:r>
          </a:p>
          <a:p>
            <a:pPr algn="l">
              <a:lnSpc>
                <a:spcPct val="200000"/>
              </a:lnSpc>
            </a:pPr>
            <a:r>
              <a:rPr lang="en-US" altLang="zh-CN" sz="2000" dirty="0" err="1">
                <a:latin typeface="Times New Roman" panose="02020603050405020304" pitchFamily="18" charset="0"/>
                <a:ea typeface="+mn-ea"/>
                <a:cs typeface="Times New Roman" panose="02020603050405020304" pitchFamily="18" charset="0"/>
              </a:rPr>
              <a:t>ListDelete</a:t>
            </a:r>
            <a:r>
              <a:rPr lang="en-US" altLang="zh-CN" sz="2000" i="1" dirty="0">
                <a:latin typeface="Times New Roman" panose="02020603050405020304" pitchFamily="18" charset="0"/>
                <a:ea typeface="+mn-ea"/>
                <a:cs typeface="Times New Roman" panose="02020603050405020304" pitchFamily="18" charset="0"/>
              </a:rPr>
              <a:t>(&amp;L,</a:t>
            </a:r>
            <a:r>
              <a:rPr lang="en-US" altLang="zh-CN" sz="2000" i="1" dirty="0" err="1">
                <a:latin typeface="Times New Roman" panose="02020603050405020304" pitchFamily="18" charset="0"/>
                <a:ea typeface="+mn-ea"/>
                <a:cs typeface="Times New Roman" panose="02020603050405020304" pitchFamily="18" charset="0"/>
              </a:rPr>
              <a:t>i</a:t>
            </a:r>
            <a:r>
              <a:rPr lang="en-US" altLang="zh-CN" sz="2000" i="1" dirty="0">
                <a:latin typeface="Times New Roman" panose="02020603050405020304" pitchFamily="18" charset="0"/>
                <a:ea typeface="+mn-ea"/>
                <a:cs typeface="Times New Roman" panose="02020603050405020304" pitchFamily="18" charset="0"/>
              </a:rPr>
              <a:t>,&amp;e</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619672" y="1484784"/>
            <a:ext cx="2693415" cy="1368152"/>
          </a:xfrm>
          <a:prstGeom prst="rect">
            <a:avLst/>
          </a:prstGeom>
        </p:spPr>
      </p:pic>
    </p:spTree>
    <p:extLst>
      <p:ext uri="{BB962C8B-B14F-4D97-AF65-F5344CB8AC3E}">
        <p14:creationId xmlns:p14="http://schemas.microsoft.com/office/powerpoint/2010/main" val="121894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6">
            <a:extLst>
              <a:ext uri="{FF2B5EF4-FFF2-40B4-BE49-F238E27FC236}">
                <a16:creationId xmlns:a16="http://schemas.microsoft.com/office/drawing/2014/main" id="{A866B800-16B9-42C2-B781-7DA11B531B09}"/>
              </a:ext>
            </a:extLst>
          </p:cNvPr>
          <p:cNvSpPr txBox="1">
            <a:spLocks noChangeArrowheads="1"/>
          </p:cNvSpPr>
          <p:nvPr/>
        </p:nvSpPr>
        <p:spPr bwMode="auto">
          <a:xfrm>
            <a:off x="683568" y="692696"/>
            <a:ext cx="244909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第二章 线性表</a:t>
            </a:r>
          </a:p>
        </p:txBody>
      </p:sp>
      <p:sp>
        <p:nvSpPr>
          <p:cNvPr id="2055" name="Text Box 7">
            <a:extLst>
              <a:ext uri="{FF2B5EF4-FFF2-40B4-BE49-F238E27FC236}">
                <a16:creationId xmlns:a16="http://schemas.microsoft.com/office/drawing/2014/main" id="{6CDF131B-DAD3-48F0-9F53-670D2A279866}"/>
              </a:ext>
            </a:extLst>
          </p:cNvPr>
          <p:cNvSpPr txBox="1">
            <a:spLocks noChangeArrowheads="1"/>
          </p:cNvSpPr>
          <p:nvPr/>
        </p:nvSpPr>
        <p:spPr bwMode="auto">
          <a:xfrm>
            <a:off x="4068391" y="703216"/>
            <a:ext cx="4608884"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FF3300"/>
                </a:solidFill>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线性表的概念</a:t>
            </a:r>
          </a:p>
          <a:p>
            <a:pPr eaLnBrk="1" hangingPunct="1"/>
            <a:r>
              <a:rPr lang="zh-CN" altLang="en-US" dirty="0">
                <a:latin typeface="Times New Roman" panose="02020603050405020304" pitchFamily="18" charset="0"/>
                <a:cs typeface="Times New Roman" panose="02020603050405020304" pitchFamily="18" charset="0"/>
              </a:rPr>
              <a:t>       什么叫线性表       抽象数据型线性表</a:t>
            </a:r>
          </a:p>
        </p:txBody>
      </p:sp>
      <p:sp>
        <p:nvSpPr>
          <p:cNvPr id="2056" name="Text Box 8">
            <a:extLst>
              <a:ext uri="{FF2B5EF4-FFF2-40B4-BE49-F238E27FC236}">
                <a16:creationId xmlns:a16="http://schemas.microsoft.com/office/drawing/2014/main" id="{B3FA3B92-D4C8-4A23-88B5-A816797C121F}"/>
              </a:ext>
            </a:extLst>
          </p:cNvPr>
          <p:cNvSpPr txBox="1">
            <a:spLocks noChangeArrowheads="1"/>
          </p:cNvSpPr>
          <p:nvPr/>
        </p:nvSpPr>
        <p:spPr bwMode="auto">
          <a:xfrm>
            <a:off x="611188" y="1596184"/>
            <a:ext cx="7796212"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FF3300"/>
                </a:solidFill>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线性表的实现</a:t>
            </a:r>
          </a:p>
          <a:p>
            <a:pPr eaLnBrk="1" hangingPunct="1"/>
            <a:r>
              <a:rPr lang="zh-CN" altLang="en-US" dirty="0">
                <a:latin typeface="Times New Roman" panose="02020603050405020304" pitchFamily="18" charset="0"/>
                <a:cs typeface="Times New Roman" panose="02020603050405020304" pitchFamily="18" charset="0"/>
              </a:rPr>
              <a:t>       静态数据结构                   动态数据结构</a:t>
            </a:r>
          </a:p>
          <a:p>
            <a:pPr eaLnBrk="1" hangingPunct="1"/>
            <a:r>
              <a:rPr lang="zh-CN" altLang="en-US" dirty="0">
                <a:latin typeface="Times New Roman" panose="02020603050405020304" pitchFamily="18" charset="0"/>
                <a:cs typeface="Times New Roman" panose="02020603050405020304" pitchFamily="18" charset="0"/>
              </a:rPr>
              <a:t>       顺序存储（数组实现）    链式存储（指针）     游标（静态链表）</a:t>
            </a:r>
          </a:p>
        </p:txBody>
      </p:sp>
      <p:sp>
        <p:nvSpPr>
          <p:cNvPr id="2057" name="Text Box 9">
            <a:extLst>
              <a:ext uri="{FF2B5EF4-FFF2-40B4-BE49-F238E27FC236}">
                <a16:creationId xmlns:a16="http://schemas.microsoft.com/office/drawing/2014/main" id="{6E61D6D1-5F23-4C10-86C2-A782F71BAFE4}"/>
              </a:ext>
            </a:extLst>
          </p:cNvPr>
          <p:cNvSpPr txBox="1">
            <a:spLocks noChangeArrowheads="1"/>
          </p:cNvSpPr>
          <p:nvPr/>
        </p:nvSpPr>
        <p:spPr bwMode="auto">
          <a:xfrm>
            <a:off x="611188" y="2655046"/>
            <a:ext cx="74882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C</a:t>
            </a:r>
            <a:r>
              <a:rPr lang="zh-CN" altLang="en-US">
                <a:latin typeface="Times New Roman" panose="02020603050405020304" pitchFamily="18" charset="0"/>
                <a:cs typeface="Times New Roman" panose="02020603050405020304" pitchFamily="18" charset="0"/>
              </a:rPr>
              <a:t>线性链表</a:t>
            </a:r>
          </a:p>
          <a:p>
            <a:pPr eaLnBrk="1" hangingPunct="1"/>
            <a:r>
              <a:rPr lang="zh-CN" altLang="en-US">
                <a:latin typeface="Times New Roman" panose="02020603050405020304" pitchFamily="18" charset="0"/>
                <a:cs typeface="Times New Roman" panose="02020603050405020304" pitchFamily="18" charset="0"/>
              </a:rPr>
              <a:t>       表头结点    单向链表     双向链表     单向循环量表     双向循环链表</a:t>
            </a:r>
          </a:p>
        </p:txBody>
      </p:sp>
      <p:sp>
        <p:nvSpPr>
          <p:cNvPr id="2058" name="Text Box 10">
            <a:extLst>
              <a:ext uri="{FF2B5EF4-FFF2-40B4-BE49-F238E27FC236}">
                <a16:creationId xmlns:a16="http://schemas.microsoft.com/office/drawing/2014/main" id="{D68F076D-AA58-42A8-BB43-86DC3C05C8D7}"/>
              </a:ext>
            </a:extLst>
          </p:cNvPr>
          <p:cNvSpPr txBox="1">
            <a:spLocks noChangeArrowheads="1"/>
          </p:cNvSpPr>
          <p:nvPr/>
        </p:nvSpPr>
        <p:spPr bwMode="auto">
          <a:xfrm>
            <a:off x="611188" y="3390059"/>
            <a:ext cx="4032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D</a:t>
            </a:r>
            <a:r>
              <a:rPr lang="zh-CN" altLang="en-US">
                <a:latin typeface="Times New Roman" panose="02020603050405020304" pitchFamily="18" charset="0"/>
                <a:cs typeface="Times New Roman" panose="02020603050405020304" pitchFamily="18" charset="0"/>
              </a:rPr>
              <a:t>限定性数据结构： 栈   </a:t>
            </a:r>
            <a:r>
              <a:rPr lang="en-US" altLang="zh-CN">
                <a:latin typeface="Times New Roman" panose="02020603050405020304" pitchFamily="18" charset="0"/>
                <a:cs typeface="Times New Roman" panose="02020603050405020304" pitchFamily="18" charset="0"/>
              </a:rPr>
              <a:t>&amp;   </a:t>
            </a:r>
            <a:r>
              <a:rPr lang="zh-CN" altLang="en-US">
                <a:latin typeface="Times New Roman" panose="02020603050405020304" pitchFamily="18" charset="0"/>
                <a:cs typeface="Times New Roman" panose="02020603050405020304" pitchFamily="18" charset="0"/>
              </a:rPr>
              <a:t>队列</a:t>
            </a:r>
          </a:p>
        </p:txBody>
      </p:sp>
      <p:sp>
        <p:nvSpPr>
          <p:cNvPr id="2059" name="Text Box 11">
            <a:extLst>
              <a:ext uri="{FF2B5EF4-FFF2-40B4-BE49-F238E27FC236}">
                <a16:creationId xmlns:a16="http://schemas.microsoft.com/office/drawing/2014/main" id="{C789CE2E-2295-4A34-9CA0-0E0A8F117870}"/>
              </a:ext>
            </a:extLst>
          </p:cNvPr>
          <p:cNvSpPr txBox="1">
            <a:spLocks noChangeArrowheads="1"/>
          </p:cNvSpPr>
          <p:nvPr/>
        </p:nvSpPr>
        <p:spPr bwMode="auto">
          <a:xfrm>
            <a:off x="611188" y="3907584"/>
            <a:ext cx="72009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a:solidFill>
                  <a:srgbClr val="FF3300"/>
                </a:solidFill>
                <a:latin typeface="Times New Roman" panose="02020603050405020304" pitchFamily="18" charset="0"/>
                <a:cs typeface="Times New Roman" panose="02020603050405020304" pitchFamily="18" charset="0"/>
              </a:rPr>
              <a:t>E</a:t>
            </a:r>
            <a:r>
              <a:rPr lang="zh-CN" altLang="en-US">
                <a:latin typeface="Times New Roman" panose="02020603050405020304" pitchFamily="18" charset="0"/>
                <a:cs typeface="Times New Roman" panose="02020603050405020304" pitchFamily="18" charset="0"/>
              </a:rPr>
              <a:t>栈</a:t>
            </a:r>
          </a:p>
          <a:p>
            <a:pPr eaLnBrk="1" hangingPunct="1">
              <a:lnSpc>
                <a:spcPct val="120000"/>
              </a:lnSpc>
            </a:pPr>
            <a:r>
              <a:rPr lang="zh-CN" altLang="en-US">
                <a:latin typeface="Times New Roman" panose="02020603050405020304" pitchFamily="18" charset="0"/>
                <a:cs typeface="Times New Roman" panose="02020603050405020304" pitchFamily="18" charset="0"/>
              </a:rPr>
              <a:t>       栈的概念         </a:t>
            </a:r>
            <a:r>
              <a:rPr lang="en-US" altLang="zh-CN">
                <a:latin typeface="Times New Roman" panose="02020603050405020304" pitchFamily="18" charset="0"/>
                <a:cs typeface="Times New Roman" panose="02020603050405020304" pitchFamily="18" charset="0"/>
              </a:rPr>
              <a:t>ADT</a:t>
            </a:r>
            <a:r>
              <a:rPr lang="zh-CN" altLang="en-US">
                <a:latin typeface="Times New Roman" panose="02020603050405020304" pitchFamily="18" charset="0"/>
                <a:cs typeface="Times New Roman" panose="02020603050405020304" pitchFamily="18" charset="0"/>
              </a:rPr>
              <a:t>栈         栈的存储结构</a:t>
            </a:r>
          </a:p>
          <a:p>
            <a:pPr eaLnBrk="1" hangingPunct="1">
              <a:lnSpc>
                <a:spcPct val="120000"/>
              </a:lnSpc>
            </a:pPr>
            <a:r>
              <a:rPr lang="zh-CN" altLang="en-US">
                <a:latin typeface="Times New Roman" panose="02020603050405020304" pitchFamily="18" charset="0"/>
                <a:cs typeface="Times New Roman" panose="02020603050405020304" pitchFamily="18" charset="0"/>
              </a:rPr>
              <a:t>       栈的应用</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栈与递归     迷宫求解          表达式转换与求值     </a:t>
            </a:r>
          </a:p>
        </p:txBody>
      </p:sp>
      <p:sp>
        <p:nvSpPr>
          <p:cNvPr id="2060" name="Text Box 12">
            <a:extLst>
              <a:ext uri="{FF2B5EF4-FFF2-40B4-BE49-F238E27FC236}">
                <a16:creationId xmlns:a16="http://schemas.microsoft.com/office/drawing/2014/main" id="{D1FFA246-2447-4272-8AF9-413780CF170C}"/>
              </a:ext>
            </a:extLst>
          </p:cNvPr>
          <p:cNvSpPr txBox="1">
            <a:spLocks noChangeArrowheads="1"/>
          </p:cNvSpPr>
          <p:nvPr/>
        </p:nvSpPr>
        <p:spPr bwMode="auto">
          <a:xfrm>
            <a:off x="611188" y="5261721"/>
            <a:ext cx="6788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F</a:t>
            </a:r>
            <a:r>
              <a:rPr lang="zh-CN" altLang="en-US">
                <a:latin typeface="Times New Roman" panose="02020603050405020304" pitchFamily="18" charset="0"/>
                <a:cs typeface="Times New Roman" panose="02020603050405020304" pitchFamily="18" charset="0"/>
              </a:rPr>
              <a:t>队列</a:t>
            </a:r>
          </a:p>
          <a:p>
            <a:pPr eaLnBrk="1" hangingPunct="1"/>
            <a:r>
              <a:rPr lang="zh-CN" altLang="en-US">
                <a:latin typeface="Times New Roman" panose="02020603050405020304" pitchFamily="18" charset="0"/>
                <a:cs typeface="Times New Roman" panose="02020603050405020304" pitchFamily="18" charset="0"/>
              </a:rPr>
              <a:t>       队列的概念     </a:t>
            </a:r>
            <a:r>
              <a:rPr lang="en-US" altLang="zh-CN">
                <a:latin typeface="Times New Roman" panose="02020603050405020304" pitchFamily="18" charset="0"/>
                <a:cs typeface="Times New Roman" panose="02020603050405020304" pitchFamily="18" charset="0"/>
              </a:rPr>
              <a:t>ADT</a:t>
            </a:r>
            <a:r>
              <a:rPr lang="zh-CN" altLang="en-US">
                <a:latin typeface="Times New Roman" panose="02020603050405020304" pitchFamily="18" charset="0"/>
                <a:cs typeface="Times New Roman" panose="02020603050405020304" pitchFamily="18" charset="0"/>
              </a:rPr>
              <a:t>队列      队列的存储结构           循环队列   </a:t>
            </a:r>
          </a:p>
        </p:txBody>
      </p:sp>
      <p:sp>
        <p:nvSpPr>
          <p:cNvPr id="2061" name="Text Box 13">
            <a:extLst>
              <a:ext uri="{FF2B5EF4-FFF2-40B4-BE49-F238E27FC236}">
                <a16:creationId xmlns:a16="http://schemas.microsoft.com/office/drawing/2014/main" id="{E4D7E2FD-F4C3-4151-8DF3-DE78003B5B0F}"/>
              </a:ext>
            </a:extLst>
          </p:cNvPr>
          <p:cNvSpPr txBox="1">
            <a:spLocks noChangeArrowheads="1"/>
          </p:cNvSpPr>
          <p:nvPr/>
        </p:nvSpPr>
        <p:spPr bwMode="auto">
          <a:xfrm>
            <a:off x="611188" y="5980859"/>
            <a:ext cx="5441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G</a:t>
            </a:r>
            <a:r>
              <a:rPr lang="zh-CN" altLang="en-US">
                <a:latin typeface="Times New Roman" panose="02020603050405020304" pitchFamily="18" charset="0"/>
                <a:cs typeface="Times New Roman" panose="02020603050405020304" pitchFamily="18" charset="0"/>
              </a:rPr>
              <a:t>线性表的应用： 多项式的表示    多项式相加运算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5"/>
                                        </p:tgtEl>
                                        <p:attrNameLst>
                                          <p:attrName>style.visibility</p:attrName>
                                        </p:attrNameLst>
                                      </p:cBhvr>
                                      <p:to>
                                        <p:strVal val="visible"/>
                                      </p:to>
                                    </p:set>
                                    <p:animEffect transition="in" filter="blinds(horizontal)">
                                      <p:cBhvr>
                                        <p:cTn id="7" dur="500"/>
                                        <p:tgtEl>
                                          <p:spTgt spid="20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blinds(horizontal)">
                                      <p:cBhvr>
                                        <p:cTn id="12" dur="500"/>
                                        <p:tgtEl>
                                          <p:spTgt spid="2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57"/>
                                        </p:tgtEl>
                                        <p:attrNameLst>
                                          <p:attrName>style.visibility</p:attrName>
                                        </p:attrNameLst>
                                      </p:cBhvr>
                                      <p:to>
                                        <p:strVal val="visible"/>
                                      </p:to>
                                    </p:set>
                                    <p:animEffect transition="in" filter="blinds(horizontal)">
                                      <p:cBhvr>
                                        <p:cTn id="17" dur="500"/>
                                        <p:tgtEl>
                                          <p:spTgt spid="20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58"/>
                                        </p:tgtEl>
                                        <p:attrNameLst>
                                          <p:attrName>style.visibility</p:attrName>
                                        </p:attrNameLst>
                                      </p:cBhvr>
                                      <p:to>
                                        <p:strVal val="visible"/>
                                      </p:to>
                                    </p:set>
                                    <p:animEffect transition="in" filter="blinds(horizontal)">
                                      <p:cBhvr>
                                        <p:cTn id="22" dur="500"/>
                                        <p:tgtEl>
                                          <p:spTgt spid="20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59"/>
                                        </p:tgtEl>
                                        <p:attrNameLst>
                                          <p:attrName>style.visibility</p:attrName>
                                        </p:attrNameLst>
                                      </p:cBhvr>
                                      <p:to>
                                        <p:strVal val="visible"/>
                                      </p:to>
                                    </p:set>
                                    <p:animEffect transition="in" filter="blinds(horizontal)">
                                      <p:cBhvr>
                                        <p:cTn id="27" dur="500"/>
                                        <p:tgtEl>
                                          <p:spTgt spid="20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blinds(horizontal)">
                                      <p:cBhvr>
                                        <p:cTn id="32" dur="500"/>
                                        <p:tgtEl>
                                          <p:spTgt spid="20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61"/>
                                        </p:tgtEl>
                                        <p:attrNameLst>
                                          <p:attrName>style.visibility</p:attrName>
                                        </p:attrNameLst>
                                      </p:cBhvr>
                                      <p:to>
                                        <p:strVal val="visible"/>
                                      </p:to>
                                    </p:set>
                                    <p:animEffect transition="in" filter="blinds(horizontal)">
                                      <p:cBhvr>
                                        <p:cTn id="37" dur="500"/>
                                        <p:tgtEl>
                                          <p:spTgt spid="2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p:bldP spid="2056" grpId="0"/>
      <p:bldP spid="2057" grpId="0"/>
      <p:bldP spid="2058" grpId="0"/>
      <p:bldP spid="2059" grpId="0"/>
      <p:bldP spid="2060" grpId="0"/>
      <p:bldP spid="206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a:extLst>
              <a:ext uri="{FF2B5EF4-FFF2-40B4-BE49-F238E27FC236}">
                <a16:creationId xmlns:a16="http://schemas.microsoft.com/office/drawing/2014/main" id="{2E03BCA8-AC6E-4CBE-B244-9DF0D3F89894}"/>
              </a:ext>
            </a:extLst>
          </p:cNvPr>
          <p:cNvSpPr txBox="1">
            <a:spLocks noChangeArrowheads="1"/>
          </p:cNvSpPr>
          <p:nvPr/>
        </p:nvSpPr>
        <p:spPr bwMode="auto">
          <a:xfrm>
            <a:off x="376238" y="712788"/>
            <a:ext cx="6932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H</a:t>
            </a:r>
            <a:r>
              <a:rPr lang="zh-CN" altLang="en-US"/>
              <a:t>串</a:t>
            </a:r>
          </a:p>
          <a:p>
            <a:pPr eaLnBrk="1" hangingPunct="1"/>
            <a:r>
              <a:rPr lang="zh-CN" altLang="en-US"/>
              <a:t>       串的基本概念   </a:t>
            </a:r>
            <a:r>
              <a:rPr lang="en-US" altLang="zh-CN"/>
              <a:t>ADT</a:t>
            </a:r>
            <a:r>
              <a:rPr lang="zh-CN" altLang="en-US"/>
              <a:t>串     串的存储结构     存储密度    </a:t>
            </a:r>
          </a:p>
        </p:txBody>
      </p:sp>
      <p:sp>
        <p:nvSpPr>
          <p:cNvPr id="7173" name="Text Box 5">
            <a:extLst>
              <a:ext uri="{FF2B5EF4-FFF2-40B4-BE49-F238E27FC236}">
                <a16:creationId xmlns:a16="http://schemas.microsoft.com/office/drawing/2014/main" id="{267E7AB3-3B32-4740-AB64-9CB03219B019}"/>
              </a:ext>
            </a:extLst>
          </p:cNvPr>
          <p:cNvSpPr txBox="1">
            <a:spLocks noChangeArrowheads="1"/>
          </p:cNvSpPr>
          <p:nvPr/>
        </p:nvSpPr>
        <p:spPr bwMode="auto">
          <a:xfrm>
            <a:off x="376238" y="1504950"/>
            <a:ext cx="736441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I </a:t>
            </a:r>
            <a:r>
              <a:rPr lang="zh-CN" altLang="en-US"/>
              <a:t>数组</a:t>
            </a:r>
          </a:p>
          <a:p>
            <a:pPr eaLnBrk="1" hangingPunct="1"/>
            <a:r>
              <a:rPr lang="zh-CN" altLang="en-US"/>
              <a:t>       数组的概念   </a:t>
            </a:r>
            <a:r>
              <a:rPr lang="en-US" altLang="zh-CN"/>
              <a:t>ADT</a:t>
            </a:r>
            <a:r>
              <a:rPr lang="zh-CN" altLang="en-US"/>
              <a:t>数组   数组的存储结构    </a:t>
            </a:r>
          </a:p>
          <a:p>
            <a:pPr eaLnBrk="1" hangingPunct="1"/>
            <a:r>
              <a:rPr lang="zh-CN" altLang="en-US"/>
              <a:t>       数组的压缩存储：特殊矩阵、对角或带状矩阵、稀疏矩阵  </a:t>
            </a:r>
          </a:p>
        </p:txBody>
      </p:sp>
      <p:sp>
        <p:nvSpPr>
          <p:cNvPr id="7174" name="Text Box 6">
            <a:extLst>
              <a:ext uri="{FF2B5EF4-FFF2-40B4-BE49-F238E27FC236}">
                <a16:creationId xmlns:a16="http://schemas.microsoft.com/office/drawing/2014/main" id="{C42EC360-0A57-4D54-8190-DB5931B83654}"/>
              </a:ext>
            </a:extLst>
          </p:cNvPr>
          <p:cNvSpPr txBox="1">
            <a:spLocks noChangeArrowheads="1"/>
          </p:cNvSpPr>
          <p:nvPr/>
        </p:nvSpPr>
        <p:spPr bwMode="auto">
          <a:xfrm>
            <a:off x="376238" y="2655888"/>
            <a:ext cx="5203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J</a:t>
            </a:r>
            <a:r>
              <a:rPr lang="zh-CN" altLang="en-US"/>
              <a:t>广义表</a:t>
            </a:r>
          </a:p>
          <a:p>
            <a:pPr eaLnBrk="1" hangingPunct="1"/>
            <a:r>
              <a:rPr lang="zh-CN" altLang="en-US"/>
              <a:t>        基本概念     广义表的存储结构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blinds(horizontal)">
                                      <p:cBhvr>
                                        <p:cTn id="7" dur="500"/>
                                        <p:tgtEl>
                                          <p:spTgt spid="7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3"/>
                                        </p:tgtEl>
                                        <p:attrNameLst>
                                          <p:attrName>style.visibility</p:attrName>
                                        </p:attrNameLst>
                                      </p:cBhvr>
                                      <p:to>
                                        <p:strVal val="visible"/>
                                      </p:to>
                                    </p:set>
                                    <p:animEffect transition="in" filter="blinds(horizontal)">
                                      <p:cBhvr>
                                        <p:cTn id="12" dur="500"/>
                                        <p:tgtEl>
                                          <p:spTgt spid="71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blinds(horizontal)">
                                      <p:cBhvr>
                                        <p:cTn id="1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717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8B79C9-59A4-4B05-8ABA-03007EF789B4}"/>
              </a:ext>
            </a:extLst>
          </p:cNvPr>
          <p:cNvPicPr>
            <a:picLocks noChangeAspect="1"/>
          </p:cNvPicPr>
          <p:nvPr/>
        </p:nvPicPr>
        <p:blipFill>
          <a:blip r:embed="rId2"/>
          <a:stretch>
            <a:fillRect/>
          </a:stretch>
        </p:blipFill>
        <p:spPr>
          <a:xfrm>
            <a:off x="273947" y="1158043"/>
            <a:ext cx="8596105" cy="4541914"/>
          </a:xfrm>
          <a:prstGeom prst="rect">
            <a:avLst/>
          </a:prstGeom>
        </p:spPr>
      </p:pic>
    </p:spTree>
    <p:extLst>
      <p:ext uri="{BB962C8B-B14F-4D97-AF65-F5344CB8AC3E}">
        <p14:creationId xmlns:p14="http://schemas.microsoft.com/office/powerpoint/2010/main" val="29086958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a:extLst>
              <a:ext uri="{FF2B5EF4-FFF2-40B4-BE49-F238E27FC236}">
                <a16:creationId xmlns:a16="http://schemas.microsoft.com/office/drawing/2014/main" id="{248D74CA-8B67-40B6-9234-79F0F4FCDBEE}"/>
              </a:ext>
            </a:extLst>
          </p:cNvPr>
          <p:cNvSpPr txBox="1">
            <a:spLocks noChangeArrowheads="1"/>
          </p:cNvSpPr>
          <p:nvPr/>
        </p:nvSpPr>
        <p:spPr bwMode="auto">
          <a:xfrm>
            <a:off x="323528" y="1207452"/>
            <a:ext cx="17474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solidFill>
                  <a:schemeClr val="accent2"/>
                </a:solidFill>
                <a:latin typeface="黑体" panose="02010609060101010101" pitchFamily="49" charset="-122"/>
                <a:ea typeface="黑体" panose="02010609060101010101" pitchFamily="49" charset="-122"/>
              </a:rPr>
              <a:t>第三章</a:t>
            </a:r>
            <a:endParaRPr lang="en-US" altLang="zh-CN" sz="2400" b="1" dirty="0">
              <a:solidFill>
                <a:schemeClr val="accent2"/>
              </a:solidFill>
              <a:latin typeface="黑体" panose="02010609060101010101" pitchFamily="49" charset="-122"/>
              <a:ea typeface="黑体" panose="02010609060101010101" pitchFamily="49" charset="-122"/>
            </a:endParaRPr>
          </a:p>
          <a:p>
            <a:pPr algn="ctr" eaLnBrk="1" hangingPunct="1"/>
            <a:r>
              <a:rPr lang="zh-CN" altLang="en-US" sz="2400" b="1" dirty="0">
                <a:solidFill>
                  <a:schemeClr val="accent2"/>
                </a:solidFill>
                <a:latin typeface="黑体" panose="02010609060101010101" pitchFamily="49" charset="-122"/>
                <a:ea typeface="黑体" panose="02010609060101010101" pitchFamily="49" charset="-122"/>
              </a:rPr>
              <a:t>树与二叉树</a:t>
            </a:r>
          </a:p>
        </p:txBody>
      </p:sp>
      <p:sp>
        <p:nvSpPr>
          <p:cNvPr id="8197" name="Text Box 5">
            <a:extLst>
              <a:ext uri="{FF2B5EF4-FFF2-40B4-BE49-F238E27FC236}">
                <a16:creationId xmlns:a16="http://schemas.microsoft.com/office/drawing/2014/main" id="{714A8C9A-3990-4C73-BDBA-6EE3D4085C90}"/>
              </a:ext>
            </a:extLst>
          </p:cNvPr>
          <p:cNvSpPr txBox="1">
            <a:spLocks noChangeArrowheads="1"/>
          </p:cNvSpPr>
          <p:nvPr/>
        </p:nvSpPr>
        <p:spPr bwMode="auto">
          <a:xfrm>
            <a:off x="2195736" y="908720"/>
            <a:ext cx="6696744"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dirty="0">
                <a:solidFill>
                  <a:srgbClr val="FF3300"/>
                </a:solidFill>
              </a:rPr>
              <a:t>A</a:t>
            </a:r>
            <a:r>
              <a:rPr lang="zh-CN" altLang="en-US" dirty="0"/>
              <a:t>树的基本术语</a:t>
            </a:r>
          </a:p>
          <a:p>
            <a:pPr eaLnBrk="1" hangingPunct="1">
              <a:lnSpc>
                <a:spcPct val="120000"/>
              </a:lnSpc>
            </a:pPr>
            <a:r>
              <a:rPr lang="zh-CN" altLang="en-US" dirty="0"/>
              <a:t>      树          子树            </a:t>
            </a:r>
            <a:r>
              <a:rPr lang="zh-CN" altLang="en-US" dirty="0" smtClean="0"/>
              <a:t> 结点          </a:t>
            </a:r>
            <a:r>
              <a:rPr lang="zh-CN" altLang="en-US" dirty="0"/>
              <a:t>分支          度         路</a:t>
            </a:r>
          </a:p>
          <a:p>
            <a:pPr eaLnBrk="1" hangingPunct="1">
              <a:lnSpc>
                <a:spcPct val="120000"/>
              </a:lnSpc>
            </a:pPr>
            <a:r>
              <a:rPr lang="zh-CN" altLang="en-US" dirty="0"/>
              <a:t>      叶子      非</a:t>
            </a:r>
            <a:r>
              <a:rPr lang="zh-CN" altLang="en-US" dirty="0" smtClean="0"/>
              <a:t>终端结点   终端结点  </a:t>
            </a:r>
            <a:r>
              <a:rPr lang="zh-CN" altLang="en-US" dirty="0"/>
              <a:t>儿子   </a:t>
            </a:r>
            <a:r>
              <a:rPr lang="zh-CN" altLang="en-US" dirty="0" smtClean="0"/>
              <a:t>       </a:t>
            </a:r>
            <a:r>
              <a:rPr lang="zh-CN" altLang="en-US" dirty="0"/>
              <a:t>父亲 </a:t>
            </a:r>
            <a:r>
              <a:rPr lang="zh-CN" altLang="en-US" dirty="0" smtClean="0"/>
              <a:t>     兄弟</a:t>
            </a:r>
            <a:endParaRPr lang="en-US" altLang="zh-CN" dirty="0" smtClean="0"/>
          </a:p>
          <a:p>
            <a:pPr eaLnBrk="1" hangingPunct="1">
              <a:lnSpc>
                <a:spcPct val="120000"/>
              </a:lnSpc>
            </a:pPr>
            <a:r>
              <a:rPr lang="zh-CN" altLang="en-US" dirty="0" smtClean="0"/>
              <a:t>      </a:t>
            </a:r>
            <a:r>
              <a:rPr lang="zh-CN" altLang="en-US" dirty="0"/>
              <a:t>堂兄弟  </a:t>
            </a:r>
            <a:r>
              <a:rPr lang="zh-CN" altLang="en-US" dirty="0" smtClean="0"/>
              <a:t> </a:t>
            </a:r>
            <a:r>
              <a:rPr lang="zh-CN" altLang="en-US" dirty="0"/>
              <a:t>祖先  </a:t>
            </a:r>
            <a:r>
              <a:rPr lang="zh-CN" altLang="en-US" dirty="0" smtClean="0"/>
              <a:t>           </a:t>
            </a:r>
            <a:r>
              <a:rPr lang="zh-CN" altLang="en-US" dirty="0"/>
              <a:t>子孙</a:t>
            </a:r>
            <a:r>
              <a:rPr lang="zh-CN" altLang="en-US" dirty="0" smtClean="0"/>
              <a:t>结点   </a:t>
            </a:r>
            <a:r>
              <a:rPr lang="zh-CN" altLang="en-US" dirty="0"/>
              <a:t>层  </a:t>
            </a:r>
            <a:r>
              <a:rPr lang="zh-CN" altLang="en-US" dirty="0" smtClean="0"/>
              <a:t>           </a:t>
            </a:r>
            <a:r>
              <a:rPr lang="zh-CN" altLang="en-US" dirty="0"/>
              <a:t>高度（深度）              </a:t>
            </a:r>
            <a:r>
              <a:rPr lang="zh-CN" altLang="en-US" dirty="0" smtClean="0"/>
              <a:t>  </a:t>
            </a:r>
            <a:endParaRPr lang="en-US" altLang="zh-CN" dirty="0" smtClean="0"/>
          </a:p>
          <a:p>
            <a:pPr eaLnBrk="1" hangingPunct="1">
              <a:lnSpc>
                <a:spcPct val="120000"/>
              </a:lnSpc>
            </a:pPr>
            <a:r>
              <a:rPr lang="en-US" altLang="zh-CN" dirty="0"/>
              <a:t> </a:t>
            </a:r>
            <a:r>
              <a:rPr lang="en-US" altLang="zh-CN" dirty="0" smtClean="0"/>
              <a:t>     </a:t>
            </a:r>
            <a:r>
              <a:rPr lang="zh-CN" altLang="en-US" dirty="0" smtClean="0"/>
              <a:t>结点</a:t>
            </a:r>
            <a:r>
              <a:rPr lang="zh-CN" altLang="en-US" dirty="0"/>
              <a:t>的顺序  </a:t>
            </a:r>
            <a:r>
              <a:rPr lang="zh-CN" altLang="en-US" dirty="0" smtClean="0"/>
              <a:t>              层序          </a:t>
            </a:r>
            <a:r>
              <a:rPr lang="zh-CN" altLang="en-US" dirty="0"/>
              <a:t>有序树  </a:t>
            </a:r>
            <a:r>
              <a:rPr lang="zh-CN" altLang="en-US" dirty="0" smtClean="0"/>
              <a:t>    </a:t>
            </a:r>
            <a:r>
              <a:rPr lang="zh-CN" altLang="en-US" dirty="0"/>
              <a:t>无序树    </a:t>
            </a:r>
          </a:p>
          <a:p>
            <a:pPr eaLnBrk="1" hangingPunct="1">
              <a:lnSpc>
                <a:spcPct val="120000"/>
              </a:lnSpc>
            </a:pPr>
            <a:r>
              <a:rPr lang="zh-CN" altLang="en-US" dirty="0"/>
              <a:t>      </a:t>
            </a:r>
            <a:r>
              <a:rPr lang="zh-CN" altLang="en-US" dirty="0" smtClean="0"/>
              <a:t>森林  等等</a:t>
            </a:r>
            <a:endParaRPr lang="zh-CN" altLang="en-US" dirty="0"/>
          </a:p>
        </p:txBody>
      </p:sp>
      <p:sp>
        <p:nvSpPr>
          <p:cNvPr id="8209" name="Text Box 17">
            <a:extLst>
              <a:ext uri="{FF2B5EF4-FFF2-40B4-BE49-F238E27FC236}">
                <a16:creationId xmlns:a16="http://schemas.microsoft.com/office/drawing/2014/main" id="{5D706A60-5B75-4336-A3EB-BBD78E8E6666}"/>
              </a:ext>
            </a:extLst>
          </p:cNvPr>
          <p:cNvSpPr txBox="1">
            <a:spLocks noChangeArrowheads="1"/>
          </p:cNvSpPr>
          <p:nvPr/>
        </p:nvSpPr>
        <p:spPr bwMode="auto">
          <a:xfrm>
            <a:off x="467544" y="3265389"/>
            <a:ext cx="7724775"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b="1" dirty="0">
                <a:solidFill>
                  <a:srgbClr val="FF3300"/>
                </a:solidFill>
              </a:rPr>
              <a:t>B</a:t>
            </a:r>
            <a:r>
              <a:rPr lang="zh-CN" altLang="en-US" dirty="0"/>
              <a:t>二叉树</a:t>
            </a:r>
          </a:p>
          <a:p>
            <a:pPr eaLnBrk="1" hangingPunct="1">
              <a:lnSpc>
                <a:spcPct val="110000"/>
              </a:lnSpc>
            </a:pPr>
            <a:r>
              <a:rPr lang="zh-CN" altLang="en-US" dirty="0"/>
              <a:t>      二叉树的定义，</a:t>
            </a:r>
            <a:r>
              <a:rPr lang="en-US" altLang="zh-CN" dirty="0"/>
              <a:t>ADT</a:t>
            </a:r>
            <a:r>
              <a:rPr lang="zh-CN" altLang="en-US" dirty="0"/>
              <a:t>二叉树，满二叉树，完全二叉树</a:t>
            </a:r>
          </a:p>
          <a:p>
            <a:pPr eaLnBrk="1" hangingPunct="1">
              <a:lnSpc>
                <a:spcPct val="110000"/>
              </a:lnSpc>
            </a:pPr>
            <a:r>
              <a:rPr lang="zh-CN" altLang="en-US" dirty="0"/>
              <a:t>      二叉树的遍历：先序遍历、中序遍历和后序遍历，层序遍历</a:t>
            </a:r>
          </a:p>
          <a:p>
            <a:pPr eaLnBrk="1" hangingPunct="1">
              <a:lnSpc>
                <a:spcPct val="110000"/>
              </a:lnSpc>
            </a:pPr>
            <a:r>
              <a:rPr lang="zh-CN" altLang="en-US" dirty="0"/>
              <a:t>                               二叉树遍历的非递归算法（先序、中序和后序）</a:t>
            </a:r>
          </a:p>
          <a:p>
            <a:pPr eaLnBrk="1" hangingPunct="1">
              <a:lnSpc>
                <a:spcPct val="110000"/>
              </a:lnSpc>
            </a:pPr>
            <a:r>
              <a:rPr lang="zh-CN" altLang="en-US" dirty="0"/>
              <a:t>      二叉树的性质：（</a:t>
            </a:r>
            <a:r>
              <a:rPr lang="en-US" altLang="zh-CN" dirty="0"/>
              <a:t>1</a:t>
            </a:r>
            <a:r>
              <a:rPr lang="zh-CN" altLang="en-US" dirty="0"/>
              <a:t>～</a:t>
            </a:r>
            <a:r>
              <a:rPr lang="en-US" altLang="zh-CN" dirty="0"/>
              <a:t>5</a:t>
            </a:r>
            <a:r>
              <a:rPr lang="zh-CN" altLang="en-US" dirty="0"/>
              <a:t>）</a:t>
            </a:r>
          </a:p>
          <a:p>
            <a:pPr eaLnBrk="1" hangingPunct="1">
              <a:lnSpc>
                <a:spcPct val="110000"/>
              </a:lnSpc>
            </a:pPr>
            <a:r>
              <a:rPr lang="zh-CN" altLang="en-US" dirty="0"/>
              <a:t>      二叉树的存储结构：顺序存储、链式存储（二叉链表）</a:t>
            </a:r>
          </a:p>
          <a:p>
            <a:pPr eaLnBrk="1" hangingPunct="1">
              <a:lnSpc>
                <a:spcPct val="110000"/>
              </a:lnSpc>
            </a:pPr>
            <a:r>
              <a:rPr lang="zh-CN" altLang="en-US" dirty="0"/>
              <a:t>      线索二叉树：基本概念，先序、中序与后序线索</a:t>
            </a:r>
          </a:p>
          <a:p>
            <a:pPr eaLnBrk="1" hangingPunct="1">
              <a:lnSpc>
                <a:spcPct val="110000"/>
              </a:lnSpc>
            </a:pPr>
            <a:r>
              <a:rPr lang="zh-CN" altLang="en-US" dirty="0"/>
              <a:t>                            求线索二叉树的（先序、中序、后序）前驱与后继结点</a:t>
            </a:r>
          </a:p>
          <a:p>
            <a:pPr eaLnBrk="1" hangingPunct="1">
              <a:lnSpc>
                <a:spcPct val="110000"/>
              </a:lnSpc>
            </a:pPr>
            <a:r>
              <a:rPr lang="zh-CN" altLang="en-US" dirty="0"/>
              <a:t>                            线索二叉树的遍历</a:t>
            </a:r>
          </a:p>
          <a:p>
            <a:pPr eaLnBrk="1" hangingPunct="1">
              <a:lnSpc>
                <a:spcPct val="110000"/>
              </a:lnSpc>
            </a:pPr>
            <a:r>
              <a:rPr lang="zh-CN" altLang="en-US" dirty="0"/>
              <a:t>                            线索二叉树中插入、删除结点的讨论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blinds(horizontal)">
                                      <p:cBhvr>
                                        <p:cTn id="7" dur="500"/>
                                        <p:tgtEl>
                                          <p:spTgt spid="8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09"/>
                                        </p:tgtEl>
                                        <p:attrNameLst>
                                          <p:attrName>style.visibility</p:attrName>
                                        </p:attrNameLst>
                                      </p:cBhvr>
                                      <p:to>
                                        <p:strVal val="visible"/>
                                      </p:to>
                                    </p:set>
                                    <p:animEffect transition="in" filter="blinds(horizontal)">
                                      <p:cBhvr>
                                        <p:cTn id="12" dur="500"/>
                                        <p:tgtEl>
                                          <p:spTgt spid="8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P spid="820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5">
            <a:extLst>
              <a:ext uri="{FF2B5EF4-FFF2-40B4-BE49-F238E27FC236}">
                <a16:creationId xmlns:a16="http://schemas.microsoft.com/office/drawing/2014/main" id="{47DC1F6C-4E92-40A6-9198-5E3C9CBB34FA}"/>
              </a:ext>
            </a:extLst>
          </p:cNvPr>
          <p:cNvSpPr txBox="1">
            <a:spLocks noChangeArrowheads="1"/>
          </p:cNvSpPr>
          <p:nvPr/>
        </p:nvSpPr>
        <p:spPr bwMode="auto">
          <a:xfrm>
            <a:off x="684213" y="1517650"/>
            <a:ext cx="7651750"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1">
                <a:solidFill>
                  <a:srgbClr val="FF3300"/>
                </a:solidFill>
              </a:rPr>
              <a:t>D</a:t>
            </a:r>
            <a:r>
              <a:rPr lang="zh-CN" altLang="en-US"/>
              <a:t>树</a:t>
            </a:r>
          </a:p>
          <a:p>
            <a:pPr eaLnBrk="1" hangingPunct="1">
              <a:lnSpc>
                <a:spcPct val="150000"/>
              </a:lnSpc>
            </a:pPr>
            <a:r>
              <a:rPr lang="zh-CN" altLang="en-US"/>
              <a:t>      </a:t>
            </a:r>
            <a:r>
              <a:rPr lang="en-US" altLang="zh-CN"/>
              <a:t>ADT</a:t>
            </a:r>
            <a:r>
              <a:rPr lang="zh-CN" altLang="en-US"/>
              <a:t>树    </a:t>
            </a:r>
          </a:p>
          <a:p>
            <a:pPr eaLnBrk="1" hangingPunct="1">
              <a:lnSpc>
                <a:spcPct val="150000"/>
              </a:lnSpc>
            </a:pPr>
            <a:r>
              <a:rPr lang="zh-CN" altLang="en-US"/>
              <a:t>      树的存储结构：双亲表示法，孩子表示法（邻接表），树的左右链表示</a:t>
            </a:r>
          </a:p>
          <a:p>
            <a:pPr eaLnBrk="1" hangingPunct="1">
              <a:lnSpc>
                <a:spcPct val="150000"/>
              </a:lnSpc>
            </a:pPr>
            <a:r>
              <a:rPr lang="zh-CN" altLang="en-US"/>
              <a:t>                               树与二叉树的转换，森林与二叉树的转换</a:t>
            </a:r>
          </a:p>
          <a:p>
            <a:pPr eaLnBrk="1" hangingPunct="1">
              <a:lnSpc>
                <a:spcPct val="150000"/>
              </a:lnSpc>
            </a:pPr>
            <a:r>
              <a:rPr lang="zh-CN" altLang="en-US"/>
              <a:t>      树的遍历：先序、中序和后序遍历树</a:t>
            </a:r>
          </a:p>
        </p:txBody>
      </p:sp>
      <p:sp>
        <p:nvSpPr>
          <p:cNvPr id="12294" name="Rectangle 6">
            <a:extLst>
              <a:ext uri="{FF2B5EF4-FFF2-40B4-BE49-F238E27FC236}">
                <a16:creationId xmlns:a16="http://schemas.microsoft.com/office/drawing/2014/main" id="{7B15BF24-6A0A-457E-96EB-D5328A83EB0F}"/>
              </a:ext>
            </a:extLst>
          </p:cNvPr>
          <p:cNvSpPr>
            <a:spLocks noChangeArrowheads="1"/>
          </p:cNvSpPr>
          <p:nvPr/>
        </p:nvSpPr>
        <p:spPr bwMode="auto">
          <a:xfrm>
            <a:off x="755650" y="4005263"/>
            <a:ext cx="7343775" cy="89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b="1" dirty="0">
                <a:solidFill>
                  <a:srgbClr val="FF3300"/>
                </a:solidFill>
              </a:rPr>
              <a:t>E</a:t>
            </a:r>
            <a:r>
              <a:rPr lang="zh-CN" altLang="en-US" dirty="0"/>
              <a:t>树的应用</a:t>
            </a:r>
          </a:p>
          <a:p>
            <a:pPr eaLnBrk="1" hangingPunct="1">
              <a:lnSpc>
                <a:spcPct val="120000"/>
              </a:lnSpc>
              <a:spcBef>
                <a:spcPct val="50000"/>
              </a:spcBef>
            </a:pPr>
            <a:r>
              <a:rPr lang="zh-CN" altLang="en-US" dirty="0"/>
              <a:t>      用树表示集合、判定树、哈夫曼树及其应用、最优编码</a:t>
            </a:r>
          </a:p>
        </p:txBody>
      </p:sp>
      <p:sp>
        <p:nvSpPr>
          <p:cNvPr id="12295" name="Text Box 7">
            <a:extLst>
              <a:ext uri="{FF2B5EF4-FFF2-40B4-BE49-F238E27FC236}">
                <a16:creationId xmlns:a16="http://schemas.microsoft.com/office/drawing/2014/main" id="{6D37A5E4-C452-4BD6-B539-AF5336FE80C0}"/>
              </a:ext>
            </a:extLst>
          </p:cNvPr>
          <p:cNvSpPr txBox="1">
            <a:spLocks noChangeArrowheads="1"/>
          </p:cNvSpPr>
          <p:nvPr/>
        </p:nvSpPr>
        <p:spPr bwMode="auto">
          <a:xfrm>
            <a:off x="684213" y="765175"/>
            <a:ext cx="5060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C</a:t>
            </a:r>
            <a:r>
              <a:rPr lang="zh-CN" altLang="en-US"/>
              <a:t>二叉树的相似与等价，二叉树的复制算法</a:t>
            </a:r>
          </a:p>
        </p:txBody>
      </p:sp>
      <p:sp>
        <p:nvSpPr>
          <p:cNvPr id="2" name="文本框 1"/>
          <p:cNvSpPr txBox="1"/>
          <p:nvPr/>
        </p:nvSpPr>
        <p:spPr>
          <a:xfrm>
            <a:off x="755650" y="5301208"/>
            <a:ext cx="6596678" cy="400110"/>
          </a:xfrm>
          <a:prstGeom prst="rect">
            <a:avLst/>
          </a:prstGeom>
          <a:noFill/>
        </p:spPr>
        <p:txBody>
          <a:bodyPr wrap="none" rtlCol="0">
            <a:spAutoFit/>
          </a:bodyPr>
          <a:lstStyle/>
          <a:p>
            <a:pPr algn="l"/>
            <a:r>
              <a:rPr lang="en-US" altLang="zh-CN" sz="2000" b="1" dirty="0" smtClean="0">
                <a:solidFill>
                  <a:srgbClr val="FF0000"/>
                </a:solidFill>
                <a:latin typeface="+mn-ea"/>
                <a:ea typeface="+mn-ea"/>
              </a:rPr>
              <a:t>O </a:t>
            </a:r>
            <a:r>
              <a:rPr lang="zh-CN" altLang="en-US" sz="2000" dirty="0" smtClean="0">
                <a:latin typeface="+mn-ea"/>
                <a:ea typeface="+mn-ea"/>
              </a:rPr>
              <a:t>二叉排序树、选择树</a:t>
            </a:r>
            <a:r>
              <a:rPr lang="en-US" altLang="zh-CN" sz="2000" dirty="0" smtClean="0">
                <a:latin typeface="+mn-ea"/>
                <a:ea typeface="+mn-ea"/>
              </a:rPr>
              <a:t>/</a:t>
            </a:r>
            <a:r>
              <a:rPr lang="zh-CN" altLang="en-US" sz="2000" dirty="0" smtClean="0">
                <a:latin typeface="+mn-ea"/>
                <a:ea typeface="+mn-ea"/>
              </a:rPr>
              <a:t>败者树、堆、优先级队列，</a:t>
            </a:r>
            <a:r>
              <a:rPr lang="en-US" altLang="zh-CN" sz="2000" dirty="0" smtClean="0">
                <a:latin typeface="+mn-ea"/>
                <a:ea typeface="+mn-ea"/>
              </a:rPr>
              <a:t>……</a:t>
            </a:r>
            <a:endParaRPr lang="zh-CN" altLang="en-US" sz="2000" dirty="0" smtClean="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blinds(horizontal)">
                                      <p:cBhvr>
                                        <p:cTn id="7" dur="500"/>
                                        <p:tgtEl>
                                          <p:spTgt spid="122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93"/>
                                        </p:tgtEl>
                                        <p:attrNameLst>
                                          <p:attrName>style.visibility</p:attrName>
                                        </p:attrNameLst>
                                      </p:cBhvr>
                                      <p:to>
                                        <p:strVal val="visible"/>
                                      </p:to>
                                    </p:set>
                                    <p:animEffect transition="in" filter="blinds(horizontal)">
                                      <p:cBhvr>
                                        <p:cTn id="12" dur="500"/>
                                        <p:tgtEl>
                                          <p:spTgt spid="12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294"/>
                                        </p:tgtEl>
                                        <p:attrNameLst>
                                          <p:attrName>style.visibility</p:attrName>
                                        </p:attrNameLst>
                                      </p:cBhvr>
                                      <p:to>
                                        <p:strVal val="visible"/>
                                      </p:to>
                                    </p:set>
                                    <p:animEffect transition="in" filter="blinds(horizontal)">
                                      <p:cBhvr>
                                        <p:cTn id="17" dur="500"/>
                                        <p:tgtEl>
                                          <p:spTgt spid="122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P spid="12294" grpId="0"/>
      <p:bldP spid="12295" grpId="0"/>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74D00D-8396-425A-9295-0AD5D2B2BE60}"/>
              </a:ext>
            </a:extLst>
          </p:cNvPr>
          <p:cNvPicPr>
            <a:picLocks noChangeAspect="1"/>
          </p:cNvPicPr>
          <p:nvPr/>
        </p:nvPicPr>
        <p:blipFill>
          <a:blip r:embed="rId2"/>
          <a:stretch>
            <a:fillRect/>
          </a:stretch>
        </p:blipFill>
        <p:spPr>
          <a:xfrm>
            <a:off x="179512" y="1340768"/>
            <a:ext cx="8620031" cy="4409917"/>
          </a:xfrm>
          <a:prstGeom prst="rect">
            <a:avLst/>
          </a:prstGeom>
        </p:spPr>
      </p:pic>
    </p:spTree>
    <p:extLst>
      <p:ext uri="{BB962C8B-B14F-4D97-AF65-F5344CB8AC3E}">
        <p14:creationId xmlns:p14="http://schemas.microsoft.com/office/powerpoint/2010/main" val="2246182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a:extLst>
              <a:ext uri="{FF2B5EF4-FFF2-40B4-BE49-F238E27FC236}">
                <a16:creationId xmlns:a16="http://schemas.microsoft.com/office/drawing/2014/main" id="{83BE6070-9F1A-48DB-BDF1-30354CDAC47E}"/>
              </a:ext>
            </a:extLst>
          </p:cNvPr>
          <p:cNvSpPr txBox="1">
            <a:spLocks noChangeArrowheads="1"/>
          </p:cNvSpPr>
          <p:nvPr/>
        </p:nvSpPr>
        <p:spPr bwMode="auto">
          <a:xfrm>
            <a:off x="323528" y="634207"/>
            <a:ext cx="7291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黑体" panose="02010609060101010101" pitchFamily="49" charset="-122"/>
                <a:ea typeface="黑体" panose="02010609060101010101" pitchFamily="49" charset="-122"/>
              </a:rPr>
              <a:t>第四章 图以及与图有关的算法</a:t>
            </a:r>
          </a:p>
        </p:txBody>
      </p:sp>
      <p:sp>
        <p:nvSpPr>
          <p:cNvPr id="11269" name="Text Box 5">
            <a:extLst>
              <a:ext uri="{FF2B5EF4-FFF2-40B4-BE49-F238E27FC236}">
                <a16:creationId xmlns:a16="http://schemas.microsoft.com/office/drawing/2014/main" id="{8169C83F-9A8C-46C7-8AE2-1B6C89AA6FCF}"/>
              </a:ext>
            </a:extLst>
          </p:cNvPr>
          <p:cNvSpPr txBox="1">
            <a:spLocks noChangeArrowheads="1"/>
          </p:cNvSpPr>
          <p:nvPr/>
        </p:nvSpPr>
        <p:spPr bwMode="auto">
          <a:xfrm>
            <a:off x="447675" y="1274763"/>
            <a:ext cx="8301038"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A</a:t>
            </a:r>
            <a:r>
              <a:rPr lang="zh-CN" altLang="en-US">
                <a:latin typeface="宋体" panose="02010600030101010101" pitchFamily="2" charset="-122"/>
              </a:rPr>
              <a:t>图的基本概念</a:t>
            </a:r>
          </a:p>
          <a:p>
            <a:pPr eaLnBrk="1" hangingPunct="1"/>
            <a:r>
              <a:rPr lang="zh-CN" altLang="en-US">
                <a:latin typeface="宋体" panose="02010600030101010101" pitchFamily="2" charset="-122"/>
              </a:rPr>
              <a:t>    图的定义   </a:t>
            </a:r>
            <a:r>
              <a:rPr lang="en-US" altLang="zh-CN">
                <a:latin typeface="宋体" panose="02010600030101010101" pitchFamily="2" charset="-122"/>
              </a:rPr>
              <a:t>ADT</a:t>
            </a:r>
            <a:r>
              <a:rPr lang="zh-CN" altLang="en-US">
                <a:latin typeface="宋体" panose="02010600030101010101" pitchFamily="2" charset="-122"/>
              </a:rPr>
              <a:t>图  有向图  无向图   弧  边 顶点  邻接点  相邻  依附</a:t>
            </a:r>
          </a:p>
          <a:p>
            <a:pPr eaLnBrk="1" hangingPunct="1"/>
            <a:r>
              <a:rPr lang="zh-CN" altLang="en-US">
                <a:latin typeface="宋体" panose="02010600030101010101" pitchFamily="2" charset="-122"/>
              </a:rPr>
              <a:t>    环路  权  子图   带标号的图（网） 路径  简单路径  连通图  强连通图 </a:t>
            </a:r>
          </a:p>
          <a:p>
            <a:pPr eaLnBrk="1" hangingPunct="1"/>
            <a:r>
              <a:rPr lang="zh-CN" altLang="en-US">
                <a:latin typeface="宋体" panose="02010600030101010101" pitchFamily="2" charset="-122"/>
              </a:rPr>
              <a:t>    连通分量  强连通分量  完全图  稀疏图   稠密图  度 入度 出度 生成树              </a:t>
            </a:r>
          </a:p>
        </p:txBody>
      </p:sp>
      <p:sp>
        <p:nvSpPr>
          <p:cNvPr id="11271" name="Text Box 7">
            <a:extLst>
              <a:ext uri="{FF2B5EF4-FFF2-40B4-BE49-F238E27FC236}">
                <a16:creationId xmlns:a16="http://schemas.microsoft.com/office/drawing/2014/main" id="{CC625524-663D-4799-BCF0-D100D40815E2}"/>
              </a:ext>
            </a:extLst>
          </p:cNvPr>
          <p:cNvSpPr txBox="1">
            <a:spLocks noChangeArrowheads="1"/>
          </p:cNvSpPr>
          <p:nvPr/>
        </p:nvSpPr>
        <p:spPr bwMode="auto">
          <a:xfrm>
            <a:off x="468313" y="2722563"/>
            <a:ext cx="5759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FF3300"/>
                </a:solidFill>
              </a:rPr>
              <a:t>B</a:t>
            </a:r>
            <a:r>
              <a:rPr lang="zh-CN" altLang="en-US" dirty="0">
                <a:latin typeface="宋体" panose="02010600030101010101" pitchFamily="2" charset="-122"/>
              </a:rPr>
              <a:t>图的表示（存储结构）： 邻接矩阵  邻接表</a:t>
            </a:r>
          </a:p>
        </p:txBody>
      </p:sp>
      <p:sp>
        <p:nvSpPr>
          <p:cNvPr id="11272" name="Text Box 8">
            <a:extLst>
              <a:ext uri="{FF2B5EF4-FFF2-40B4-BE49-F238E27FC236}">
                <a16:creationId xmlns:a16="http://schemas.microsoft.com/office/drawing/2014/main" id="{72488821-70A9-4793-8BF8-1F53C2FEA487}"/>
              </a:ext>
            </a:extLst>
          </p:cNvPr>
          <p:cNvSpPr txBox="1">
            <a:spLocks noChangeArrowheads="1"/>
          </p:cNvSpPr>
          <p:nvPr/>
        </p:nvSpPr>
        <p:spPr bwMode="auto">
          <a:xfrm>
            <a:off x="447675" y="3305175"/>
            <a:ext cx="7653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C</a:t>
            </a:r>
            <a:r>
              <a:rPr lang="zh-CN" altLang="en-US"/>
              <a:t>图的遍历（搜索）算法：  先深搜索（</a:t>
            </a:r>
            <a:r>
              <a:rPr lang="en-US" altLang="zh-CN"/>
              <a:t>DFS</a:t>
            </a:r>
            <a:r>
              <a:rPr lang="zh-CN" altLang="en-US"/>
              <a:t>）    先广搜索（</a:t>
            </a:r>
            <a:r>
              <a:rPr lang="en-US" altLang="zh-CN"/>
              <a:t>BFS</a:t>
            </a:r>
            <a:r>
              <a:rPr lang="zh-CN" altLang="en-US"/>
              <a:t>）</a:t>
            </a:r>
          </a:p>
        </p:txBody>
      </p:sp>
      <p:sp>
        <p:nvSpPr>
          <p:cNvPr id="11273" name="Text Box 9">
            <a:extLst>
              <a:ext uri="{FF2B5EF4-FFF2-40B4-BE49-F238E27FC236}">
                <a16:creationId xmlns:a16="http://schemas.microsoft.com/office/drawing/2014/main" id="{29074C85-44DD-49B3-9FF3-12B6597DD848}"/>
              </a:ext>
            </a:extLst>
          </p:cNvPr>
          <p:cNvSpPr txBox="1">
            <a:spLocks noChangeArrowheads="1"/>
          </p:cNvSpPr>
          <p:nvPr/>
        </p:nvSpPr>
        <p:spPr bwMode="auto">
          <a:xfrm>
            <a:off x="447675" y="3794125"/>
            <a:ext cx="786923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D</a:t>
            </a:r>
            <a:r>
              <a:rPr lang="zh-CN" altLang="en-US"/>
              <a:t>图与树的关系</a:t>
            </a:r>
          </a:p>
          <a:p>
            <a:pPr eaLnBrk="1" hangingPunct="1"/>
            <a:r>
              <a:rPr lang="zh-CN" altLang="en-US"/>
              <a:t>      生成树    先深生成森林     先广生成森林     树边与回退边    开放树 </a:t>
            </a:r>
          </a:p>
          <a:p>
            <a:pPr eaLnBrk="1" hangingPunct="1"/>
            <a:r>
              <a:rPr lang="zh-CN" altLang="en-US"/>
              <a:t>      最小生成树及其算法（</a:t>
            </a:r>
            <a:r>
              <a:rPr lang="en-US" altLang="zh-CN"/>
              <a:t>MST</a:t>
            </a:r>
            <a:r>
              <a:rPr lang="zh-CN" altLang="en-US"/>
              <a:t>性质、</a:t>
            </a:r>
            <a:r>
              <a:rPr lang="en-US" altLang="zh-CN"/>
              <a:t>Prim</a:t>
            </a:r>
            <a:r>
              <a:rPr lang="zh-CN" altLang="en-US"/>
              <a:t>、</a:t>
            </a:r>
            <a:r>
              <a:rPr lang="en-US" altLang="zh-CN"/>
              <a:t>Kruskal</a:t>
            </a:r>
            <a:r>
              <a:rPr lang="zh-CN" altLang="en-US"/>
              <a:t>算法）</a:t>
            </a:r>
          </a:p>
        </p:txBody>
      </p:sp>
      <p:sp>
        <p:nvSpPr>
          <p:cNvPr id="11274" name="Text Box 10">
            <a:extLst>
              <a:ext uri="{FF2B5EF4-FFF2-40B4-BE49-F238E27FC236}">
                <a16:creationId xmlns:a16="http://schemas.microsoft.com/office/drawing/2014/main" id="{FAAF9D39-A81E-43F1-844F-CCA70078E00D}"/>
              </a:ext>
            </a:extLst>
          </p:cNvPr>
          <p:cNvSpPr txBox="1">
            <a:spLocks noChangeArrowheads="1"/>
          </p:cNvSpPr>
          <p:nvPr/>
        </p:nvSpPr>
        <p:spPr bwMode="auto">
          <a:xfrm>
            <a:off x="447675" y="4745038"/>
            <a:ext cx="47005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E</a:t>
            </a:r>
            <a:r>
              <a:rPr lang="zh-CN" altLang="en-US"/>
              <a:t>无向图的双连通性</a:t>
            </a:r>
          </a:p>
          <a:p>
            <a:pPr eaLnBrk="1" hangingPunct="1"/>
            <a:r>
              <a:rPr lang="zh-CN" altLang="en-US"/>
              <a:t>      关结点  双连通图    双连通分量   </a:t>
            </a:r>
          </a:p>
        </p:txBody>
      </p:sp>
      <p:sp>
        <p:nvSpPr>
          <p:cNvPr id="11275" name="Text Box 11">
            <a:extLst>
              <a:ext uri="{FF2B5EF4-FFF2-40B4-BE49-F238E27FC236}">
                <a16:creationId xmlns:a16="http://schemas.microsoft.com/office/drawing/2014/main" id="{BD0D1761-BF4F-4E9A-8BFF-937A14E75A58}"/>
              </a:ext>
            </a:extLst>
          </p:cNvPr>
          <p:cNvSpPr txBox="1">
            <a:spLocks noChangeArrowheads="1"/>
          </p:cNvSpPr>
          <p:nvPr/>
        </p:nvSpPr>
        <p:spPr bwMode="auto">
          <a:xfrm>
            <a:off x="447675" y="5522913"/>
            <a:ext cx="78692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F</a:t>
            </a:r>
            <a:r>
              <a:rPr lang="zh-CN" altLang="en-US"/>
              <a:t>有向图的搜索</a:t>
            </a:r>
          </a:p>
          <a:p>
            <a:pPr eaLnBrk="1" hangingPunct="1"/>
            <a:r>
              <a:rPr lang="zh-CN" altLang="en-US"/>
              <a:t>      生成树   生成森林   如何区别树边、向前边、回退边和 横边  </a:t>
            </a:r>
          </a:p>
        </p:txBody>
      </p:sp>
      <p:sp>
        <p:nvSpPr>
          <p:cNvPr id="11276" name="Text Box 12">
            <a:extLst>
              <a:ext uri="{FF2B5EF4-FFF2-40B4-BE49-F238E27FC236}">
                <a16:creationId xmlns:a16="http://schemas.microsoft.com/office/drawing/2014/main" id="{B5003CA4-E4D7-41F5-A278-A2D351B47B60}"/>
              </a:ext>
            </a:extLst>
          </p:cNvPr>
          <p:cNvSpPr txBox="1">
            <a:spLocks noChangeArrowheads="1"/>
          </p:cNvSpPr>
          <p:nvPr/>
        </p:nvSpPr>
        <p:spPr bwMode="auto">
          <a:xfrm>
            <a:off x="447675" y="6184900"/>
            <a:ext cx="851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G</a:t>
            </a:r>
            <a:r>
              <a:rPr lang="zh-CN" altLang="en-US"/>
              <a:t>强连通性：强连通分量，归约图 ，图的中心点的概念及求解方法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blinds(horizontal)">
                                      <p:cBhvr>
                                        <p:cTn id="7" dur="500"/>
                                        <p:tgtEl>
                                          <p:spTgt spid="11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71"/>
                                        </p:tgtEl>
                                        <p:attrNameLst>
                                          <p:attrName>style.visibility</p:attrName>
                                        </p:attrNameLst>
                                      </p:cBhvr>
                                      <p:to>
                                        <p:strVal val="visible"/>
                                      </p:to>
                                    </p:set>
                                    <p:animEffect transition="in" filter="blinds(horizontal)">
                                      <p:cBhvr>
                                        <p:cTn id="12" dur="500"/>
                                        <p:tgtEl>
                                          <p:spTgt spid="112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72"/>
                                        </p:tgtEl>
                                        <p:attrNameLst>
                                          <p:attrName>style.visibility</p:attrName>
                                        </p:attrNameLst>
                                      </p:cBhvr>
                                      <p:to>
                                        <p:strVal val="visible"/>
                                      </p:to>
                                    </p:set>
                                    <p:animEffect transition="in" filter="blinds(horizontal)">
                                      <p:cBhvr>
                                        <p:cTn id="17" dur="500"/>
                                        <p:tgtEl>
                                          <p:spTgt spid="112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73"/>
                                        </p:tgtEl>
                                        <p:attrNameLst>
                                          <p:attrName>style.visibility</p:attrName>
                                        </p:attrNameLst>
                                      </p:cBhvr>
                                      <p:to>
                                        <p:strVal val="visible"/>
                                      </p:to>
                                    </p:set>
                                    <p:animEffect transition="in" filter="blinds(horizontal)">
                                      <p:cBhvr>
                                        <p:cTn id="22" dur="500"/>
                                        <p:tgtEl>
                                          <p:spTgt spid="112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274"/>
                                        </p:tgtEl>
                                        <p:attrNameLst>
                                          <p:attrName>style.visibility</p:attrName>
                                        </p:attrNameLst>
                                      </p:cBhvr>
                                      <p:to>
                                        <p:strVal val="visible"/>
                                      </p:to>
                                    </p:set>
                                    <p:animEffect transition="in" filter="blinds(horizontal)">
                                      <p:cBhvr>
                                        <p:cTn id="27" dur="500"/>
                                        <p:tgtEl>
                                          <p:spTgt spid="112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75"/>
                                        </p:tgtEl>
                                        <p:attrNameLst>
                                          <p:attrName>style.visibility</p:attrName>
                                        </p:attrNameLst>
                                      </p:cBhvr>
                                      <p:to>
                                        <p:strVal val="visible"/>
                                      </p:to>
                                    </p:set>
                                    <p:animEffect transition="in" filter="blinds(horizontal)">
                                      <p:cBhvr>
                                        <p:cTn id="32" dur="500"/>
                                        <p:tgtEl>
                                          <p:spTgt spid="1127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276"/>
                                        </p:tgtEl>
                                        <p:attrNameLst>
                                          <p:attrName>style.visibility</p:attrName>
                                        </p:attrNameLst>
                                      </p:cBhvr>
                                      <p:to>
                                        <p:strVal val="visible"/>
                                      </p:to>
                                    </p:set>
                                    <p:animEffect transition="in" filter="blinds(horizontal)">
                                      <p:cBhvr>
                                        <p:cTn id="37"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271" grpId="0"/>
      <p:bldP spid="11272" grpId="0"/>
      <p:bldP spid="11273" grpId="0"/>
      <p:bldP spid="11274" grpId="0"/>
      <p:bldP spid="11275" grpId="0"/>
      <p:bldP spid="1127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22DE91A9-E582-409D-83D2-3B467579A5D8}"/>
              </a:ext>
            </a:extLst>
          </p:cNvPr>
          <p:cNvSpPr txBox="1">
            <a:spLocks noChangeArrowheads="1"/>
          </p:cNvSpPr>
          <p:nvPr/>
        </p:nvSpPr>
        <p:spPr bwMode="auto">
          <a:xfrm>
            <a:off x="560093" y="680511"/>
            <a:ext cx="718313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342900" indent="-342900" eaLnBrk="1" hangingPunct="1">
              <a:buClr>
                <a:schemeClr val="accent2"/>
              </a:buClr>
              <a:buFont typeface="Wingdings" panose="05000000000000000000" pitchFamily="2" charset="2"/>
              <a:buChar char="n"/>
              <a:defRPr/>
            </a:pPr>
            <a:r>
              <a:rPr lang="zh-CN" altLang="en-US" sz="2000" b="0" dirty="0">
                <a:solidFill>
                  <a:schemeClr val="tx2"/>
                </a:solidFill>
                <a:ea typeface="+mn-ea"/>
                <a:cs typeface="Times New Roman" panose="02020603050405020304" pitchFamily="18" charset="0"/>
              </a:rPr>
              <a:t>图（有向图、无向图）与树的联系</a:t>
            </a:r>
            <a:endParaRPr lang="en-US" altLang="zh-CN" sz="2000" b="0" dirty="0">
              <a:solidFill>
                <a:schemeClr val="tx2"/>
              </a:solidFill>
              <a:ea typeface="+mn-ea"/>
              <a:cs typeface="Times New Roman" panose="02020603050405020304" pitchFamily="18" charset="0"/>
            </a:endParaRPr>
          </a:p>
          <a:p>
            <a:pPr marL="0" indent="0" eaLnBrk="1" hangingPunct="1">
              <a:buClr>
                <a:srgbClr val="FF0000"/>
              </a:buClr>
              <a:defRPr/>
            </a:pPr>
            <a:r>
              <a:rPr lang="en-US" altLang="zh-CN" sz="2000" b="0" dirty="0">
                <a:solidFill>
                  <a:schemeClr val="tx2"/>
                </a:solidFill>
                <a:ea typeface="+mn-ea"/>
                <a:cs typeface="Times New Roman" panose="02020603050405020304" pitchFamily="18" charset="0"/>
              </a:rPr>
              <a:t>      </a:t>
            </a:r>
            <a:r>
              <a:rPr lang="zh-CN" altLang="en-US" sz="2000" b="0" dirty="0">
                <a:solidFill>
                  <a:schemeClr val="tx2"/>
                </a:solidFill>
                <a:ea typeface="+mn-ea"/>
                <a:cs typeface="Times New Roman" panose="02020603050405020304" pitchFamily="18" charset="0"/>
              </a:rPr>
              <a:t>深度优先（先深</a:t>
            </a:r>
            <a:r>
              <a:rPr lang="en-US" altLang="zh-CN" sz="2000" b="0" dirty="0" err="1">
                <a:solidFill>
                  <a:schemeClr val="tx2"/>
                </a:solidFill>
                <a:ea typeface="+mn-ea"/>
                <a:cs typeface="Times New Roman" panose="02020603050405020304" pitchFamily="18" charset="0"/>
              </a:rPr>
              <a:t>dfs</a:t>
            </a:r>
            <a:r>
              <a:rPr lang="zh-CN" altLang="en-US" sz="2000" b="0" dirty="0">
                <a:solidFill>
                  <a:schemeClr val="tx2"/>
                </a:solidFill>
                <a:ea typeface="+mn-ea"/>
                <a:cs typeface="Times New Roman" panose="02020603050405020304" pitchFamily="18" charset="0"/>
              </a:rPr>
              <a:t>）</a:t>
            </a:r>
            <a:r>
              <a:rPr lang="en-US" altLang="zh-CN" sz="2000" b="0" dirty="0">
                <a:solidFill>
                  <a:schemeClr val="tx2"/>
                </a:solidFill>
                <a:ea typeface="+mn-ea"/>
                <a:cs typeface="Times New Roman" panose="02020603050405020304" pitchFamily="18" charset="0"/>
              </a:rPr>
              <a:t>/</a:t>
            </a:r>
            <a:r>
              <a:rPr lang="zh-CN" altLang="en-US" sz="2000" b="0" dirty="0">
                <a:solidFill>
                  <a:schemeClr val="tx2"/>
                </a:solidFill>
                <a:ea typeface="+mn-ea"/>
                <a:cs typeface="Times New Roman" panose="02020603050405020304" pitchFamily="18" charset="0"/>
              </a:rPr>
              <a:t>广度优先</a:t>
            </a:r>
            <a:r>
              <a:rPr lang="en-US" altLang="zh-CN" sz="2000" b="0" dirty="0">
                <a:solidFill>
                  <a:schemeClr val="tx2"/>
                </a:solidFill>
                <a:ea typeface="+mn-ea"/>
                <a:cs typeface="Times New Roman" panose="02020603050405020304" pitchFamily="18" charset="0"/>
              </a:rPr>
              <a:t>(</a:t>
            </a:r>
            <a:r>
              <a:rPr lang="zh-CN" altLang="en-US" sz="2000" b="0" dirty="0">
                <a:solidFill>
                  <a:schemeClr val="tx2"/>
                </a:solidFill>
                <a:ea typeface="+mn-ea"/>
                <a:cs typeface="Times New Roman" panose="02020603050405020304" pitchFamily="18" charset="0"/>
              </a:rPr>
              <a:t>先广</a:t>
            </a:r>
            <a:r>
              <a:rPr lang="en-US" altLang="zh-CN" sz="2000" b="0" dirty="0" err="1">
                <a:solidFill>
                  <a:schemeClr val="tx2"/>
                </a:solidFill>
                <a:ea typeface="+mn-ea"/>
                <a:cs typeface="Times New Roman" panose="02020603050405020304" pitchFamily="18" charset="0"/>
              </a:rPr>
              <a:t>bfs</a:t>
            </a:r>
            <a:r>
              <a:rPr lang="en-US" altLang="zh-CN" sz="2000" b="0" dirty="0">
                <a:solidFill>
                  <a:schemeClr val="tx2"/>
                </a:solidFill>
                <a:ea typeface="+mn-ea"/>
                <a:cs typeface="Times New Roman" panose="02020603050405020304" pitchFamily="18" charset="0"/>
              </a:rPr>
              <a:t>)</a:t>
            </a:r>
            <a:r>
              <a:rPr lang="zh-CN" altLang="en-US" sz="2000" b="0" dirty="0" smtClean="0">
                <a:solidFill>
                  <a:schemeClr val="tx2"/>
                </a:solidFill>
                <a:ea typeface="+mn-ea"/>
                <a:cs typeface="Times New Roman" panose="02020603050405020304" pitchFamily="18" charset="0"/>
              </a:rPr>
              <a:t>遍历</a:t>
            </a:r>
            <a:r>
              <a:rPr lang="en-US" altLang="zh-CN" sz="2000" b="0" dirty="0" smtClean="0">
                <a:solidFill>
                  <a:schemeClr val="tx2"/>
                </a:solidFill>
                <a:ea typeface="+mn-ea"/>
                <a:cs typeface="Times New Roman" panose="02020603050405020304" pitchFamily="18" charset="0"/>
              </a:rPr>
              <a:t>(</a:t>
            </a:r>
            <a:r>
              <a:rPr lang="zh-CN" altLang="en-US" sz="2000" b="0" dirty="0" smtClean="0">
                <a:solidFill>
                  <a:schemeClr val="tx2"/>
                </a:solidFill>
                <a:ea typeface="+mn-ea"/>
                <a:cs typeface="Times New Roman" panose="02020603050405020304" pitchFamily="18" charset="0"/>
              </a:rPr>
              <a:t>算法</a:t>
            </a:r>
            <a:r>
              <a:rPr lang="en-US" altLang="zh-CN" sz="2000" b="0" dirty="0" smtClean="0">
                <a:solidFill>
                  <a:schemeClr val="tx2"/>
                </a:solidFill>
                <a:ea typeface="+mn-ea"/>
                <a:cs typeface="Times New Roman" panose="02020603050405020304" pitchFamily="18" charset="0"/>
              </a:rPr>
              <a:t>)</a:t>
            </a:r>
          </a:p>
          <a:p>
            <a:pPr marL="0" indent="0" eaLnBrk="1" hangingPunct="1">
              <a:buClr>
                <a:srgbClr val="FF0000"/>
              </a:buClr>
              <a:defRPr/>
            </a:pPr>
            <a:r>
              <a:rPr lang="en-US" altLang="zh-CN" sz="2000" b="0" dirty="0" smtClean="0">
                <a:solidFill>
                  <a:schemeClr val="tx2"/>
                </a:solidFill>
                <a:ea typeface="+mn-ea"/>
                <a:cs typeface="Times New Roman" panose="02020603050405020304" pitchFamily="18" charset="0"/>
              </a:rPr>
              <a:t>      </a:t>
            </a:r>
            <a:r>
              <a:rPr lang="zh-CN" altLang="en-US" sz="2000" b="0" dirty="0" smtClean="0">
                <a:solidFill>
                  <a:schemeClr val="tx2"/>
                </a:solidFill>
                <a:ea typeface="+mn-ea"/>
                <a:cs typeface="Times New Roman" panose="02020603050405020304" pitchFamily="18" charset="0"/>
              </a:rPr>
              <a:t>先深生成森林和先广生成森林</a:t>
            </a:r>
            <a:endParaRPr lang="en-US" altLang="zh-CN" sz="2000" b="0" dirty="0" smtClean="0">
              <a:solidFill>
                <a:schemeClr val="tx2"/>
              </a:solidFill>
              <a:ea typeface="+mn-ea"/>
              <a:cs typeface="Times New Roman" panose="02020603050405020304" pitchFamily="18" charset="0"/>
            </a:endParaRPr>
          </a:p>
          <a:p>
            <a:pPr marL="0" indent="0" eaLnBrk="1" hangingPunct="1">
              <a:buClr>
                <a:srgbClr val="FF0000"/>
              </a:buClr>
              <a:defRPr/>
            </a:pPr>
            <a:r>
              <a:rPr lang="en-US" altLang="zh-CN" sz="2000" b="0" dirty="0" smtClean="0">
                <a:solidFill>
                  <a:schemeClr val="tx2"/>
                </a:solidFill>
                <a:ea typeface="+mn-ea"/>
                <a:cs typeface="Times New Roman" panose="02020603050405020304" pitchFamily="18" charset="0"/>
              </a:rPr>
              <a:t>      </a:t>
            </a:r>
            <a:r>
              <a:rPr lang="zh-CN" altLang="en-US" sz="2000" b="0" dirty="0">
                <a:solidFill>
                  <a:schemeClr val="tx2"/>
                </a:solidFill>
                <a:ea typeface="+mn-ea"/>
                <a:cs typeface="Times New Roman" panose="02020603050405020304" pitchFamily="18" charset="0"/>
              </a:rPr>
              <a:t>树边、非树边</a:t>
            </a:r>
          </a:p>
        </p:txBody>
      </p:sp>
      <p:sp>
        <p:nvSpPr>
          <p:cNvPr id="3" name="矩形 2">
            <a:extLst>
              <a:ext uri="{FF2B5EF4-FFF2-40B4-BE49-F238E27FC236}">
                <a16:creationId xmlns:a16="http://schemas.microsoft.com/office/drawing/2014/main" id="{A2275CAF-2683-45CA-9C5F-3DF709FD66D5}"/>
              </a:ext>
            </a:extLst>
          </p:cNvPr>
          <p:cNvSpPr/>
          <p:nvPr/>
        </p:nvSpPr>
        <p:spPr>
          <a:xfrm>
            <a:off x="539750" y="2133600"/>
            <a:ext cx="5892800" cy="1323439"/>
          </a:xfrm>
          <a:prstGeom prst="rect">
            <a:avLst/>
          </a:prstGeom>
        </p:spPr>
        <p:txBody>
          <a:bodyPr>
            <a:spAutoFit/>
          </a:bodyPr>
          <a:lstStyle/>
          <a:p>
            <a:pPr marL="342900" indent="-342900">
              <a:buClr>
                <a:schemeClr val="accent2"/>
              </a:buClr>
              <a:buFont typeface="Wingdings" panose="05000000000000000000" pitchFamily="2" charset="2"/>
              <a:buChar char="n"/>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无向图</a:t>
            </a:r>
            <a:r>
              <a:rPr lang="en-US" altLang="zh-CN" sz="2000" dirty="0">
                <a:solidFill>
                  <a:schemeClr val="tx2"/>
                </a:solidFill>
                <a:latin typeface="Times New Roman" panose="02020603050405020304" pitchFamily="18" charset="0"/>
                <a:ea typeface="+mn-ea"/>
                <a:cs typeface="Times New Roman" panose="02020603050405020304" pitchFamily="18" charset="0"/>
              </a:rPr>
              <a:t>/</a:t>
            </a:r>
            <a:r>
              <a:rPr lang="zh-CN" altLang="en-US" sz="2000" dirty="0">
                <a:solidFill>
                  <a:schemeClr val="tx2"/>
                </a:solidFill>
                <a:latin typeface="Times New Roman" panose="02020603050405020304" pitchFamily="18" charset="0"/>
                <a:ea typeface="+mn-ea"/>
                <a:cs typeface="Times New Roman" panose="02020603050405020304" pitchFamily="18" charset="0"/>
              </a:rPr>
              <a:t>网</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buClr>
                <a:schemeClr val="accent2"/>
              </a:buClr>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      开放树、最小生成树（算法）</a:t>
            </a:r>
          </a:p>
          <a:p>
            <a:pPr>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      由边的等价，引出双连通分量</a:t>
            </a:r>
            <a:r>
              <a:rPr lang="en-US" altLang="zh-CN" sz="2000" dirty="0">
                <a:solidFill>
                  <a:schemeClr val="tx2"/>
                </a:solidFill>
                <a:latin typeface="Times New Roman" panose="02020603050405020304" pitchFamily="18" charset="0"/>
                <a:ea typeface="+mn-ea"/>
                <a:cs typeface="Times New Roman" panose="02020603050405020304" pitchFamily="18" charset="0"/>
              </a:rPr>
              <a:t>                   </a:t>
            </a:r>
          </a:p>
          <a:p>
            <a:pPr>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      关节点、双连通图</a:t>
            </a:r>
          </a:p>
        </p:txBody>
      </p:sp>
      <p:sp>
        <p:nvSpPr>
          <p:cNvPr id="4" name="矩形 3">
            <a:extLst>
              <a:ext uri="{FF2B5EF4-FFF2-40B4-BE49-F238E27FC236}">
                <a16:creationId xmlns:a16="http://schemas.microsoft.com/office/drawing/2014/main" id="{18B66A2E-25C7-4F8B-BB50-38D84F6EB24B}"/>
              </a:ext>
            </a:extLst>
          </p:cNvPr>
          <p:cNvSpPr/>
          <p:nvPr/>
        </p:nvSpPr>
        <p:spPr>
          <a:xfrm>
            <a:off x="539750" y="3716338"/>
            <a:ext cx="6253163" cy="1631216"/>
          </a:xfrm>
          <a:prstGeom prst="rect">
            <a:avLst/>
          </a:prstGeom>
        </p:spPr>
        <p:txBody>
          <a:bodyPr>
            <a:spAutoFit/>
          </a:bodyPr>
          <a:lstStyle/>
          <a:p>
            <a:pPr marL="342900" indent="-342900" eaLnBrk="1" hangingPunct="1">
              <a:buClr>
                <a:schemeClr val="accent2"/>
              </a:buClr>
              <a:buFont typeface="Wingdings" panose="05000000000000000000" pitchFamily="2" charset="2"/>
              <a:buChar char="n"/>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有向图</a:t>
            </a:r>
            <a:r>
              <a:rPr lang="en-US" altLang="zh-CN" sz="2000" dirty="0">
                <a:solidFill>
                  <a:schemeClr val="tx2"/>
                </a:solidFill>
                <a:latin typeface="Times New Roman" panose="02020603050405020304" pitchFamily="18" charset="0"/>
                <a:ea typeface="+mn-ea"/>
                <a:cs typeface="Times New Roman" panose="02020603050405020304" pitchFamily="18" charset="0"/>
              </a:rPr>
              <a:t>/</a:t>
            </a:r>
            <a:r>
              <a:rPr lang="zh-CN" altLang="en-US" sz="2000" dirty="0">
                <a:solidFill>
                  <a:schemeClr val="tx2"/>
                </a:solidFill>
                <a:latin typeface="Times New Roman" panose="02020603050405020304" pitchFamily="18" charset="0"/>
                <a:ea typeface="+mn-ea"/>
                <a:cs typeface="Times New Roman" panose="02020603050405020304" pitchFamily="18" charset="0"/>
              </a:rPr>
              <a:t>网</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树边、向前边、回退边、和横边</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由顶点的等价，引出强分量</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强连通图</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归约图</a:t>
            </a:r>
          </a:p>
        </p:txBody>
      </p:sp>
      <p:sp>
        <p:nvSpPr>
          <p:cNvPr id="5" name="文本框 4">
            <a:extLst>
              <a:ext uri="{FF2B5EF4-FFF2-40B4-BE49-F238E27FC236}">
                <a16:creationId xmlns:a16="http://schemas.microsoft.com/office/drawing/2014/main" id="{969A703A-5050-4CCB-9F0B-DE46573C5CE4}"/>
              </a:ext>
            </a:extLst>
          </p:cNvPr>
          <p:cNvSpPr txBox="1"/>
          <p:nvPr/>
        </p:nvSpPr>
        <p:spPr>
          <a:xfrm>
            <a:off x="605187" y="5557185"/>
            <a:ext cx="7092950" cy="707886"/>
          </a:xfrm>
          <a:prstGeom prst="rect">
            <a:avLst/>
          </a:prstGeom>
          <a:noFill/>
        </p:spPr>
        <p:txBody>
          <a:bodyPr>
            <a:spAutoFit/>
          </a:bodyPr>
          <a:lstStyle/>
          <a:p>
            <a:pPr marL="342900" indent="-342900">
              <a:buClr>
                <a:schemeClr val="accent2"/>
              </a:buClr>
              <a:buFont typeface="Wingdings" panose="05000000000000000000" pitchFamily="2" charset="2"/>
              <a:buChar char="n"/>
              <a:defRPr/>
            </a:pPr>
            <a:r>
              <a:rPr lang="zh-CN" altLang="en-US" sz="2000" dirty="0">
                <a:latin typeface="Times New Roman" panose="02020603050405020304" pitchFamily="18" charset="0"/>
                <a:ea typeface="+mn-ea"/>
                <a:cs typeface="Times New Roman" panose="02020603050405020304" pitchFamily="18" charset="0"/>
              </a:rPr>
              <a:t>有向无环图</a:t>
            </a:r>
            <a:endParaRPr lang="en-US" altLang="zh-CN" sz="2000" dirty="0">
              <a:latin typeface="Times New Roman" panose="02020603050405020304" pitchFamily="18" charset="0"/>
              <a:ea typeface="+mn-ea"/>
              <a:cs typeface="Times New Roman" panose="02020603050405020304" pitchFamily="18" charset="0"/>
            </a:endParaRPr>
          </a:p>
          <a:p>
            <a:pPr>
              <a:defRPr/>
            </a:pPr>
            <a:r>
              <a:rPr lang="zh-CN" altLang="en-US" sz="2000" dirty="0">
                <a:latin typeface="Times New Roman" panose="02020603050405020304" pitchFamily="18" charset="0"/>
                <a:ea typeface="+mn-ea"/>
                <a:cs typeface="Times New Roman" panose="02020603050405020304" pitchFamily="18" charset="0"/>
              </a:rPr>
              <a:t>      拓扑排序</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算法</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、关键路径</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算法</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6115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a:extLst>
              <a:ext uri="{FF2B5EF4-FFF2-40B4-BE49-F238E27FC236}">
                <a16:creationId xmlns:a16="http://schemas.microsoft.com/office/drawing/2014/main" id="{DF58E4F2-2E21-4E69-8F44-FF4C4AB4D373}"/>
              </a:ext>
            </a:extLst>
          </p:cNvPr>
          <p:cNvSpPr txBox="1">
            <a:spLocks noChangeArrowheads="1"/>
          </p:cNvSpPr>
          <p:nvPr/>
        </p:nvSpPr>
        <p:spPr bwMode="auto">
          <a:xfrm>
            <a:off x="592138" y="668338"/>
            <a:ext cx="6731395"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dirty="0">
                <a:solidFill>
                  <a:srgbClr val="FF3300"/>
                </a:solidFill>
                <a:latin typeface="Times New Roman" panose="02020603050405020304" pitchFamily="18" charset="0"/>
                <a:cs typeface="Times New Roman" panose="02020603050405020304" pitchFamily="18" charset="0"/>
              </a:rPr>
              <a:t>H</a:t>
            </a:r>
            <a:r>
              <a:rPr lang="zh-CN" altLang="en-US" dirty="0">
                <a:latin typeface="Times New Roman" panose="02020603050405020304" pitchFamily="18" charset="0"/>
                <a:cs typeface="Times New Roman" panose="02020603050405020304" pitchFamily="18" charset="0"/>
              </a:rPr>
              <a:t>拓扑分类</a:t>
            </a:r>
          </a:p>
          <a:p>
            <a:pPr eaLnBrk="1" hangingPunct="1">
              <a:lnSpc>
                <a:spcPct val="120000"/>
              </a:lnSpc>
            </a:pPr>
            <a:r>
              <a:rPr lang="zh-CN" altLang="en-US"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AOV</a:t>
            </a:r>
            <a:r>
              <a:rPr lang="zh-CN" altLang="en-US" dirty="0" smtClean="0">
                <a:latin typeface="Times New Roman" panose="02020603050405020304" pitchFamily="18" charset="0"/>
                <a:cs typeface="Times New Roman" panose="02020603050405020304" pitchFamily="18" charset="0"/>
              </a:rPr>
              <a:t>网，有</a:t>
            </a:r>
            <a:r>
              <a:rPr lang="zh-CN" altLang="en-US" dirty="0">
                <a:latin typeface="Times New Roman" panose="02020603050405020304" pitchFamily="18" charset="0"/>
                <a:cs typeface="Times New Roman" panose="02020603050405020304" pitchFamily="18" charset="0"/>
              </a:rPr>
              <a:t>向无环图及其应用     拓扑分类      拓扑分类算法    </a:t>
            </a:r>
          </a:p>
        </p:txBody>
      </p:sp>
      <p:sp>
        <p:nvSpPr>
          <p:cNvPr id="13317" name="Text Box 5">
            <a:extLst>
              <a:ext uri="{FF2B5EF4-FFF2-40B4-BE49-F238E27FC236}">
                <a16:creationId xmlns:a16="http://schemas.microsoft.com/office/drawing/2014/main" id="{FFD33D64-C431-4E83-8FEF-BC830A37F185}"/>
              </a:ext>
            </a:extLst>
          </p:cNvPr>
          <p:cNvSpPr txBox="1">
            <a:spLocks noChangeArrowheads="1"/>
          </p:cNvSpPr>
          <p:nvPr/>
        </p:nvSpPr>
        <p:spPr bwMode="auto">
          <a:xfrm>
            <a:off x="592138" y="1490663"/>
            <a:ext cx="7724775" cy="338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b="1" dirty="0">
                <a:solidFill>
                  <a:srgbClr val="FF3300"/>
                </a:solidFill>
                <a:latin typeface="Times New Roman" panose="02020603050405020304" pitchFamily="18" charset="0"/>
                <a:cs typeface="Times New Roman" panose="02020603050405020304" pitchFamily="18" charset="0"/>
              </a:rPr>
              <a:t>I </a:t>
            </a:r>
            <a:r>
              <a:rPr lang="zh-CN" altLang="en-US" dirty="0">
                <a:latin typeface="Times New Roman" panose="02020603050405020304" pitchFamily="18" charset="0"/>
                <a:cs typeface="Times New Roman" panose="02020603050405020304" pitchFamily="18" charset="0"/>
              </a:rPr>
              <a:t>关键路径</a:t>
            </a:r>
          </a:p>
          <a:p>
            <a:pPr eaLnBrk="1" hangingPunct="1">
              <a:lnSpc>
                <a:spcPct val="110000"/>
              </a:lnSpc>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AOE</a:t>
            </a:r>
            <a:r>
              <a:rPr lang="zh-CN" altLang="en-US" dirty="0">
                <a:latin typeface="Times New Roman" panose="02020603050405020304" pitchFamily="18" charset="0"/>
                <a:cs typeface="Times New Roman" panose="02020603050405020304" pitchFamily="18" charset="0"/>
              </a:rPr>
              <a:t>网   </a:t>
            </a:r>
            <a:r>
              <a:rPr lang="en-US" altLang="zh-CN" dirty="0" smtClean="0">
                <a:latin typeface="Times New Roman" panose="02020603050405020304" pitchFamily="18" charset="0"/>
                <a:cs typeface="Times New Roman" panose="02020603050405020304" pitchFamily="18" charset="0"/>
              </a:rPr>
              <a:t>AOE</a:t>
            </a:r>
            <a:r>
              <a:rPr lang="zh-CN" altLang="en-US" dirty="0" smtClean="0">
                <a:latin typeface="Times New Roman" panose="02020603050405020304" pitchFamily="18" charset="0"/>
                <a:cs typeface="Times New Roman" panose="02020603050405020304" pitchFamily="18" charset="0"/>
              </a:rPr>
              <a:t>网</a:t>
            </a:r>
            <a:r>
              <a:rPr lang="zh-CN" altLang="en-US" dirty="0">
                <a:latin typeface="Times New Roman" panose="02020603050405020304" pitchFamily="18" charset="0"/>
                <a:cs typeface="Times New Roman" panose="02020603050405020304" pitchFamily="18" charset="0"/>
              </a:rPr>
              <a:t>事件  活动   路径长度   关键活动   关键路径</a:t>
            </a:r>
          </a:p>
          <a:p>
            <a:pPr eaLnBrk="1" hangingPunct="1">
              <a:lnSpc>
                <a:spcPct val="110000"/>
              </a:lnSpc>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AOE</a:t>
            </a:r>
            <a:r>
              <a:rPr lang="zh-CN" altLang="en-US" dirty="0">
                <a:latin typeface="Times New Roman" panose="02020603050405020304" pitchFamily="18" charset="0"/>
                <a:cs typeface="Times New Roman" panose="02020603050405020304" pitchFamily="18" charset="0"/>
              </a:rPr>
              <a:t>网问题： </a:t>
            </a:r>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完成整个工程至少需要多少时间？</a:t>
            </a:r>
          </a:p>
          <a:p>
            <a:pPr eaLnBrk="1" hangingPunct="1">
              <a:lnSpc>
                <a:spcPct val="110000"/>
              </a:lnSpc>
            </a:pP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(2)</a:t>
            </a:r>
            <a:r>
              <a:rPr kumimoji="1" lang="zh-CN" altLang="en-US" dirty="0">
                <a:latin typeface="Times New Roman" panose="02020603050405020304" pitchFamily="18" charset="0"/>
                <a:cs typeface="Times New Roman" panose="02020603050405020304" pitchFamily="18" charset="0"/>
              </a:rPr>
              <a:t>哪些活动是影响工程进度的关键活动？</a:t>
            </a:r>
          </a:p>
          <a:p>
            <a:pPr eaLnBrk="1" hangingPunct="1">
              <a:lnSpc>
                <a:spcPct val="110000"/>
              </a:lnSpc>
            </a:pPr>
            <a:r>
              <a:rPr kumimoji="1" lang="zh-CN" altLang="en-US" dirty="0">
                <a:latin typeface="Times New Roman" panose="02020603050405020304" pitchFamily="18" charset="0"/>
                <a:cs typeface="Times New Roman" panose="02020603050405020304" pitchFamily="18" charset="0"/>
              </a:rPr>
              <a:t>   关键路径算法中的关键变量：</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① 事件 </a:t>
            </a:r>
            <a:r>
              <a:rPr kumimoji="1" lang="en-US" altLang="zh-CN" i="1" dirty="0" err="1">
                <a:latin typeface="Times New Roman" panose="02020603050405020304" pitchFamily="18" charset="0"/>
                <a:cs typeface="Times New Roman" panose="02020603050405020304" pitchFamily="18" charset="0"/>
              </a:rPr>
              <a:t>V</a:t>
            </a:r>
            <a:r>
              <a:rPr kumimoji="1" lang="en-US" altLang="zh-CN" i="1" baseline="-25000" dirty="0" err="1">
                <a:latin typeface="Times New Roman" panose="02020603050405020304" pitchFamily="18" charset="0"/>
                <a:cs typeface="Times New Roman" panose="02020603050405020304" pitchFamily="18" charset="0"/>
              </a:rPr>
              <a:t>j</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的最早可能发生时间 </a:t>
            </a:r>
            <a:r>
              <a:rPr kumimoji="1" lang="en-US" altLang="zh-CN" i="1" dirty="0">
                <a:latin typeface="Times New Roman" panose="02020603050405020304" pitchFamily="18" charset="0"/>
                <a:cs typeface="Times New Roman" panose="02020603050405020304" pitchFamily="18" charset="0"/>
              </a:rPr>
              <a:t>VE(j)</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② 活动 </a:t>
            </a:r>
            <a:r>
              <a:rPr kumimoji="1" lang="en-US" altLang="zh-CN" i="1" dirty="0" err="1">
                <a:latin typeface="Times New Roman" panose="02020603050405020304" pitchFamily="18" charset="0"/>
                <a:cs typeface="Times New Roman" panose="02020603050405020304" pitchFamily="18" charset="0"/>
              </a:rPr>
              <a:t>a</a:t>
            </a:r>
            <a:r>
              <a:rPr kumimoji="1" lang="en-US" altLang="zh-CN" i="1" baseline="-25000"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的最早可能开始时间 </a:t>
            </a:r>
            <a:r>
              <a:rPr kumimoji="1" lang="en-US" altLang="zh-CN" i="1" dirty="0">
                <a:latin typeface="Times New Roman" panose="02020603050405020304" pitchFamily="18" charset="0"/>
                <a:cs typeface="Times New Roman" panose="02020603050405020304" pitchFamily="18" charset="0"/>
              </a:rPr>
              <a:t>E(k)</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③ 事件 </a:t>
            </a:r>
            <a:r>
              <a:rPr kumimoji="1" lang="en-US" altLang="zh-CN" i="1" dirty="0" err="1">
                <a:latin typeface="Times New Roman" panose="02020603050405020304" pitchFamily="18" charset="0"/>
                <a:cs typeface="Times New Roman" panose="02020603050405020304" pitchFamily="18" charset="0"/>
              </a:rPr>
              <a:t>V</a:t>
            </a:r>
            <a:r>
              <a:rPr kumimoji="1" lang="en-US" altLang="zh-CN" i="1" baseline="-25000" dirty="0" err="1">
                <a:latin typeface="Times New Roman" panose="02020603050405020304" pitchFamily="18" charset="0"/>
                <a:cs typeface="Times New Roman" panose="02020603050405020304" pitchFamily="18" charset="0"/>
              </a:rPr>
              <a:t>k</a:t>
            </a:r>
            <a:r>
              <a:rPr kumimoji="1" lang="en-US" altLang="zh-CN" i="1" baseline="-25000"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的最迟发生时间 </a:t>
            </a:r>
            <a:r>
              <a:rPr kumimoji="1" lang="en-US" altLang="zh-CN" i="1" dirty="0">
                <a:latin typeface="Times New Roman" panose="02020603050405020304" pitchFamily="18" charset="0"/>
                <a:cs typeface="Times New Roman" panose="02020603050405020304" pitchFamily="18" charset="0"/>
              </a:rPr>
              <a:t>VL(k)</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④ 活动 </a:t>
            </a:r>
            <a:r>
              <a:rPr kumimoji="1" lang="en-US" altLang="zh-CN" i="1" dirty="0" err="1">
                <a:latin typeface="Times New Roman" panose="02020603050405020304" pitchFamily="18" charset="0"/>
                <a:cs typeface="Times New Roman" panose="02020603050405020304" pitchFamily="18" charset="0"/>
              </a:rPr>
              <a:t>a</a:t>
            </a:r>
            <a:r>
              <a:rPr kumimoji="1" lang="en-US" altLang="zh-CN" i="1" baseline="-25000"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的最迟允许开始时间 </a:t>
            </a:r>
            <a:r>
              <a:rPr kumimoji="1" lang="en-US" altLang="zh-CN" i="1" dirty="0">
                <a:latin typeface="Times New Roman" panose="02020603050405020304" pitchFamily="18" charset="0"/>
                <a:cs typeface="Times New Roman" panose="02020603050405020304" pitchFamily="18" charset="0"/>
              </a:rPr>
              <a:t>L(</a:t>
            </a:r>
            <a:r>
              <a:rPr kumimoji="1" lang="en-US" altLang="zh-CN" i="1" dirty="0" err="1">
                <a:latin typeface="Times New Roman" panose="02020603050405020304" pitchFamily="18" charset="0"/>
                <a:cs typeface="Times New Roman" panose="02020603050405020304" pitchFamily="18" charset="0"/>
              </a:rPr>
              <a:t>i</a:t>
            </a:r>
            <a:r>
              <a:rPr kumimoji="1" lang="en-US" altLang="zh-CN" i="1"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⑤ 时间余量 </a:t>
            </a:r>
            <a:r>
              <a:rPr kumimoji="1" lang="en-US" altLang="zh-CN" i="1" dirty="0">
                <a:latin typeface="Times New Roman" panose="02020603050405020304" pitchFamily="18" charset="0"/>
                <a:cs typeface="Times New Roman" panose="02020603050405020304" pitchFamily="18" charset="0"/>
              </a:rPr>
              <a:t>L(</a:t>
            </a:r>
            <a:r>
              <a:rPr kumimoji="1" lang="en-US" altLang="zh-CN" i="1" dirty="0" err="1">
                <a:latin typeface="Times New Roman" panose="02020603050405020304" pitchFamily="18" charset="0"/>
                <a:cs typeface="Times New Roman" panose="02020603050405020304" pitchFamily="18" charset="0"/>
              </a:rPr>
              <a:t>i</a:t>
            </a:r>
            <a:r>
              <a:rPr kumimoji="1" lang="en-US" altLang="zh-CN" i="1" dirty="0">
                <a:latin typeface="Times New Roman" panose="02020603050405020304" pitchFamily="18" charset="0"/>
                <a:cs typeface="Times New Roman" panose="02020603050405020304" pitchFamily="18" charset="0"/>
              </a:rPr>
              <a:t>)-E(</a:t>
            </a:r>
            <a:r>
              <a:rPr kumimoji="1" lang="en-US" altLang="zh-CN" i="1" dirty="0" err="1">
                <a:latin typeface="Times New Roman" panose="02020603050405020304" pitchFamily="18" charset="0"/>
                <a:cs typeface="Times New Roman" panose="02020603050405020304" pitchFamily="18" charset="0"/>
              </a:rPr>
              <a:t>i</a:t>
            </a:r>
            <a:r>
              <a:rPr kumimoji="1" lang="en-US" altLang="zh-CN" i="1"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a:t>
            </a:r>
          </a:p>
        </p:txBody>
      </p:sp>
      <p:sp>
        <p:nvSpPr>
          <p:cNvPr id="13319" name="Text Box 7">
            <a:extLst>
              <a:ext uri="{FF2B5EF4-FFF2-40B4-BE49-F238E27FC236}">
                <a16:creationId xmlns:a16="http://schemas.microsoft.com/office/drawing/2014/main" id="{BC03C62E-6540-4A2E-A067-8E08016AEAD1}"/>
              </a:ext>
            </a:extLst>
          </p:cNvPr>
          <p:cNvSpPr txBox="1">
            <a:spLocks noChangeArrowheads="1"/>
          </p:cNvSpPr>
          <p:nvPr/>
        </p:nvSpPr>
        <p:spPr bwMode="auto">
          <a:xfrm>
            <a:off x="611188" y="5010150"/>
            <a:ext cx="72009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dirty="0">
                <a:solidFill>
                  <a:srgbClr val="FF3300"/>
                </a:solidFill>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最短路径问题</a:t>
            </a:r>
          </a:p>
          <a:p>
            <a:pPr eaLnBrk="1" hangingPunct="1">
              <a:lnSpc>
                <a:spcPct val="120000"/>
              </a:lnSpc>
            </a:pPr>
            <a:r>
              <a:rPr lang="zh-CN" altLang="en-US" dirty="0">
                <a:latin typeface="Times New Roman" panose="02020603050405020304" pitchFamily="18" charset="0"/>
                <a:cs typeface="Times New Roman" panose="02020603050405020304" pitchFamily="18" charset="0"/>
              </a:rPr>
              <a:t>      单源最短路径：</a:t>
            </a:r>
            <a:r>
              <a:rPr lang="en-US" altLang="zh-CN" dirty="0" err="1">
                <a:latin typeface="Times New Roman" panose="02020603050405020304" pitchFamily="18" charset="0"/>
                <a:cs typeface="Times New Roman" panose="02020603050405020304" pitchFamily="18" charset="0"/>
              </a:rPr>
              <a:t>Dijkstra</a:t>
            </a:r>
            <a:r>
              <a:rPr lang="zh-CN" altLang="en-US" dirty="0">
                <a:latin typeface="Times New Roman" panose="02020603050405020304" pitchFamily="18" charset="0"/>
                <a:cs typeface="Times New Roman" panose="02020603050405020304" pitchFamily="18" charset="0"/>
              </a:rPr>
              <a:t>算法</a:t>
            </a:r>
          </a:p>
          <a:p>
            <a:pPr eaLnBrk="1" hangingPunct="1">
              <a:lnSpc>
                <a:spcPct val="120000"/>
              </a:lnSpc>
            </a:pPr>
            <a:r>
              <a:rPr lang="zh-CN" altLang="en-US" dirty="0">
                <a:latin typeface="Times New Roman" panose="02020603050405020304" pitchFamily="18" charset="0"/>
                <a:cs typeface="Times New Roman" panose="02020603050405020304" pitchFamily="18" charset="0"/>
              </a:rPr>
              <a:t>      任意顶点间的最短路径：</a:t>
            </a:r>
            <a:r>
              <a:rPr lang="en-US" altLang="zh-CN" dirty="0">
                <a:latin typeface="Times New Roman" panose="02020603050405020304" pitchFamily="18" charset="0"/>
                <a:cs typeface="Times New Roman" panose="02020603050405020304" pitchFamily="18" charset="0"/>
              </a:rPr>
              <a:t>Floyd</a:t>
            </a:r>
            <a:r>
              <a:rPr lang="zh-CN" altLang="en-US" dirty="0">
                <a:latin typeface="Times New Roman" panose="02020603050405020304" pitchFamily="18" charset="0"/>
                <a:cs typeface="Times New Roman" panose="02020603050405020304" pitchFamily="18" charset="0"/>
              </a:rPr>
              <a:t>算法、</a:t>
            </a:r>
            <a:r>
              <a:rPr lang="en-US" altLang="zh-CN" dirty="0" err="1">
                <a:latin typeface="Times New Roman" panose="02020603050405020304" pitchFamily="18" charset="0"/>
                <a:cs typeface="Times New Roman" panose="02020603050405020304" pitchFamily="18" charset="0"/>
              </a:rPr>
              <a:t>Warshall</a:t>
            </a:r>
            <a:r>
              <a:rPr lang="zh-CN" altLang="en-US" dirty="0" smtClean="0">
                <a:latin typeface="Times New Roman" panose="02020603050405020304" pitchFamily="18" charset="0"/>
                <a:cs typeface="Times New Roman" panose="02020603050405020304" pitchFamily="18" charset="0"/>
              </a:rPr>
              <a:t>算法</a:t>
            </a:r>
            <a:endParaRPr lang="en-US" altLang="zh-CN" dirty="0" smtClean="0">
              <a:latin typeface="Times New Roman" panose="02020603050405020304" pitchFamily="18" charset="0"/>
              <a:cs typeface="Times New Roman" panose="02020603050405020304" pitchFamily="18" charset="0"/>
            </a:endParaRPr>
          </a:p>
          <a:p>
            <a:pPr eaLnBrk="1" hangingPunct="1">
              <a:lnSpc>
                <a:spcPct val="120000"/>
              </a:lnSpc>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正负权的问题，</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blinds(horizontal)">
                                      <p:cBhvr>
                                        <p:cTn id="7" dur="500"/>
                                        <p:tgtEl>
                                          <p:spTgt spid="133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9"/>
                                        </p:tgtEl>
                                        <p:attrNameLst>
                                          <p:attrName>style.visibility</p:attrName>
                                        </p:attrNameLst>
                                      </p:cBhvr>
                                      <p:to>
                                        <p:strVal val="visible"/>
                                      </p:to>
                                    </p:set>
                                    <p:animEffect transition="in" filter="blinds(horizontal)">
                                      <p:cBhvr>
                                        <p:cTn id="12"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133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6">
            <a:extLst>
              <a:ext uri="{FF2B5EF4-FFF2-40B4-BE49-F238E27FC236}">
                <a16:creationId xmlns:a16="http://schemas.microsoft.com/office/drawing/2014/main" id="{A8066655-FC09-434F-9887-A9A4802D27D6}"/>
              </a:ext>
            </a:extLst>
          </p:cNvPr>
          <p:cNvGrpSpPr>
            <a:grpSpLocks/>
          </p:cNvGrpSpPr>
          <p:nvPr/>
        </p:nvGrpSpPr>
        <p:grpSpPr bwMode="auto">
          <a:xfrm>
            <a:off x="378618" y="1340768"/>
            <a:ext cx="8386763" cy="4675188"/>
            <a:chOff x="763588" y="1720850"/>
            <a:chExt cx="7771984" cy="4160130"/>
          </a:xfrm>
        </p:grpSpPr>
        <p:sp>
          <p:nvSpPr>
            <p:cNvPr id="3" name="Oval 56">
              <a:extLst>
                <a:ext uri="{FF2B5EF4-FFF2-40B4-BE49-F238E27FC236}">
                  <a16:creationId xmlns:a16="http://schemas.microsoft.com/office/drawing/2014/main" id="{E2867F11-4F3E-4C4D-BC58-D6300CDC56C7}"/>
                </a:ext>
              </a:extLst>
            </p:cNvPr>
            <p:cNvSpPr>
              <a:spLocks noChangeArrowheads="1"/>
            </p:cNvSpPr>
            <p:nvPr/>
          </p:nvSpPr>
          <p:spPr bwMode="auto">
            <a:xfrm>
              <a:off x="3547160" y="1720850"/>
              <a:ext cx="1923338" cy="64885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latin typeface="宋体" panose="02010600030101010101" pitchFamily="2" charset="-122"/>
                  <a:sym typeface="Wingdings" panose="05000000000000000000" pitchFamily="2" charset="2"/>
                </a:rPr>
                <a:t>图型结构</a:t>
              </a:r>
            </a:p>
          </p:txBody>
        </p:sp>
        <p:sp>
          <p:nvSpPr>
            <p:cNvPr id="4" name="Oval 57">
              <a:extLst>
                <a:ext uri="{FF2B5EF4-FFF2-40B4-BE49-F238E27FC236}">
                  <a16:creationId xmlns:a16="http://schemas.microsoft.com/office/drawing/2014/main" id="{48620270-93AC-4292-981E-99842430F7AC}"/>
                </a:ext>
              </a:extLst>
            </p:cNvPr>
            <p:cNvSpPr>
              <a:spLocks noChangeArrowheads="1"/>
            </p:cNvSpPr>
            <p:nvPr/>
          </p:nvSpPr>
          <p:spPr bwMode="auto">
            <a:xfrm>
              <a:off x="980612" y="2933862"/>
              <a:ext cx="1424811" cy="51248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400">
                  <a:latin typeface="宋体" panose="02010600030101010101" pitchFamily="2" charset="-122"/>
                  <a:sym typeface="Wingdings" panose="05000000000000000000" pitchFamily="2" charset="2"/>
                </a:rPr>
                <a:t>逻辑结构</a:t>
              </a:r>
            </a:p>
            <a:p>
              <a:pPr algn="ctr"/>
              <a:endParaRPr kumimoji="0" lang="zh-CN" altLang="en-US" sz="1600">
                <a:latin typeface="宋体" panose="02010600030101010101" pitchFamily="2" charset="-122"/>
                <a:sym typeface="Wingdings" panose="05000000000000000000" pitchFamily="2" charset="2"/>
              </a:endParaRPr>
            </a:p>
          </p:txBody>
        </p:sp>
        <p:sp>
          <p:nvSpPr>
            <p:cNvPr id="5" name="Oval 58">
              <a:extLst>
                <a:ext uri="{FF2B5EF4-FFF2-40B4-BE49-F238E27FC236}">
                  <a16:creationId xmlns:a16="http://schemas.microsoft.com/office/drawing/2014/main" id="{61859347-B588-4BB0-AB18-29BA1D2A3B09}"/>
                </a:ext>
              </a:extLst>
            </p:cNvPr>
            <p:cNvSpPr>
              <a:spLocks noChangeArrowheads="1"/>
            </p:cNvSpPr>
            <p:nvPr/>
          </p:nvSpPr>
          <p:spPr bwMode="auto">
            <a:xfrm>
              <a:off x="2606721" y="2923814"/>
              <a:ext cx="1421666" cy="512479"/>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存储结构</a:t>
              </a:r>
            </a:p>
          </p:txBody>
        </p:sp>
        <p:sp>
          <p:nvSpPr>
            <p:cNvPr id="6" name="Oval 59">
              <a:extLst>
                <a:ext uri="{FF2B5EF4-FFF2-40B4-BE49-F238E27FC236}">
                  <a16:creationId xmlns:a16="http://schemas.microsoft.com/office/drawing/2014/main" id="{56B78D3C-02AB-4A86-B84E-E3AAA4B7FCA2}"/>
                </a:ext>
              </a:extLst>
            </p:cNvPr>
            <p:cNvSpPr>
              <a:spLocks noChangeArrowheads="1"/>
            </p:cNvSpPr>
            <p:nvPr/>
          </p:nvSpPr>
          <p:spPr bwMode="auto">
            <a:xfrm>
              <a:off x="6245809" y="2873570"/>
              <a:ext cx="1423238" cy="51391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应用</a:t>
              </a:r>
            </a:p>
          </p:txBody>
        </p:sp>
        <p:sp>
          <p:nvSpPr>
            <p:cNvPr id="7" name="Text Box 60">
              <a:extLst>
                <a:ext uri="{FF2B5EF4-FFF2-40B4-BE49-F238E27FC236}">
                  <a16:creationId xmlns:a16="http://schemas.microsoft.com/office/drawing/2014/main" id="{86B8658B-65FB-4181-8CDD-B6D0CA220C54}"/>
                </a:ext>
              </a:extLst>
            </p:cNvPr>
            <p:cNvSpPr txBox="1">
              <a:spLocks noChangeArrowheads="1"/>
            </p:cNvSpPr>
            <p:nvPr/>
          </p:nvSpPr>
          <p:spPr bwMode="auto">
            <a:xfrm>
              <a:off x="4402676" y="3842545"/>
              <a:ext cx="305092" cy="157763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深度优先搜索</a:t>
              </a:r>
            </a:p>
          </p:txBody>
        </p:sp>
        <p:sp>
          <p:nvSpPr>
            <p:cNvPr id="8" name="Text Box 61">
              <a:extLst>
                <a:ext uri="{FF2B5EF4-FFF2-40B4-BE49-F238E27FC236}">
                  <a16:creationId xmlns:a16="http://schemas.microsoft.com/office/drawing/2014/main" id="{68F37E52-49BB-4990-A520-F1DE13E393B9}"/>
                </a:ext>
              </a:extLst>
            </p:cNvPr>
            <p:cNvSpPr txBox="1">
              <a:spLocks noChangeArrowheads="1"/>
            </p:cNvSpPr>
            <p:nvPr/>
          </p:nvSpPr>
          <p:spPr bwMode="auto">
            <a:xfrm>
              <a:off x="5107218" y="3851158"/>
              <a:ext cx="289366" cy="15561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广度优先搜索</a:t>
              </a:r>
            </a:p>
          </p:txBody>
        </p:sp>
        <p:sp>
          <p:nvSpPr>
            <p:cNvPr id="9" name="Line 62">
              <a:extLst>
                <a:ext uri="{FF2B5EF4-FFF2-40B4-BE49-F238E27FC236}">
                  <a16:creationId xmlns:a16="http://schemas.microsoft.com/office/drawing/2014/main" id="{B4756261-98E1-4264-9BCD-5A199FFC0571}"/>
                </a:ext>
              </a:extLst>
            </p:cNvPr>
            <p:cNvSpPr>
              <a:spLocks noChangeShapeType="1"/>
            </p:cNvSpPr>
            <p:nvPr/>
          </p:nvSpPr>
          <p:spPr bwMode="auto">
            <a:xfrm flipH="1">
              <a:off x="1911070" y="2198311"/>
              <a:ext cx="1727107" cy="738794"/>
            </a:xfrm>
            <a:prstGeom prst="line">
              <a:avLst/>
            </a:pr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0" name="Freeform 64">
              <a:extLst>
                <a:ext uri="{FF2B5EF4-FFF2-40B4-BE49-F238E27FC236}">
                  <a16:creationId xmlns:a16="http://schemas.microsoft.com/office/drawing/2014/main" id="{1764C659-8505-4A3B-9C04-3D0A3C0ACAB0}"/>
                </a:ext>
              </a:extLst>
            </p:cNvPr>
            <p:cNvSpPr>
              <a:spLocks/>
            </p:cNvSpPr>
            <p:nvPr/>
          </p:nvSpPr>
          <p:spPr bwMode="auto">
            <a:xfrm>
              <a:off x="5322623" y="2216676"/>
              <a:ext cx="1675617" cy="655450"/>
            </a:xfrm>
            <a:custGeom>
              <a:avLst/>
              <a:gdLst>
                <a:gd name="T0" fmla="*/ 0 w 2190"/>
                <a:gd name="T1" fmla="*/ 0 h 870"/>
                <a:gd name="T2" fmla="*/ 2147483647 w 2190"/>
                <a:gd name="T3" fmla="*/ 2147483647 h 870"/>
                <a:gd name="T4" fmla="*/ 0 60000 65536"/>
                <a:gd name="T5" fmla="*/ 0 60000 65536"/>
                <a:gd name="T6" fmla="*/ 0 w 2190"/>
                <a:gd name="T7" fmla="*/ 0 h 870"/>
                <a:gd name="T8" fmla="*/ 2190 w 2190"/>
                <a:gd name="T9" fmla="*/ 870 h 870"/>
              </a:gdLst>
              <a:ahLst/>
              <a:cxnLst>
                <a:cxn ang="T4">
                  <a:pos x="T0" y="T1"/>
                </a:cxn>
                <a:cxn ang="T5">
                  <a:pos x="T2" y="T3"/>
                </a:cxn>
              </a:cxnLst>
              <a:rect l="T6" t="T7" r="T8" b="T9"/>
              <a:pathLst>
                <a:path w="2190" h="870">
                  <a:moveTo>
                    <a:pt x="0" y="0"/>
                  </a:moveTo>
                  <a:lnTo>
                    <a:pt x="2190" y="8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1" name="Freeform 65">
              <a:extLst>
                <a:ext uri="{FF2B5EF4-FFF2-40B4-BE49-F238E27FC236}">
                  <a16:creationId xmlns:a16="http://schemas.microsoft.com/office/drawing/2014/main" id="{D1E34D44-3CD1-4A41-9B63-0CD8DF22BF8E}"/>
                </a:ext>
              </a:extLst>
            </p:cNvPr>
            <p:cNvSpPr>
              <a:spLocks/>
            </p:cNvSpPr>
            <p:nvPr/>
          </p:nvSpPr>
          <p:spPr bwMode="auto">
            <a:xfrm>
              <a:off x="4432588" y="3428693"/>
              <a:ext cx="395735" cy="408243"/>
            </a:xfrm>
            <a:custGeom>
              <a:avLst/>
              <a:gdLst>
                <a:gd name="T0" fmla="*/ 2147483647 w 180"/>
                <a:gd name="T1" fmla="*/ 0 h 750"/>
                <a:gd name="T2" fmla="*/ 0 w 180"/>
                <a:gd name="T3" fmla="*/ 2147483647 h 750"/>
                <a:gd name="T4" fmla="*/ 0 60000 65536"/>
                <a:gd name="T5" fmla="*/ 0 60000 65536"/>
                <a:gd name="T6" fmla="*/ 0 w 180"/>
                <a:gd name="T7" fmla="*/ 0 h 750"/>
                <a:gd name="T8" fmla="*/ 180 w 180"/>
                <a:gd name="T9" fmla="*/ 750 h 750"/>
              </a:gdLst>
              <a:ahLst/>
              <a:cxnLst>
                <a:cxn ang="T4">
                  <a:pos x="T0" y="T1"/>
                </a:cxn>
                <a:cxn ang="T5">
                  <a:pos x="T2" y="T3"/>
                </a:cxn>
              </a:cxnLst>
              <a:rect l="T6" t="T7" r="T8" b="T9"/>
              <a:pathLst>
                <a:path w="180" h="750">
                  <a:moveTo>
                    <a:pt x="180" y="0"/>
                  </a:moveTo>
                  <a:lnTo>
                    <a:pt x="0" y="75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2" name="Freeform 66">
              <a:extLst>
                <a:ext uri="{FF2B5EF4-FFF2-40B4-BE49-F238E27FC236}">
                  <a16:creationId xmlns:a16="http://schemas.microsoft.com/office/drawing/2014/main" id="{42A46611-76D0-49FB-8911-A2FC2DF62B00}"/>
                </a:ext>
              </a:extLst>
            </p:cNvPr>
            <p:cNvSpPr>
              <a:spLocks/>
            </p:cNvSpPr>
            <p:nvPr/>
          </p:nvSpPr>
          <p:spPr bwMode="auto">
            <a:xfrm>
              <a:off x="5057819" y="3428693"/>
              <a:ext cx="300111" cy="437908"/>
            </a:xfrm>
            <a:custGeom>
              <a:avLst/>
              <a:gdLst>
                <a:gd name="T0" fmla="*/ 0 w 195"/>
                <a:gd name="T1" fmla="*/ 0 h 720"/>
                <a:gd name="T2" fmla="*/ 2147483647 w 195"/>
                <a:gd name="T3" fmla="*/ 2147483647 h 720"/>
                <a:gd name="T4" fmla="*/ 0 60000 65536"/>
                <a:gd name="T5" fmla="*/ 0 60000 65536"/>
                <a:gd name="T6" fmla="*/ 0 w 195"/>
                <a:gd name="T7" fmla="*/ 0 h 720"/>
                <a:gd name="T8" fmla="*/ 195 w 195"/>
                <a:gd name="T9" fmla="*/ 720 h 720"/>
              </a:gdLst>
              <a:ahLst/>
              <a:cxnLst>
                <a:cxn ang="T4">
                  <a:pos x="T0" y="T1"/>
                </a:cxn>
                <a:cxn ang="T5">
                  <a:pos x="T2" y="T3"/>
                </a:cxn>
              </a:cxnLst>
              <a:rect l="T6" t="T7" r="T8" b="T9"/>
              <a:pathLst>
                <a:path w="195" h="720">
                  <a:moveTo>
                    <a:pt x="0" y="0"/>
                  </a:moveTo>
                  <a:lnTo>
                    <a:pt x="195" y="72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3" name="Text Box 68">
              <a:extLst>
                <a:ext uri="{FF2B5EF4-FFF2-40B4-BE49-F238E27FC236}">
                  <a16:creationId xmlns:a16="http://schemas.microsoft.com/office/drawing/2014/main" id="{4EB30082-74E6-4019-8B5C-35A079F15A4F}"/>
                </a:ext>
              </a:extLst>
            </p:cNvPr>
            <p:cNvSpPr txBox="1">
              <a:spLocks noChangeArrowheads="1"/>
            </p:cNvSpPr>
            <p:nvPr/>
          </p:nvSpPr>
          <p:spPr bwMode="auto">
            <a:xfrm>
              <a:off x="763588" y="3836803"/>
              <a:ext cx="294083" cy="12934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图的定义</a:t>
              </a:r>
            </a:p>
          </p:txBody>
        </p:sp>
        <p:sp>
          <p:nvSpPr>
            <p:cNvPr id="14" name="Text Box 69">
              <a:extLst>
                <a:ext uri="{FF2B5EF4-FFF2-40B4-BE49-F238E27FC236}">
                  <a16:creationId xmlns:a16="http://schemas.microsoft.com/office/drawing/2014/main" id="{DC9B26D6-3555-49B5-A6FD-7B365010CB65}"/>
                </a:ext>
              </a:extLst>
            </p:cNvPr>
            <p:cNvSpPr txBox="1">
              <a:spLocks noChangeArrowheads="1"/>
            </p:cNvSpPr>
            <p:nvPr/>
          </p:nvSpPr>
          <p:spPr bwMode="auto">
            <a:xfrm>
              <a:off x="1419378" y="3836803"/>
              <a:ext cx="294084" cy="12934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基本术语</a:t>
              </a:r>
            </a:p>
          </p:txBody>
        </p:sp>
        <p:sp>
          <p:nvSpPr>
            <p:cNvPr id="15" name="Text Box 70">
              <a:extLst>
                <a:ext uri="{FF2B5EF4-FFF2-40B4-BE49-F238E27FC236}">
                  <a16:creationId xmlns:a16="http://schemas.microsoft.com/office/drawing/2014/main" id="{98B8EBEC-283E-4223-95BA-0B1514E2B06D}"/>
                </a:ext>
              </a:extLst>
            </p:cNvPr>
            <p:cNvSpPr txBox="1">
              <a:spLocks noChangeArrowheads="1"/>
            </p:cNvSpPr>
            <p:nvPr/>
          </p:nvSpPr>
          <p:spPr bwMode="auto">
            <a:xfrm>
              <a:off x="2105259" y="3836936"/>
              <a:ext cx="294226" cy="1298187"/>
            </a:xfrm>
            <a:prstGeom prst="rect">
              <a:avLst/>
            </a:prstGeom>
            <a:noFill/>
            <a:ln w="19050">
              <a:solidFill>
                <a:schemeClr val="tx1"/>
              </a:solidFill>
              <a:miter lim="800000"/>
              <a:headEnd/>
              <a:tailEnd/>
            </a:ln>
          </p:spPr>
          <p:txBody>
            <a:bodyPr lIns="18000" tIns="10800" rIns="18000" bIns="10800"/>
            <a:lstStyle>
              <a:lvl1pPr>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lnSpc>
                  <a:spcPct val="144000"/>
                </a:lnSpc>
                <a:defRPr/>
              </a:pPr>
              <a:r>
                <a:rPr kumimoji="0" lang="zh-CN" altLang="en-US" sz="1600">
                  <a:latin typeface="+mn-ea"/>
                  <a:ea typeface="+mn-ea"/>
                </a:rPr>
                <a:t>基本操作</a:t>
              </a:r>
            </a:p>
          </p:txBody>
        </p:sp>
        <p:sp>
          <p:nvSpPr>
            <p:cNvPr id="16" name="Freeform 72">
              <a:extLst>
                <a:ext uri="{FF2B5EF4-FFF2-40B4-BE49-F238E27FC236}">
                  <a16:creationId xmlns:a16="http://schemas.microsoft.com/office/drawing/2014/main" id="{A2B456D2-463F-434E-BE02-7CE5B4EFBF06}"/>
                </a:ext>
              </a:extLst>
            </p:cNvPr>
            <p:cNvSpPr>
              <a:spLocks/>
            </p:cNvSpPr>
            <p:nvPr/>
          </p:nvSpPr>
          <p:spPr bwMode="auto">
            <a:xfrm>
              <a:off x="931297" y="3414567"/>
              <a:ext cx="333947" cy="391292"/>
            </a:xfrm>
            <a:custGeom>
              <a:avLst/>
              <a:gdLst>
                <a:gd name="T0" fmla="*/ 2147483647 w 420"/>
                <a:gd name="T1" fmla="*/ 0 h 525"/>
                <a:gd name="T2" fmla="*/ 0 w 420"/>
                <a:gd name="T3" fmla="*/ 2147483647 h 525"/>
                <a:gd name="T4" fmla="*/ 0 60000 65536"/>
                <a:gd name="T5" fmla="*/ 0 60000 65536"/>
                <a:gd name="T6" fmla="*/ 0 w 420"/>
                <a:gd name="T7" fmla="*/ 0 h 525"/>
                <a:gd name="T8" fmla="*/ 420 w 420"/>
                <a:gd name="T9" fmla="*/ 525 h 525"/>
              </a:gdLst>
              <a:ahLst/>
              <a:cxnLst>
                <a:cxn ang="T4">
                  <a:pos x="T0" y="T1"/>
                </a:cxn>
                <a:cxn ang="T5">
                  <a:pos x="T2" y="T3"/>
                </a:cxn>
              </a:cxnLst>
              <a:rect l="T6" t="T7" r="T8" b="T9"/>
              <a:pathLst>
                <a:path w="420" h="525">
                  <a:moveTo>
                    <a:pt x="420" y="0"/>
                  </a:moveTo>
                  <a:lnTo>
                    <a:pt x="0" y="525"/>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7" name="Freeform 75">
              <a:extLst>
                <a:ext uri="{FF2B5EF4-FFF2-40B4-BE49-F238E27FC236}">
                  <a16:creationId xmlns:a16="http://schemas.microsoft.com/office/drawing/2014/main" id="{A7492CF7-346E-403F-82B1-89D99FA25F04}"/>
                </a:ext>
              </a:extLst>
            </p:cNvPr>
            <p:cNvSpPr>
              <a:spLocks/>
            </p:cNvSpPr>
            <p:nvPr/>
          </p:nvSpPr>
          <p:spPr bwMode="auto">
            <a:xfrm>
              <a:off x="2003752" y="3427280"/>
              <a:ext cx="304524" cy="416720"/>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8" name="Text Box 76">
              <a:extLst>
                <a:ext uri="{FF2B5EF4-FFF2-40B4-BE49-F238E27FC236}">
                  <a16:creationId xmlns:a16="http://schemas.microsoft.com/office/drawing/2014/main" id="{8C65F968-C179-46C1-97B4-78E99C9DE49A}"/>
                </a:ext>
              </a:extLst>
            </p:cNvPr>
            <p:cNvSpPr txBox="1">
              <a:spLocks noChangeArrowheads="1"/>
            </p:cNvSpPr>
            <p:nvPr/>
          </p:nvSpPr>
          <p:spPr bwMode="auto">
            <a:xfrm>
              <a:off x="2605148" y="3821012"/>
              <a:ext cx="360135" cy="154605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邻接矩阵表示法</a:t>
              </a:r>
            </a:p>
          </p:txBody>
        </p:sp>
        <p:sp>
          <p:nvSpPr>
            <p:cNvPr id="19" name="Text Box 77">
              <a:extLst>
                <a:ext uri="{FF2B5EF4-FFF2-40B4-BE49-F238E27FC236}">
                  <a16:creationId xmlns:a16="http://schemas.microsoft.com/office/drawing/2014/main" id="{70FA6F09-6BF5-4D4D-A9B6-7C64DAD4ED3E}"/>
                </a:ext>
              </a:extLst>
            </p:cNvPr>
            <p:cNvSpPr txBox="1">
              <a:spLocks noChangeArrowheads="1"/>
            </p:cNvSpPr>
            <p:nvPr/>
          </p:nvSpPr>
          <p:spPr bwMode="auto">
            <a:xfrm>
              <a:off x="3756320" y="3809528"/>
              <a:ext cx="294084" cy="15575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88000"/>
                </a:lnSpc>
              </a:pPr>
              <a:r>
                <a:rPr kumimoji="0" lang="zh-CN" altLang="en-US" sz="1600">
                  <a:latin typeface="宋体" panose="02010600030101010101" pitchFamily="2" charset="-122"/>
                  <a:sym typeface="Wingdings" panose="05000000000000000000" pitchFamily="2" charset="2"/>
                </a:rPr>
                <a:t>邻接多重表表示法</a:t>
              </a:r>
            </a:p>
            <a:p>
              <a:pPr algn="ctr">
                <a:lnSpc>
                  <a:spcPct val="88000"/>
                </a:lnSpc>
              </a:pPr>
              <a:endParaRPr kumimoji="0" lang="zh-CN" altLang="en-US" sz="1600">
                <a:latin typeface="宋体" panose="02010600030101010101" pitchFamily="2" charset="-122"/>
                <a:sym typeface="Wingdings" panose="05000000000000000000" pitchFamily="2" charset="2"/>
              </a:endParaRPr>
            </a:p>
            <a:p>
              <a:pPr algn="ctr">
                <a:lnSpc>
                  <a:spcPct val="88000"/>
                </a:lnSpc>
              </a:pPr>
              <a:endParaRPr kumimoji="0" lang="zh-CN" altLang="en-US" sz="1600">
                <a:latin typeface="宋体" panose="02010600030101010101" pitchFamily="2" charset="-122"/>
                <a:sym typeface="Wingdings" panose="05000000000000000000" pitchFamily="2" charset="2"/>
              </a:endParaRPr>
            </a:p>
          </p:txBody>
        </p:sp>
        <p:sp>
          <p:nvSpPr>
            <p:cNvPr id="20" name="Freeform 78">
              <a:extLst>
                <a:ext uri="{FF2B5EF4-FFF2-40B4-BE49-F238E27FC236}">
                  <a16:creationId xmlns:a16="http://schemas.microsoft.com/office/drawing/2014/main" id="{8F31D3DE-7570-4562-8641-57A1BA77F171}"/>
                </a:ext>
              </a:extLst>
            </p:cNvPr>
            <p:cNvSpPr>
              <a:spLocks/>
            </p:cNvSpPr>
            <p:nvPr/>
          </p:nvSpPr>
          <p:spPr bwMode="auto">
            <a:xfrm>
              <a:off x="2824643" y="3399028"/>
              <a:ext cx="127988" cy="418132"/>
            </a:xfrm>
            <a:custGeom>
              <a:avLst/>
              <a:gdLst>
                <a:gd name="T0" fmla="*/ 2147483647 w 120"/>
                <a:gd name="T1" fmla="*/ 0 h 450"/>
                <a:gd name="T2" fmla="*/ 0 w 120"/>
                <a:gd name="T3" fmla="*/ 2147483647 h 450"/>
                <a:gd name="T4" fmla="*/ 0 60000 65536"/>
                <a:gd name="T5" fmla="*/ 0 60000 65536"/>
                <a:gd name="T6" fmla="*/ 0 w 120"/>
                <a:gd name="T7" fmla="*/ 0 h 450"/>
                <a:gd name="T8" fmla="*/ 120 w 120"/>
                <a:gd name="T9" fmla="*/ 450 h 450"/>
              </a:gdLst>
              <a:ahLst/>
              <a:cxnLst>
                <a:cxn ang="T4">
                  <a:pos x="T0" y="T1"/>
                </a:cxn>
                <a:cxn ang="T5">
                  <a:pos x="T2" y="T3"/>
                </a:cxn>
              </a:cxnLst>
              <a:rect l="T6" t="T7" r="T8" b="T9"/>
              <a:pathLst>
                <a:path w="120" h="450">
                  <a:moveTo>
                    <a:pt x="120" y="0"/>
                  </a:moveTo>
                  <a:lnTo>
                    <a:pt x="0" y="45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1" name="Freeform 79">
              <a:extLst>
                <a:ext uri="{FF2B5EF4-FFF2-40B4-BE49-F238E27FC236}">
                  <a16:creationId xmlns:a16="http://schemas.microsoft.com/office/drawing/2014/main" id="{26C86CFC-5777-440E-80FA-86E163267B76}"/>
                </a:ext>
              </a:extLst>
            </p:cNvPr>
            <p:cNvSpPr>
              <a:spLocks/>
            </p:cNvSpPr>
            <p:nvPr/>
          </p:nvSpPr>
          <p:spPr bwMode="auto">
            <a:xfrm>
              <a:off x="3579332" y="3408917"/>
              <a:ext cx="322178" cy="395530"/>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2" name="Text Box 81">
              <a:extLst>
                <a:ext uri="{FF2B5EF4-FFF2-40B4-BE49-F238E27FC236}">
                  <a16:creationId xmlns:a16="http://schemas.microsoft.com/office/drawing/2014/main" id="{80FE2767-CAAA-41DE-85C4-E4AA85AF3BA6}"/>
                </a:ext>
              </a:extLst>
            </p:cNvPr>
            <p:cNvSpPr txBox="1">
              <a:spLocks noChangeArrowheads="1"/>
            </p:cNvSpPr>
            <p:nvPr/>
          </p:nvSpPr>
          <p:spPr bwMode="auto">
            <a:xfrm>
              <a:off x="7708364" y="3798044"/>
              <a:ext cx="294083" cy="129340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拓扑排序</a:t>
              </a:r>
            </a:p>
          </p:txBody>
        </p:sp>
        <p:sp>
          <p:nvSpPr>
            <p:cNvPr id="23" name="Text Box 82">
              <a:extLst>
                <a:ext uri="{FF2B5EF4-FFF2-40B4-BE49-F238E27FC236}">
                  <a16:creationId xmlns:a16="http://schemas.microsoft.com/office/drawing/2014/main" id="{D5B1FE1D-E10B-4FAF-AB12-D746EC4C637A}"/>
                </a:ext>
              </a:extLst>
            </p:cNvPr>
            <p:cNvSpPr txBox="1">
              <a:spLocks noChangeArrowheads="1"/>
            </p:cNvSpPr>
            <p:nvPr/>
          </p:nvSpPr>
          <p:spPr bwMode="auto">
            <a:xfrm>
              <a:off x="6167052" y="3819985"/>
              <a:ext cx="294226" cy="1292536"/>
            </a:xfrm>
            <a:prstGeom prst="rect">
              <a:avLst/>
            </a:prstGeom>
            <a:noFill/>
            <a:ln w="19050">
              <a:solidFill>
                <a:schemeClr val="tx1"/>
              </a:solidFill>
              <a:miter lim="800000"/>
              <a:headEnd/>
              <a:tailEnd/>
            </a:ln>
          </p:spPr>
          <p:txBody>
            <a:bodyPr lIns="18000" tIns="10800" rIns="18000" bIns="10800"/>
            <a:lstStyle>
              <a:lvl1pPr>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lnSpc>
                  <a:spcPct val="144000"/>
                </a:lnSpc>
                <a:defRPr/>
              </a:pPr>
              <a:r>
                <a:rPr kumimoji="0" lang="zh-CN" altLang="en-US" sz="1600">
                  <a:latin typeface="+mn-ea"/>
                  <a:ea typeface="+mn-ea"/>
                </a:rPr>
                <a:t>最短路径</a:t>
              </a:r>
            </a:p>
          </p:txBody>
        </p:sp>
        <p:sp>
          <p:nvSpPr>
            <p:cNvPr id="24" name="Text Box 83">
              <a:extLst>
                <a:ext uri="{FF2B5EF4-FFF2-40B4-BE49-F238E27FC236}">
                  <a16:creationId xmlns:a16="http://schemas.microsoft.com/office/drawing/2014/main" id="{3F4627E0-6364-425E-9049-5AB1976A6726}"/>
                </a:ext>
              </a:extLst>
            </p:cNvPr>
            <p:cNvSpPr txBox="1">
              <a:spLocks noChangeArrowheads="1"/>
            </p:cNvSpPr>
            <p:nvPr/>
          </p:nvSpPr>
          <p:spPr bwMode="auto">
            <a:xfrm>
              <a:off x="5612035" y="3841109"/>
              <a:ext cx="292511" cy="12675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12000"/>
                </a:lnSpc>
              </a:pPr>
              <a:r>
                <a:rPr kumimoji="0" lang="zh-CN" altLang="en-US" sz="1600">
                  <a:latin typeface="宋体" panose="02010600030101010101" pitchFamily="2" charset="-122"/>
                  <a:sym typeface="Wingdings" panose="05000000000000000000" pitchFamily="2" charset="2"/>
                </a:rPr>
                <a:t>最小生成树</a:t>
              </a:r>
            </a:p>
          </p:txBody>
        </p:sp>
        <p:sp>
          <p:nvSpPr>
            <p:cNvPr id="25" name="Text Box 84">
              <a:extLst>
                <a:ext uri="{FF2B5EF4-FFF2-40B4-BE49-F238E27FC236}">
                  <a16:creationId xmlns:a16="http://schemas.microsoft.com/office/drawing/2014/main" id="{30696C72-20A7-45C5-92D8-8B3E38163CE9}"/>
                </a:ext>
              </a:extLst>
            </p:cNvPr>
            <p:cNvSpPr txBox="1">
              <a:spLocks noChangeArrowheads="1"/>
            </p:cNvSpPr>
            <p:nvPr/>
          </p:nvSpPr>
          <p:spPr bwMode="auto">
            <a:xfrm>
              <a:off x="8241488" y="3792301"/>
              <a:ext cx="294084" cy="129340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关键路径</a:t>
              </a:r>
            </a:p>
          </p:txBody>
        </p:sp>
        <p:sp>
          <p:nvSpPr>
            <p:cNvPr id="26" name="Freeform 85">
              <a:extLst>
                <a:ext uri="{FF2B5EF4-FFF2-40B4-BE49-F238E27FC236}">
                  <a16:creationId xmlns:a16="http://schemas.microsoft.com/office/drawing/2014/main" id="{255268DA-286B-48CE-A391-A15E77AC19F7}"/>
                </a:ext>
              </a:extLst>
            </p:cNvPr>
            <p:cNvSpPr>
              <a:spLocks/>
            </p:cNvSpPr>
            <p:nvPr/>
          </p:nvSpPr>
          <p:spPr bwMode="auto">
            <a:xfrm>
              <a:off x="5755135" y="3300145"/>
              <a:ext cx="645826" cy="546680"/>
            </a:xfrm>
            <a:custGeom>
              <a:avLst/>
              <a:gdLst>
                <a:gd name="T0" fmla="*/ 2147483647 w 420"/>
                <a:gd name="T1" fmla="*/ 0 h 525"/>
                <a:gd name="T2" fmla="*/ 0 w 420"/>
                <a:gd name="T3" fmla="*/ 2147483647 h 525"/>
                <a:gd name="T4" fmla="*/ 0 60000 65536"/>
                <a:gd name="T5" fmla="*/ 0 60000 65536"/>
                <a:gd name="T6" fmla="*/ 0 w 420"/>
                <a:gd name="T7" fmla="*/ 0 h 525"/>
                <a:gd name="T8" fmla="*/ 420 w 420"/>
                <a:gd name="T9" fmla="*/ 525 h 525"/>
              </a:gdLst>
              <a:ahLst/>
              <a:cxnLst>
                <a:cxn ang="T4">
                  <a:pos x="T0" y="T1"/>
                </a:cxn>
                <a:cxn ang="T5">
                  <a:pos x="T2" y="T3"/>
                </a:cxn>
              </a:cxnLst>
              <a:rect l="T6" t="T7" r="T8" b="T9"/>
              <a:pathLst>
                <a:path w="420" h="525">
                  <a:moveTo>
                    <a:pt x="420" y="0"/>
                  </a:moveTo>
                  <a:lnTo>
                    <a:pt x="0" y="525"/>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7" name="Freeform 86">
              <a:extLst>
                <a:ext uri="{FF2B5EF4-FFF2-40B4-BE49-F238E27FC236}">
                  <a16:creationId xmlns:a16="http://schemas.microsoft.com/office/drawing/2014/main" id="{845724A2-6027-4564-8BD3-5BDE0798DE54}"/>
                </a:ext>
              </a:extLst>
            </p:cNvPr>
            <p:cNvSpPr>
              <a:spLocks/>
            </p:cNvSpPr>
            <p:nvPr/>
          </p:nvSpPr>
          <p:spPr bwMode="auto">
            <a:xfrm>
              <a:off x="6240608" y="3359475"/>
              <a:ext cx="358956" cy="467574"/>
            </a:xfrm>
            <a:custGeom>
              <a:avLst/>
              <a:gdLst>
                <a:gd name="T0" fmla="*/ 2147483647 w 150"/>
                <a:gd name="T1" fmla="*/ 0 h 480"/>
                <a:gd name="T2" fmla="*/ 0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150" y="0"/>
                  </a:moveTo>
                  <a:lnTo>
                    <a:pt x="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8" name="Freeform 87">
              <a:extLst>
                <a:ext uri="{FF2B5EF4-FFF2-40B4-BE49-F238E27FC236}">
                  <a16:creationId xmlns:a16="http://schemas.microsoft.com/office/drawing/2014/main" id="{5EDF058B-4B8E-4011-9A28-C183623F9FA3}"/>
                </a:ext>
              </a:extLst>
            </p:cNvPr>
            <p:cNvSpPr>
              <a:spLocks/>
            </p:cNvSpPr>
            <p:nvPr/>
          </p:nvSpPr>
          <p:spPr bwMode="auto">
            <a:xfrm>
              <a:off x="7366023" y="3349587"/>
              <a:ext cx="466349" cy="457685"/>
            </a:xfrm>
            <a:custGeom>
              <a:avLst/>
              <a:gdLst>
                <a:gd name="T0" fmla="*/ 0 w 150"/>
                <a:gd name="T1" fmla="*/ 0 h 480"/>
                <a:gd name="T2" fmla="*/ 2147483647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0" y="0"/>
                  </a:moveTo>
                  <a:lnTo>
                    <a:pt x="15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9" name="Freeform 88">
              <a:extLst>
                <a:ext uri="{FF2B5EF4-FFF2-40B4-BE49-F238E27FC236}">
                  <a16:creationId xmlns:a16="http://schemas.microsoft.com/office/drawing/2014/main" id="{29C3B235-5128-4814-A0D3-4E65A3B00C13}"/>
                </a:ext>
              </a:extLst>
            </p:cNvPr>
            <p:cNvSpPr>
              <a:spLocks/>
            </p:cNvSpPr>
            <p:nvPr/>
          </p:nvSpPr>
          <p:spPr bwMode="auto">
            <a:xfrm>
              <a:off x="7563154" y="3300145"/>
              <a:ext cx="785584" cy="507127"/>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30" name="Oval 89">
              <a:extLst>
                <a:ext uri="{FF2B5EF4-FFF2-40B4-BE49-F238E27FC236}">
                  <a16:creationId xmlns:a16="http://schemas.microsoft.com/office/drawing/2014/main" id="{6F16BC11-4082-46E7-A93A-33A4A4585715}"/>
                </a:ext>
              </a:extLst>
            </p:cNvPr>
            <p:cNvSpPr>
              <a:spLocks noChangeArrowheads="1"/>
            </p:cNvSpPr>
            <p:nvPr/>
          </p:nvSpPr>
          <p:spPr bwMode="auto">
            <a:xfrm>
              <a:off x="4212386" y="2925249"/>
              <a:ext cx="1421666" cy="51248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图的遍历</a:t>
              </a:r>
            </a:p>
          </p:txBody>
        </p:sp>
        <p:sp>
          <p:nvSpPr>
            <p:cNvPr id="31" name="Line 91">
              <a:extLst>
                <a:ext uri="{FF2B5EF4-FFF2-40B4-BE49-F238E27FC236}">
                  <a16:creationId xmlns:a16="http://schemas.microsoft.com/office/drawing/2014/main" id="{0B87D484-CB95-417C-AC91-38D71EF30856}"/>
                </a:ext>
              </a:extLst>
            </p:cNvPr>
            <p:cNvSpPr>
              <a:spLocks noChangeShapeType="1"/>
            </p:cNvSpPr>
            <p:nvPr/>
          </p:nvSpPr>
          <p:spPr bwMode="auto">
            <a:xfrm flipH="1">
              <a:off x="3617582" y="2345223"/>
              <a:ext cx="488415" cy="607421"/>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2" name="Line 93">
              <a:extLst>
                <a:ext uri="{FF2B5EF4-FFF2-40B4-BE49-F238E27FC236}">
                  <a16:creationId xmlns:a16="http://schemas.microsoft.com/office/drawing/2014/main" id="{F690E548-CDCD-4B08-BDB7-17F7C493B697}"/>
                </a:ext>
              </a:extLst>
            </p:cNvPr>
            <p:cNvSpPr>
              <a:spLocks noChangeShapeType="1"/>
            </p:cNvSpPr>
            <p:nvPr/>
          </p:nvSpPr>
          <p:spPr bwMode="auto">
            <a:xfrm>
              <a:off x="4628249" y="2360762"/>
              <a:ext cx="398676" cy="577756"/>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3" name="Line 94">
              <a:extLst>
                <a:ext uri="{FF2B5EF4-FFF2-40B4-BE49-F238E27FC236}">
                  <a16:creationId xmlns:a16="http://schemas.microsoft.com/office/drawing/2014/main" id="{A4012411-DFBD-4959-8F5D-5AB700C455E7}"/>
                </a:ext>
              </a:extLst>
            </p:cNvPr>
            <p:cNvSpPr>
              <a:spLocks noChangeShapeType="1"/>
            </p:cNvSpPr>
            <p:nvPr/>
          </p:nvSpPr>
          <p:spPr bwMode="auto">
            <a:xfrm flipH="1">
              <a:off x="1578594" y="3462596"/>
              <a:ext cx="25010" cy="363040"/>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4" name="Text Box 76">
              <a:extLst>
                <a:ext uri="{FF2B5EF4-FFF2-40B4-BE49-F238E27FC236}">
                  <a16:creationId xmlns:a16="http://schemas.microsoft.com/office/drawing/2014/main" id="{D8B87DEC-D90D-4A2A-B1AF-9E96C4D0222A}"/>
                </a:ext>
              </a:extLst>
            </p:cNvPr>
            <p:cNvSpPr txBox="1">
              <a:spLocks noChangeArrowheads="1"/>
            </p:cNvSpPr>
            <p:nvPr/>
          </p:nvSpPr>
          <p:spPr bwMode="auto">
            <a:xfrm>
              <a:off x="3015608" y="3823883"/>
              <a:ext cx="360134" cy="154605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邻接表表示法</a:t>
              </a:r>
            </a:p>
          </p:txBody>
        </p:sp>
        <p:sp>
          <p:nvSpPr>
            <p:cNvPr id="35" name="Text Box 77">
              <a:extLst>
                <a:ext uri="{FF2B5EF4-FFF2-40B4-BE49-F238E27FC236}">
                  <a16:creationId xmlns:a16="http://schemas.microsoft.com/office/drawing/2014/main" id="{63786043-F3A6-4EC6-9B13-ABC8F655A577}"/>
                </a:ext>
              </a:extLst>
            </p:cNvPr>
            <p:cNvSpPr txBox="1">
              <a:spLocks noChangeArrowheads="1"/>
            </p:cNvSpPr>
            <p:nvPr/>
          </p:nvSpPr>
          <p:spPr bwMode="auto">
            <a:xfrm>
              <a:off x="3422921" y="3813835"/>
              <a:ext cx="292511" cy="15561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88000"/>
                </a:lnSpc>
              </a:pPr>
              <a:r>
                <a:rPr kumimoji="0" lang="zh-CN" altLang="en-US" sz="1600">
                  <a:latin typeface="宋体" panose="02010600030101010101" pitchFamily="2" charset="-122"/>
                  <a:sym typeface="Wingdings" panose="05000000000000000000" pitchFamily="2" charset="2"/>
                </a:rPr>
                <a:t>十字链表表示法</a:t>
              </a:r>
            </a:p>
            <a:p>
              <a:pPr algn="ctr">
                <a:lnSpc>
                  <a:spcPct val="88000"/>
                </a:lnSpc>
              </a:pPr>
              <a:endParaRPr kumimoji="0" lang="zh-CN" altLang="en-US" sz="1600">
                <a:latin typeface="宋体" panose="02010600030101010101" pitchFamily="2" charset="-122"/>
                <a:sym typeface="Wingdings" panose="05000000000000000000" pitchFamily="2" charset="2"/>
              </a:endParaRPr>
            </a:p>
            <a:p>
              <a:pPr algn="ctr">
                <a:lnSpc>
                  <a:spcPct val="88000"/>
                </a:lnSpc>
              </a:pPr>
              <a:endParaRPr kumimoji="0" lang="zh-CN" altLang="en-US" sz="1600">
                <a:latin typeface="宋体" panose="02010600030101010101" pitchFamily="2" charset="-122"/>
                <a:sym typeface="Wingdings" panose="05000000000000000000" pitchFamily="2" charset="2"/>
              </a:endParaRPr>
            </a:p>
          </p:txBody>
        </p:sp>
        <p:sp>
          <p:nvSpPr>
            <p:cNvPr id="36" name="Line 94">
              <a:extLst>
                <a:ext uri="{FF2B5EF4-FFF2-40B4-BE49-F238E27FC236}">
                  <a16:creationId xmlns:a16="http://schemas.microsoft.com/office/drawing/2014/main" id="{EC9D0216-CACC-4525-9833-028B68D83A93}"/>
                </a:ext>
              </a:extLst>
            </p:cNvPr>
            <p:cNvSpPr>
              <a:spLocks noChangeShapeType="1"/>
            </p:cNvSpPr>
            <p:nvPr/>
          </p:nvSpPr>
          <p:spPr bwMode="auto">
            <a:xfrm flipH="1">
              <a:off x="3151234" y="3435756"/>
              <a:ext cx="45605" cy="411069"/>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7" name="Freeform 87">
              <a:extLst>
                <a:ext uri="{FF2B5EF4-FFF2-40B4-BE49-F238E27FC236}">
                  <a16:creationId xmlns:a16="http://schemas.microsoft.com/office/drawing/2014/main" id="{5430EC8F-DA41-4F75-B099-4A187D4C143E}"/>
                </a:ext>
              </a:extLst>
            </p:cNvPr>
            <p:cNvSpPr>
              <a:spLocks/>
            </p:cNvSpPr>
            <p:nvPr/>
          </p:nvSpPr>
          <p:spPr bwMode="auto">
            <a:xfrm>
              <a:off x="3424864" y="3417392"/>
              <a:ext cx="133872" cy="419544"/>
            </a:xfrm>
            <a:custGeom>
              <a:avLst/>
              <a:gdLst>
                <a:gd name="T0" fmla="*/ 0 w 150"/>
                <a:gd name="T1" fmla="*/ 0 h 480"/>
                <a:gd name="T2" fmla="*/ 2147483647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0" y="0"/>
                  </a:moveTo>
                  <a:lnTo>
                    <a:pt x="15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38" name="右大括号 42">
              <a:extLst>
                <a:ext uri="{FF2B5EF4-FFF2-40B4-BE49-F238E27FC236}">
                  <a16:creationId xmlns:a16="http://schemas.microsoft.com/office/drawing/2014/main" id="{19074DFF-8719-4027-B97A-049475A77EBE}"/>
                </a:ext>
              </a:extLst>
            </p:cNvPr>
            <p:cNvSpPr>
              <a:spLocks/>
            </p:cNvSpPr>
            <p:nvPr/>
          </p:nvSpPr>
          <p:spPr bwMode="auto">
            <a:xfrm rot="5400000">
              <a:off x="3259814" y="4859534"/>
              <a:ext cx="163862" cy="1178376"/>
            </a:xfrm>
            <a:prstGeom prst="rightBrace">
              <a:avLst>
                <a:gd name="adj1" fmla="val 8345"/>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39" name="矩形 43">
              <a:extLst>
                <a:ext uri="{FF2B5EF4-FFF2-40B4-BE49-F238E27FC236}">
                  <a16:creationId xmlns:a16="http://schemas.microsoft.com/office/drawing/2014/main" id="{A9FBD982-864C-4711-92C7-843F86BF6CB2}"/>
                </a:ext>
              </a:extLst>
            </p:cNvPr>
            <p:cNvSpPr>
              <a:spLocks noChangeArrowheads="1"/>
            </p:cNvSpPr>
            <p:nvPr/>
          </p:nvSpPr>
          <p:spPr bwMode="auto">
            <a:xfrm>
              <a:off x="3043915" y="5542198"/>
              <a:ext cx="591312" cy="30576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40" name="Text Box 81">
              <a:extLst>
                <a:ext uri="{FF2B5EF4-FFF2-40B4-BE49-F238E27FC236}">
                  <a16:creationId xmlns:a16="http://schemas.microsoft.com/office/drawing/2014/main" id="{C0AA799A-9A18-431F-92BE-B794CC1118C2}"/>
                </a:ext>
              </a:extLst>
            </p:cNvPr>
            <p:cNvSpPr txBox="1">
              <a:spLocks noChangeArrowheads="1"/>
            </p:cNvSpPr>
            <p:nvPr/>
          </p:nvSpPr>
          <p:spPr bwMode="auto">
            <a:xfrm>
              <a:off x="6678284" y="3810964"/>
              <a:ext cx="294084" cy="12948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双连通性</a:t>
              </a:r>
            </a:p>
          </p:txBody>
        </p:sp>
        <p:sp>
          <p:nvSpPr>
            <p:cNvPr id="41" name="Text Box 84">
              <a:extLst>
                <a:ext uri="{FF2B5EF4-FFF2-40B4-BE49-F238E27FC236}">
                  <a16:creationId xmlns:a16="http://schemas.microsoft.com/office/drawing/2014/main" id="{F8125782-6AC0-4678-B9FB-321FD6191926}"/>
                </a:ext>
              </a:extLst>
            </p:cNvPr>
            <p:cNvSpPr txBox="1">
              <a:spLocks noChangeArrowheads="1"/>
            </p:cNvSpPr>
            <p:nvPr/>
          </p:nvSpPr>
          <p:spPr bwMode="auto">
            <a:xfrm>
              <a:off x="7211410" y="3805222"/>
              <a:ext cx="294083" cy="12934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强连通性</a:t>
              </a:r>
            </a:p>
          </p:txBody>
        </p:sp>
        <p:sp>
          <p:nvSpPr>
            <p:cNvPr id="42" name="Freeform 87">
              <a:extLst>
                <a:ext uri="{FF2B5EF4-FFF2-40B4-BE49-F238E27FC236}">
                  <a16:creationId xmlns:a16="http://schemas.microsoft.com/office/drawing/2014/main" id="{479C1D96-35B7-4584-A287-AE04F91CE3A2}"/>
                </a:ext>
              </a:extLst>
            </p:cNvPr>
            <p:cNvSpPr>
              <a:spLocks/>
            </p:cNvSpPr>
            <p:nvPr/>
          </p:nvSpPr>
          <p:spPr bwMode="auto">
            <a:xfrm flipH="1">
              <a:off x="6767273" y="3369364"/>
              <a:ext cx="141229" cy="437908"/>
            </a:xfrm>
            <a:custGeom>
              <a:avLst/>
              <a:gdLst>
                <a:gd name="T0" fmla="*/ 0 w 150"/>
                <a:gd name="T1" fmla="*/ 0 h 480"/>
                <a:gd name="T2" fmla="*/ 2147483647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0" y="0"/>
                  </a:moveTo>
                  <a:lnTo>
                    <a:pt x="15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43" name="Freeform 88">
              <a:extLst>
                <a:ext uri="{FF2B5EF4-FFF2-40B4-BE49-F238E27FC236}">
                  <a16:creationId xmlns:a16="http://schemas.microsoft.com/office/drawing/2014/main" id="{D2A63C66-5FC2-462B-8BF1-5CA3F1079AC6}"/>
                </a:ext>
              </a:extLst>
            </p:cNvPr>
            <p:cNvSpPr>
              <a:spLocks/>
            </p:cNvSpPr>
            <p:nvPr/>
          </p:nvSpPr>
          <p:spPr bwMode="auto">
            <a:xfrm>
              <a:off x="7146825" y="3369364"/>
              <a:ext cx="207429" cy="447796"/>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44" name="右大括号 48">
              <a:extLst>
                <a:ext uri="{FF2B5EF4-FFF2-40B4-BE49-F238E27FC236}">
                  <a16:creationId xmlns:a16="http://schemas.microsoft.com/office/drawing/2014/main" id="{59121AEE-8027-40D7-A0AD-220201BF86C5}"/>
                </a:ext>
              </a:extLst>
            </p:cNvPr>
            <p:cNvSpPr>
              <a:spLocks/>
            </p:cNvSpPr>
            <p:nvPr/>
          </p:nvSpPr>
          <p:spPr bwMode="auto">
            <a:xfrm rot="5400000">
              <a:off x="4812091" y="5141413"/>
              <a:ext cx="175163" cy="713498"/>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45" name="矩形 49">
              <a:extLst>
                <a:ext uri="{FF2B5EF4-FFF2-40B4-BE49-F238E27FC236}">
                  <a16:creationId xmlns:a16="http://schemas.microsoft.com/office/drawing/2014/main" id="{D8455A62-1D1D-46A6-897A-7EC8117E4615}"/>
                </a:ext>
              </a:extLst>
            </p:cNvPr>
            <p:cNvSpPr>
              <a:spLocks noChangeArrowheads="1"/>
            </p:cNvSpPr>
            <p:nvPr/>
          </p:nvSpPr>
          <p:spPr bwMode="auto">
            <a:xfrm>
              <a:off x="4627563" y="5575214"/>
              <a:ext cx="591312" cy="30576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46" name="右大括号 50">
              <a:extLst>
                <a:ext uri="{FF2B5EF4-FFF2-40B4-BE49-F238E27FC236}">
                  <a16:creationId xmlns:a16="http://schemas.microsoft.com/office/drawing/2014/main" id="{EABF1EFA-139F-4A9A-9054-233D5EBBB7A9}"/>
                </a:ext>
              </a:extLst>
            </p:cNvPr>
            <p:cNvSpPr>
              <a:spLocks/>
            </p:cNvSpPr>
            <p:nvPr/>
          </p:nvSpPr>
          <p:spPr bwMode="auto">
            <a:xfrm rot="5400000">
              <a:off x="5938241" y="4845443"/>
              <a:ext cx="175163" cy="714970"/>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47" name="矩形 51">
              <a:extLst>
                <a:ext uri="{FF2B5EF4-FFF2-40B4-BE49-F238E27FC236}">
                  <a16:creationId xmlns:a16="http://schemas.microsoft.com/office/drawing/2014/main" id="{3A6D7CAB-2608-4F48-92F6-A7A6E80E62EE}"/>
                </a:ext>
              </a:extLst>
            </p:cNvPr>
            <p:cNvSpPr>
              <a:spLocks noChangeArrowheads="1"/>
            </p:cNvSpPr>
            <p:nvPr/>
          </p:nvSpPr>
          <p:spPr bwMode="auto">
            <a:xfrm>
              <a:off x="5753572" y="5289547"/>
              <a:ext cx="592886" cy="3072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48" name="右大括号 52">
              <a:extLst>
                <a:ext uri="{FF2B5EF4-FFF2-40B4-BE49-F238E27FC236}">
                  <a16:creationId xmlns:a16="http://schemas.microsoft.com/office/drawing/2014/main" id="{F70B7F6F-322A-4E03-8930-CAA5C9E94153}"/>
                </a:ext>
              </a:extLst>
            </p:cNvPr>
            <p:cNvSpPr>
              <a:spLocks/>
            </p:cNvSpPr>
            <p:nvPr/>
          </p:nvSpPr>
          <p:spPr bwMode="auto">
            <a:xfrm rot="5400000">
              <a:off x="7015109" y="4848268"/>
              <a:ext cx="175163" cy="714970"/>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49" name="矩形 53">
              <a:extLst>
                <a:ext uri="{FF2B5EF4-FFF2-40B4-BE49-F238E27FC236}">
                  <a16:creationId xmlns:a16="http://schemas.microsoft.com/office/drawing/2014/main" id="{37482F4F-B859-4046-99BD-2A4F6064C097}"/>
                </a:ext>
              </a:extLst>
            </p:cNvPr>
            <p:cNvSpPr>
              <a:spLocks noChangeArrowheads="1"/>
            </p:cNvSpPr>
            <p:nvPr/>
          </p:nvSpPr>
          <p:spPr bwMode="auto">
            <a:xfrm>
              <a:off x="6829258" y="5293853"/>
              <a:ext cx="592886" cy="30576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50" name="右大括号 54">
              <a:extLst>
                <a:ext uri="{FF2B5EF4-FFF2-40B4-BE49-F238E27FC236}">
                  <a16:creationId xmlns:a16="http://schemas.microsoft.com/office/drawing/2014/main" id="{F45979EA-9B28-486C-96D4-ABC49F61A241}"/>
                </a:ext>
              </a:extLst>
            </p:cNvPr>
            <p:cNvSpPr>
              <a:spLocks/>
            </p:cNvSpPr>
            <p:nvPr/>
          </p:nvSpPr>
          <p:spPr bwMode="auto">
            <a:xfrm rot="5400000">
              <a:off x="8039016" y="4828492"/>
              <a:ext cx="175163" cy="714970"/>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51" name="矩形 55">
              <a:extLst>
                <a:ext uri="{FF2B5EF4-FFF2-40B4-BE49-F238E27FC236}">
                  <a16:creationId xmlns:a16="http://schemas.microsoft.com/office/drawing/2014/main" id="{B4A013BF-BD20-4EE1-B8F7-2A10AD7EB57D}"/>
                </a:ext>
              </a:extLst>
            </p:cNvPr>
            <p:cNvSpPr>
              <a:spLocks noChangeArrowheads="1"/>
            </p:cNvSpPr>
            <p:nvPr/>
          </p:nvSpPr>
          <p:spPr bwMode="auto">
            <a:xfrm>
              <a:off x="7853046" y="5273756"/>
              <a:ext cx="592885" cy="30576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grpSp>
    </p:spTree>
    <p:extLst>
      <p:ext uri="{BB962C8B-B14F-4D97-AF65-F5344CB8AC3E}">
        <p14:creationId xmlns:p14="http://schemas.microsoft.com/office/powerpoint/2010/main" val="43247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F62DCA-33A8-4519-B256-3CA9A81802DC}"/>
              </a:ext>
            </a:extLst>
          </p:cNvPr>
          <p:cNvSpPr txBox="1"/>
          <p:nvPr/>
        </p:nvSpPr>
        <p:spPr>
          <a:xfrm>
            <a:off x="1187624" y="764704"/>
            <a:ext cx="6624736" cy="2246769"/>
          </a:xfrm>
          <a:prstGeom prst="rect">
            <a:avLst/>
          </a:prstGeom>
          <a:noFill/>
        </p:spPr>
        <p:txBody>
          <a:bodyPr wrap="square" rtlCol="0">
            <a:spAutoFit/>
          </a:bodyPr>
          <a:lstStyle/>
          <a:p>
            <a:pPr algn="l"/>
            <a:r>
              <a:rPr lang="en-US" altLang="zh-CN" sz="2000" dirty="0">
                <a:latin typeface="Times New Roman" panose="02020603050405020304" pitchFamily="18" charset="0"/>
                <a:ea typeface="+mn-ea"/>
                <a:cs typeface="Times New Roman" panose="02020603050405020304" pitchFamily="18" charset="0"/>
              </a:rPr>
              <a:t>struct NODE *Header;</a:t>
            </a:r>
          </a:p>
          <a:p>
            <a:pPr algn="l"/>
            <a:r>
              <a:rPr lang="en-US" altLang="zh-CN" sz="2000" dirty="0">
                <a:latin typeface="Times New Roman" panose="02020603050405020304" pitchFamily="18" charset="0"/>
                <a:ea typeface="+mn-ea"/>
                <a:cs typeface="Times New Roman" panose="02020603050405020304" pitchFamily="18" charset="0"/>
              </a:rPr>
              <a:t>… …</a:t>
            </a:r>
          </a:p>
          <a:p>
            <a:pPr algn="l"/>
            <a:r>
              <a:rPr lang="en-US" altLang="zh-CN" sz="2000" dirty="0">
                <a:latin typeface="Times New Roman" panose="02020603050405020304" pitchFamily="18" charset="0"/>
                <a:ea typeface="+mn-ea"/>
                <a:cs typeface="Times New Roman" panose="02020603050405020304" pitchFamily="18" charset="0"/>
              </a:rPr>
              <a:t>Header = (struct NODE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)malloc(</a:t>
            </a:r>
            <a:r>
              <a:rPr lang="en-US" altLang="zh-CN" sz="2000" dirty="0" err="1">
                <a:latin typeface="Times New Roman" panose="02020603050405020304" pitchFamily="18" charset="0"/>
                <a:ea typeface="+mn-ea"/>
                <a:cs typeface="Times New Roman" panose="02020603050405020304" pitchFamily="18" charset="0"/>
              </a:rPr>
              <a:t>sizeof</a:t>
            </a:r>
            <a:r>
              <a:rPr lang="en-US" altLang="zh-CN" sz="2000" dirty="0">
                <a:latin typeface="Times New Roman" panose="02020603050405020304" pitchFamily="18" charset="0"/>
                <a:ea typeface="+mn-ea"/>
                <a:cs typeface="Times New Roman" panose="02020603050405020304" pitchFamily="18" charset="0"/>
              </a:rPr>
              <a:t>(struct NODE *))</a:t>
            </a: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或  </a:t>
            </a:r>
            <a:r>
              <a:rPr lang="en-US" altLang="zh-CN" sz="2000" dirty="0">
                <a:latin typeface="Times New Roman" panose="02020603050405020304" pitchFamily="18" charset="0"/>
                <a:ea typeface="+mn-ea"/>
                <a:cs typeface="Times New Roman" panose="02020603050405020304" pitchFamily="18" charset="0"/>
              </a:rPr>
              <a:t>Header = New NODE; //C</a:t>
            </a:r>
            <a:r>
              <a:rPr lang="en-US" altLang="zh-CN" sz="2000" baseline="30000" dirty="0">
                <a:latin typeface="Times New Roman" panose="02020603050405020304" pitchFamily="18" charset="0"/>
                <a:ea typeface="+mn-ea"/>
                <a:cs typeface="Times New Roman" panose="02020603050405020304" pitchFamily="18" charset="0"/>
              </a:rPr>
              <a:t>++</a:t>
            </a:r>
          </a:p>
          <a:p>
            <a:pPr algn="l"/>
            <a:r>
              <a:rPr lang="en-US" altLang="zh-CN" sz="2000" dirty="0">
                <a:latin typeface="Times New Roman" panose="02020603050405020304" pitchFamily="18" charset="0"/>
                <a:ea typeface="+mn-ea"/>
                <a:cs typeface="Times New Roman" panose="02020603050405020304" pitchFamily="18" charset="0"/>
              </a:rPr>
              <a:t>… …</a:t>
            </a:r>
          </a:p>
          <a:p>
            <a:pPr algn="l"/>
            <a:r>
              <a:rPr lang="en-US" altLang="zh-CN" sz="2000" dirty="0">
                <a:latin typeface="Times New Roman" panose="02020603050405020304" pitchFamily="18" charset="0"/>
                <a:ea typeface="+mn-ea"/>
                <a:cs typeface="Times New Roman" panose="02020603050405020304" pitchFamily="18" charset="0"/>
              </a:rPr>
              <a:t>free(Header)</a:t>
            </a:r>
          </a:p>
          <a:p>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或 </a:t>
            </a:r>
            <a:r>
              <a:rPr lang="en-US" altLang="zh-CN" sz="2000" dirty="0">
                <a:latin typeface="Times New Roman" panose="02020603050405020304" pitchFamily="18" charset="0"/>
                <a:ea typeface="+mn-ea"/>
                <a:cs typeface="Times New Roman" panose="02020603050405020304" pitchFamily="18" charset="0"/>
              </a:rPr>
              <a:t>Delete Header;</a:t>
            </a:r>
            <a:r>
              <a:rPr lang="en-US" altLang="zh-CN" sz="2000" dirty="0">
                <a:latin typeface="Times New Roman" panose="02020603050405020304" pitchFamily="18" charset="0"/>
                <a:cs typeface="Times New Roman" panose="02020603050405020304" pitchFamily="18" charset="0"/>
              </a:rPr>
              <a:t>  //C</a:t>
            </a:r>
            <a:r>
              <a:rPr lang="en-US" altLang="zh-CN" sz="2000" baseline="30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pic>
        <p:nvPicPr>
          <p:cNvPr id="5" name="图片 76">
            <a:extLst>
              <a:ext uri="{FF2B5EF4-FFF2-40B4-BE49-F238E27FC236}">
                <a16:creationId xmlns:a16="http://schemas.microsoft.com/office/drawing/2014/main" id="{A286C1F7-7A28-445B-B4F8-F06A5317C2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078162"/>
            <a:ext cx="8585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1F100350-6485-4192-9418-03CC15F228F7}"/>
              </a:ext>
            </a:extLst>
          </p:cNvPr>
          <p:cNvSpPr txBox="1">
            <a:spLocks noChangeArrowheads="1"/>
          </p:cNvSpPr>
          <p:nvPr/>
        </p:nvSpPr>
        <p:spPr bwMode="auto">
          <a:xfrm>
            <a:off x="168337" y="4226438"/>
            <a:ext cx="866330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lnSpc>
                <a:spcPct val="150000"/>
              </a:lnSpc>
              <a:buFont typeface="Wingdings" panose="05000000000000000000" pitchFamily="2" charset="2"/>
              <a:buChar char="u"/>
            </a:pPr>
            <a:r>
              <a:rPr lang="zh-CN" altLang="en-US" sz="2000" b="0" dirty="0">
                <a:solidFill>
                  <a:srgbClr val="0000FF"/>
                </a:solidFill>
                <a:latin typeface="黑体" panose="02010609060101010101" pitchFamily="49" charset="-122"/>
                <a:ea typeface="黑体" panose="02010609060101010101" pitchFamily="49" charset="-122"/>
              </a:rPr>
              <a:t>表头结点是线性链表第</a:t>
            </a:r>
            <a:r>
              <a:rPr lang="en-US" altLang="zh-CN" sz="2000" b="0" dirty="0">
                <a:solidFill>
                  <a:srgbClr val="0000FF"/>
                </a:solidFill>
                <a:latin typeface="黑体" panose="02010609060101010101" pitchFamily="49" charset="-122"/>
                <a:ea typeface="黑体" panose="02010609060101010101" pitchFamily="49" charset="-122"/>
              </a:rPr>
              <a:t>1</a:t>
            </a:r>
            <a:r>
              <a:rPr lang="zh-CN" altLang="en-US" sz="2000" b="0" dirty="0">
                <a:solidFill>
                  <a:srgbClr val="0000FF"/>
                </a:solidFill>
                <a:latin typeface="黑体" panose="02010609060101010101" pitchFamily="49" charset="-122"/>
                <a:ea typeface="黑体" panose="02010609060101010101" pitchFamily="49" charset="-122"/>
              </a:rPr>
              <a:t>个结点的前驱，使线性链表的插入和删除结点的操作统一起来；</a:t>
            </a:r>
            <a:endParaRPr lang="en-US" altLang="zh-CN" sz="2000" b="0" dirty="0">
              <a:solidFill>
                <a:srgbClr val="0000FF"/>
              </a:solidFill>
              <a:latin typeface="黑体" panose="02010609060101010101" pitchFamily="49" charset="-122"/>
              <a:ea typeface="黑体" panose="02010609060101010101" pitchFamily="49" charset="-122"/>
            </a:endParaRPr>
          </a:p>
          <a:p>
            <a:pPr algn="just">
              <a:lnSpc>
                <a:spcPct val="150000"/>
              </a:lnSpc>
              <a:buFont typeface="Wingdings" panose="05000000000000000000" pitchFamily="2" charset="2"/>
              <a:buChar char="u"/>
            </a:pPr>
            <a:r>
              <a:rPr lang="zh-CN" altLang="en-US" sz="2000" b="0" dirty="0">
                <a:solidFill>
                  <a:srgbClr val="0000FF"/>
                </a:solidFill>
                <a:latin typeface="黑体" panose="02010609060101010101" pitchFamily="49" charset="-122"/>
                <a:ea typeface="黑体" panose="02010609060101010101" pitchFamily="49" charset="-122"/>
              </a:rPr>
              <a:t>通常，将线性链表中的元素位置超前一个结点，即指向结点前驱的指针；</a:t>
            </a:r>
            <a:endParaRPr lang="en-US" altLang="zh-CN" sz="2000" b="0" dirty="0">
              <a:solidFill>
                <a:srgbClr val="0000FF"/>
              </a:solidFill>
              <a:latin typeface="黑体" panose="02010609060101010101" pitchFamily="49" charset="-122"/>
              <a:ea typeface="黑体" panose="02010609060101010101" pitchFamily="49" charset="-122"/>
            </a:endParaRPr>
          </a:p>
          <a:p>
            <a:pPr algn="just">
              <a:lnSpc>
                <a:spcPct val="150000"/>
              </a:lnSpc>
              <a:buFont typeface="Wingdings" panose="05000000000000000000" pitchFamily="2" charset="2"/>
              <a:buChar char="u"/>
            </a:pPr>
            <a:r>
              <a:rPr lang="zh-CN" altLang="en-US" sz="2000" b="0" dirty="0">
                <a:solidFill>
                  <a:srgbClr val="0000FF"/>
                </a:solidFill>
                <a:latin typeface="黑体" panose="02010609060101010101" pitchFamily="49" charset="-122"/>
                <a:ea typeface="黑体" panose="02010609060101010101" pitchFamily="49" charset="-122"/>
              </a:rPr>
              <a:t>头结点指针相当于一个地址常量。</a:t>
            </a:r>
          </a:p>
        </p:txBody>
      </p:sp>
    </p:spTree>
    <p:extLst>
      <p:ext uri="{BB962C8B-B14F-4D97-AF65-F5344CB8AC3E}">
        <p14:creationId xmlns:p14="http://schemas.microsoft.com/office/powerpoint/2010/main" val="139740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4">
            <a:extLst>
              <a:ext uri="{FF2B5EF4-FFF2-40B4-BE49-F238E27FC236}">
                <a16:creationId xmlns:a16="http://schemas.microsoft.com/office/drawing/2014/main" id="{96BC4EFA-CC05-49F1-948D-0138654B26F0}"/>
              </a:ext>
            </a:extLst>
          </p:cNvPr>
          <p:cNvSpPr txBox="1">
            <a:spLocks noChangeArrowheads="1"/>
          </p:cNvSpPr>
          <p:nvPr/>
        </p:nvSpPr>
        <p:spPr bwMode="auto">
          <a:xfrm>
            <a:off x="468313" y="2050182"/>
            <a:ext cx="7632700" cy="447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5000"/>
              </a:lnSpc>
            </a:pPr>
            <a:r>
              <a:rPr kumimoji="1" lang="en-US" altLang="zh-CN" b="1" dirty="0" smtClean="0">
                <a:solidFill>
                  <a:srgbClr val="FF3300"/>
                </a:solidFill>
                <a:latin typeface="Times New Roman" panose="02020603050405020304" pitchFamily="18" charset="0"/>
                <a:cs typeface="Times New Roman" panose="02020603050405020304" pitchFamily="18" charset="0"/>
              </a:rPr>
              <a:t>B </a:t>
            </a:r>
            <a:r>
              <a:rPr kumimoji="1" lang="zh-CN" altLang="en-US" dirty="0" smtClean="0">
                <a:latin typeface="Times New Roman" panose="02020603050405020304" pitchFamily="18" charset="0"/>
                <a:cs typeface="Times New Roman" panose="02020603050405020304" pitchFamily="18" charset="0"/>
              </a:rPr>
              <a:t>线性</a:t>
            </a:r>
            <a:r>
              <a:rPr kumimoji="1" lang="zh-CN" altLang="en-US" dirty="0">
                <a:latin typeface="Times New Roman" panose="02020603050405020304" pitchFamily="18" charset="0"/>
                <a:cs typeface="Times New Roman" panose="02020603050405020304" pitchFamily="18" charset="0"/>
              </a:rPr>
              <a:t>查找</a:t>
            </a:r>
          </a:p>
          <a:p>
            <a:pPr eaLnBrk="1" hangingPunct="1">
              <a:lnSpc>
                <a:spcPct val="145000"/>
              </a:lnSpc>
            </a:pPr>
            <a:r>
              <a:rPr kumimoji="1" lang="en-US" altLang="zh-CN" b="1" dirty="0" smtClean="0">
                <a:solidFill>
                  <a:srgbClr val="FF3300"/>
                </a:solidFill>
                <a:latin typeface="Times New Roman" panose="02020603050405020304" pitchFamily="18" charset="0"/>
                <a:cs typeface="Times New Roman" panose="02020603050405020304" pitchFamily="18" charset="0"/>
              </a:rPr>
              <a:t>C </a:t>
            </a:r>
            <a:r>
              <a:rPr kumimoji="1" lang="zh-CN" altLang="en-US" dirty="0" smtClean="0">
                <a:latin typeface="Times New Roman" panose="02020603050405020304" pitchFamily="18" charset="0"/>
                <a:cs typeface="Times New Roman" panose="02020603050405020304" pitchFamily="18" charset="0"/>
              </a:rPr>
              <a:t>折半</a:t>
            </a:r>
            <a:r>
              <a:rPr kumimoji="1" lang="zh-CN" altLang="en-US" dirty="0">
                <a:latin typeface="Times New Roman" panose="02020603050405020304" pitchFamily="18" charset="0"/>
                <a:cs typeface="Times New Roman" panose="02020603050405020304" pitchFamily="18" charset="0"/>
              </a:rPr>
              <a:t>查找：条件</a:t>
            </a:r>
          </a:p>
          <a:p>
            <a:pPr eaLnBrk="1" hangingPunct="1">
              <a:lnSpc>
                <a:spcPct val="145000"/>
              </a:lnSpc>
            </a:pPr>
            <a:r>
              <a:rPr kumimoji="1" lang="en-US" altLang="zh-CN" b="1" dirty="0" smtClean="0">
                <a:solidFill>
                  <a:srgbClr val="FF3300"/>
                </a:solidFill>
                <a:latin typeface="Times New Roman" panose="02020603050405020304" pitchFamily="18" charset="0"/>
                <a:cs typeface="Times New Roman" panose="02020603050405020304" pitchFamily="18" charset="0"/>
              </a:rPr>
              <a:t>D </a:t>
            </a:r>
            <a:r>
              <a:rPr kumimoji="1" lang="zh-CN" altLang="en-US" dirty="0" smtClean="0">
                <a:latin typeface="Times New Roman" panose="02020603050405020304" pitchFamily="18" charset="0"/>
                <a:cs typeface="Times New Roman" panose="02020603050405020304" pitchFamily="18" charset="0"/>
              </a:rPr>
              <a:t>分</a:t>
            </a:r>
            <a:r>
              <a:rPr kumimoji="1" lang="zh-CN" altLang="en-US" dirty="0">
                <a:latin typeface="Times New Roman" panose="02020603050405020304" pitchFamily="18" charset="0"/>
                <a:cs typeface="Times New Roman" panose="02020603050405020304" pitchFamily="18" charset="0"/>
              </a:rPr>
              <a:t>快查找</a:t>
            </a:r>
          </a:p>
          <a:p>
            <a:pPr eaLnBrk="1" hangingPunct="1">
              <a:lnSpc>
                <a:spcPct val="145000"/>
              </a:lnSpc>
            </a:pPr>
            <a:r>
              <a:rPr kumimoji="1" lang="en-US" altLang="zh-CN" b="1" dirty="0" smtClean="0">
                <a:solidFill>
                  <a:srgbClr val="FF0000"/>
                </a:solidFill>
                <a:latin typeface="Times New Roman" panose="02020603050405020304" pitchFamily="18" charset="0"/>
                <a:cs typeface="Times New Roman" panose="02020603050405020304" pitchFamily="18" charset="0"/>
              </a:rPr>
              <a:t>E</a:t>
            </a:r>
            <a:r>
              <a:rPr kumimoji="1" lang="en-US" altLang="zh-CN" b="1" dirty="0" smtClean="0">
                <a:latin typeface="Times New Roman" panose="02020603050405020304" pitchFamily="18" charset="0"/>
                <a:cs typeface="Times New Roman" panose="02020603050405020304" pitchFamily="18" charset="0"/>
              </a:rPr>
              <a:t> </a:t>
            </a:r>
            <a:r>
              <a:rPr kumimoji="1" lang="zh-CN" altLang="en-US" b="1" dirty="0" smtClean="0">
                <a:latin typeface="Times New Roman" panose="02020603050405020304" pitchFamily="18" charset="0"/>
                <a:cs typeface="Times New Roman" panose="02020603050405020304" pitchFamily="18" charset="0"/>
              </a:rPr>
              <a:t>与</a:t>
            </a:r>
            <a:r>
              <a:rPr kumimoji="1" lang="en-US" altLang="zh-CN" dirty="0" smtClean="0">
                <a:latin typeface="Times New Roman" panose="02020603050405020304" pitchFamily="18" charset="0"/>
                <a:cs typeface="Times New Roman" panose="02020603050405020304" pitchFamily="18" charset="0"/>
              </a:rPr>
              <a:t>AVL</a:t>
            </a:r>
            <a:r>
              <a:rPr kumimoji="1" lang="zh-CN" altLang="en-US" dirty="0">
                <a:latin typeface="Times New Roman" panose="02020603050405020304" pitchFamily="18" charset="0"/>
                <a:cs typeface="Times New Roman" panose="02020603050405020304" pitchFamily="18" charset="0"/>
              </a:rPr>
              <a:t>树</a:t>
            </a:r>
          </a:p>
          <a:p>
            <a:pPr eaLnBrk="1" hangingPunct="1">
              <a:lnSpc>
                <a:spcPct val="145000"/>
              </a:lnSpc>
            </a:pPr>
            <a:r>
              <a:rPr kumimoji="1" lang="en-US" altLang="zh-CN" b="1" dirty="0" smtClean="0">
                <a:solidFill>
                  <a:srgbClr val="FF3300"/>
                </a:solidFill>
                <a:latin typeface="Times New Roman" panose="02020603050405020304" pitchFamily="18" charset="0"/>
                <a:cs typeface="Times New Roman" panose="02020603050405020304" pitchFamily="18" charset="0"/>
              </a:rPr>
              <a:t>F </a:t>
            </a:r>
            <a:r>
              <a:rPr kumimoji="1" lang="en-US" altLang="zh-CN" dirty="0" smtClean="0">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树</a:t>
            </a:r>
            <a:r>
              <a:rPr kumimoji="1" lang="en-US" altLang="zh-CN" dirty="0">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树</a:t>
            </a:r>
          </a:p>
          <a:p>
            <a:pPr eaLnBrk="1" hangingPunct="1">
              <a:lnSpc>
                <a:spcPct val="145000"/>
              </a:lnSpc>
            </a:pPr>
            <a:r>
              <a:rPr kumimoji="1" lang="en-US" altLang="zh-CN" b="1" dirty="0" smtClean="0">
                <a:solidFill>
                  <a:srgbClr val="FF3300"/>
                </a:solidFill>
                <a:latin typeface="Times New Roman" panose="02020603050405020304" pitchFamily="18" charset="0"/>
                <a:cs typeface="Times New Roman" panose="02020603050405020304" pitchFamily="18" charset="0"/>
              </a:rPr>
              <a:t>G </a:t>
            </a:r>
            <a:r>
              <a:rPr kumimoji="1" lang="zh-CN" altLang="en-US" dirty="0" smtClean="0">
                <a:latin typeface="Times New Roman" panose="02020603050405020304" pitchFamily="18" charset="0"/>
                <a:cs typeface="Times New Roman" panose="02020603050405020304" pitchFamily="18" charset="0"/>
              </a:rPr>
              <a:t>二</a:t>
            </a:r>
            <a:r>
              <a:rPr kumimoji="1" lang="zh-CN" altLang="en-US" dirty="0">
                <a:latin typeface="Times New Roman" panose="02020603050405020304" pitchFamily="18" charset="0"/>
                <a:cs typeface="Times New Roman" panose="02020603050405020304" pitchFamily="18" charset="0"/>
              </a:rPr>
              <a:t>叉查找</a:t>
            </a:r>
            <a:r>
              <a:rPr kumimoji="1" lang="zh-CN" altLang="en-US" dirty="0" smtClean="0">
                <a:latin typeface="Times New Roman" panose="02020603050405020304" pitchFamily="18" charset="0"/>
                <a:cs typeface="Times New Roman" panose="02020603050405020304" pitchFamily="18" charset="0"/>
              </a:rPr>
              <a:t>树</a:t>
            </a:r>
            <a:r>
              <a:rPr kumimoji="1" lang="en-US" altLang="zh-CN" dirty="0" smtClean="0">
                <a:latin typeface="Times New Roman" panose="02020603050405020304" pitchFamily="18" charset="0"/>
                <a:cs typeface="Times New Roman" panose="02020603050405020304" pitchFamily="18" charset="0"/>
              </a:rPr>
              <a:t>BST</a:t>
            </a:r>
            <a:r>
              <a:rPr kumimoji="1" lang="zh-CN" altLang="en-US" dirty="0" smtClean="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什么叫二叉查找树、插入结点、删除结点、查找结点</a:t>
            </a:r>
          </a:p>
          <a:p>
            <a:pPr eaLnBrk="1" hangingPunct="1">
              <a:lnSpc>
                <a:spcPct val="145000"/>
              </a:lnSpc>
            </a:pPr>
            <a:r>
              <a:rPr kumimoji="1" lang="en-US" altLang="zh-CN" b="1" dirty="0" smtClean="0">
                <a:solidFill>
                  <a:srgbClr val="FF3300"/>
                </a:solidFill>
                <a:latin typeface="Times New Roman" panose="02020603050405020304" pitchFamily="18" charset="0"/>
                <a:cs typeface="Times New Roman" panose="02020603050405020304" pitchFamily="18" charset="0"/>
              </a:rPr>
              <a:t>H </a:t>
            </a:r>
            <a:r>
              <a:rPr kumimoji="1" lang="zh-CN" altLang="en-US" dirty="0" smtClean="0">
                <a:latin typeface="Times New Roman" panose="02020603050405020304" pitchFamily="18" charset="0"/>
                <a:cs typeface="Times New Roman" panose="02020603050405020304" pitchFamily="18" charset="0"/>
              </a:rPr>
              <a:t>散</a:t>
            </a:r>
            <a:r>
              <a:rPr kumimoji="1" lang="zh-CN" altLang="en-US" dirty="0">
                <a:latin typeface="Times New Roman" panose="02020603050405020304" pitchFamily="18" charset="0"/>
                <a:cs typeface="Times New Roman" panose="02020603050405020304" pitchFamily="18" charset="0"/>
              </a:rPr>
              <a:t>列法：哈稀函数   冲突    哈希表的长度</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哈希函数：直接定址法       质数除余法        平方取中法 </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折叠法           数字分析法        随机法</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处理冲突：开放定址法（线性探测、二次探测）     </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再散列法         链地址法          建立公共溢出区</a:t>
            </a:r>
          </a:p>
        </p:txBody>
      </p:sp>
      <p:sp>
        <p:nvSpPr>
          <p:cNvPr id="40963" name="Text Box 5">
            <a:extLst>
              <a:ext uri="{FF2B5EF4-FFF2-40B4-BE49-F238E27FC236}">
                <a16:creationId xmlns:a16="http://schemas.microsoft.com/office/drawing/2014/main" id="{AA6AB349-DB92-49C9-BBD5-0D42C332E5B5}"/>
              </a:ext>
            </a:extLst>
          </p:cNvPr>
          <p:cNvSpPr txBox="1">
            <a:spLocks noChangeArrowheads="1"/>
          </p:cNvSpPr>
          <p:nvPr/>
        </p:nvSpPr>
        <p:spPr bwMode="auto">
          <a:xfrm>
            <a:off x="395536" y="635720"/>
            <a:ext cx="498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第五章 查找</a:t>
            </a:r>
          </a:p>
        </p:txBody>
      </p:sp>
      <p:sp>
        <p:nvSpPr>
          <p:cNvPr id="40964" name="Text Box 6">
            <a:extLst>
              <a:ext uri="{FF2B5EF4-FFF2-40B4-BE49-F238E27FC236}">
                <a16:creationId xmlns:a16="http://schemas.microsoft.com/office/drawing/2014/main" id="{A759271C-B4DB-42CB-95C8-87D94276A9E9}"/>
              </a:ext>
            </a:extLst>
          </p:cNvPr>
          <p:cNvSpPr txBox="1">
            <a:spLocks noChangeArrowheads="1"/>
          </p:cNvSpPr>
          <p:nvPr/>
        </p:nvSpPr>
        <p:spPr bwMode="auto">
          <a:xfrm>
            <a:off x="468313" y="1259607"/>
            <a:ext cx="8424862" cy="81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FFFF00"/>
              </a:buClr>
              <a:buFont typeface="Wingdings" panose="05000000000000000000" pitchFamily="2" charset="2"/>
              <a:buNone/>
            </a:pPr>
            <a:r>
              <a:rPr kumimoji="1" lang="en-US" altLang="zh-CN" b="1" dirty="0" smtClean="0">
                <a:solidFill>
                  <a:srgbClr val="FF3300"/>
                </a:solidFill>
                <a:latin typeface="Times New Roman" panose="02020603050405020304" pitchFamily="18" charset="0"/>
                <a:cs typeface="Times New Roman" panose="02020603050405020304" pitchFamily="18" charset="0"/>
              </a:rPr>
              <a:t>A </a:t>
            </a:r>
            <a:r>
              <a:rPr kumimoji="1" lang="zh-CN" altLang="en-US" dirty="0" smtClean="0">
                <a:latin typeface="Times New Roman" panose="02020603050405020304" pitchFamily="18" charset="0"/>
                <a:cs typeface="Times New Roman" panose="02020603050405020304" pitchFamily="18" charset="0"/>
              </a:rPr>
              <a:t>基本</a:t>
            </a:r>
            <a:r>
              <a:rPr kumimoji="1" lang="zh-CN" altLang="en-US" dirty="0">
                <a:latin typeface="Times New Roman" panose="02020603050405020304" pitchFamily="18" charset="0"/>
                <a:cs typeface="Times New Roman" panose="02020603050405020304" pitchFamily="18" charset="0"/>
              </a:rPr>
              <a:t>概念</a:t>
            </a:r>
          </a:p>
          <a:p>
            <a:pPr eaLnBrk="1" hangingPunct="1">
              <a:lnSpc>
                <a:spcPct val="130000"/>
              </a:lnSpc>
              <a:buClr>
                <a:srgbClr val="FFFF00"/>
              </a:buClr>
              <a:buFont typeface="Wingdings" panose="05000000000000000000" pitchFamily="2" charset="2"/>
              <a:buNone/>
            </a:pPr>
            <a:r>
              <a:rPr kumimoji="1" lang="zh-CN" altLang="en-US" dirty="0">
                <a:latin typeface="Times New Roman" panose="02020603050405020304" pitchFamily="18" charset="0"/>
                <a:cs typeface="Times New Roman" panose="02020603050405020304" pitchFamily="18" charset="0"/>
              </a:rPr>
              <a:t>   查找（检索）   查找表  关键字 静态查找  动态查找 平均查找长度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blinds(horizontal)">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09" name="Group 49">
            <a:extLst>
              <a:ext uri="{FF2B5EF4-FFF2-40B4-BE49-F238E27FC236}">
                <a16:creationId xmlns:a16="http://schemas.microsoft.com/office/drawing/2014/main" id="{97B21249-DCBE-4276-98ED-497F8A54CD2D}"/>
              </a:ext>
            </a:extLst>
          </p:cNvPr>
          <p:cNvGrpSpPr>
            <a:grpSpLocks/>
          </p:cNvGrpSpPr>
          <p:nvPr/>
        </p:nvGrpSpPr>
        <p:grpSpPr bwMode="auto">
          <a:xfrm>
            <a:off x="1577975" y="3644900"/>
            <a:ext cx="6365875" cy="2789238"/>
            <a:chOff x="994" y="2341"/>
            <a:chExt cx="4010" cy="1757"/>
          </a:xfrm>
        </p:grpSpPr>
        <p:grpSp>
          <p:nvGrpSpPr>
            <p:cNvPr id="43019" name="Group 47">
              <a:extLst>
                <a:ext uri="{FF2B5EF4-FFF2-40B4-BE49-F238E27FC236}">
                  <a16:creationId xmlns:a16="http://schemas.microsoft.com/office/drawing/2014/main" id="{046D3C2A-F2AC-4F5A-A4ED-89BB9E703B61}"/>
                </a:ext>
              </a:extLst>
            </p:cNvPr>
            <p:cNvGrpSpPr>
              <a:grpSpLocks/>
            </p:cNvGrpSpPr>
            <p:nvPr/>
          </p:nvGrpSpPr>
          <p:grpSpPr bwMode="auto">
            <a:xfrm>
              <a:off x="994" y="2568"/>
              <a:ext cx="4010" cy="1530"/>
              <a:chOff x="994" y="2568"/>
              <a:chExt cx="4010" cy="1530"/>
            </a:xfrm>
          </p:grpSpPr>
          <p:sp>
            <p:nvSpPr>
              <p:cNvPr id="43027" name="Rectangle 5">
                <a:extLst>
                  <a:ext uri="{FF2B5EF4-FFF2-40B4-BE49-F238E27FC236}">
                    <a16:creationId xmlns:a16="http://schemas.microsoft.com/office/drawing/2014/main" id="{0B7F82C4-F15F-43C6-ADE3-265CB777E999}"/>
                  </a:ext>
                </a:extLst>
              </p:cNvPr>
              <p:cNvSpPr>
                <a:spLocks noChangeArrowheads="1"/>
              </p:cNvSpPr>
              <p:nvPr/>
            </p:nvSpPr>
            <p:spPr bwMode="auto">
              <a:xfrm>
                <a:off x="3262" y="3248"/>
                <a:ext cx="1742" cy="54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28" name="Rectangle 6">
                <a:extLst>
                  <a:ext uri="{FF2B5EF4-FFF2-40B4-BE49-F238E27FC236}">
                    <a16:creationId xmlns:a16="http://schemas.microsoft.com/office/drawing/2014/main" id="{AE3F5A80-2A66-4C41-ADAB-1985279C1CE1}"/>
                  </a:ext>
                </a:extLst>
              </p:cNvPr>
              <p:cNvSpPr>
                <a:spLocks noChangeArrowheads="1"/>
              </p:cNvSpPr>
              <p:nvPr/>
            </p:nvSpPr>
            <p:spPr bwMode="auto">
              <a:xfrm>
                <a:off x="2219" y="3248"/>
                <a:ext cx="1043" cy="54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29" name="Rectangle 7">
                <a:extLst>
                  <a:ext uri="{FF2B5EF4-FFF2-40B4-BE49-F238E27FC236}">
                    <a16:creationId xmlns:a16="http://schemas.microsoft.com/office/drawing/2014/main" id="{025BF116-756C-42BB-9719-5560927130F5}"/>
                  </a:ext>
                </a:extLst>
              </p:cNvPr>
              <p:cNvSpPr>
                <a:spLocks noChangeArrowheads="1"/>
              </p:cNvSpPr>
              <p:nvPr/>
            </p:nvSpPr>
            <p:spPr bwMode="auto">
              <a:xfrm>
                <a:off x="994" y="3248"/>
                <a:ext cx="1225" cy="54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二次探测法</a:t>
                </a:r>
              </a:p>
              <a:p>
                <a:pPr algn="ctr" eaLnBrk="1" hangingPunct="1">
                  <a:spcBef>
                    <a:spcPct val="20000"/>
                  </a:spcBef>
                </a:pPr>
                <a:r>
                  <a:rPr lang="zh-CN" altLang="en-US">
                    <a:latin typeface="Times New Roman" panose="02020603050405020304" pitchFamily="18" charset="0"/>
                    <a:cs typeface="Times New Roman" panose="02020603050405020304" pitchFamily="18" charset="0"/>
                  </a:rPr>
                  <a:t>再散列法</a:t>
                </a:r>
              </a:p>
            </p:txBody>
          </p:sp>
          <p:sp>
            <p:nvSpPr>
              <p:cNvPr id="43030" name="Rectangle 8">
                <a:extLst>
                  <a:ext uri="{FF2B5EF4-FFF2-40B4-BE49-F238E27FC236}">
                    <a16:creationId xmlns:a16="http://schemas.microsoft.com/office/drawing/2014/main" id="{4076B33A-3A70-4361-82A7-271AC97DB107}"/>
                  </a:ext>
                </a:extLst>
              </p:cNvPr>
              <p:cNvSpPr>
                <a:spLocks noChangeArrowheads="1"/>
              </p:cNvSpPr>
              <p:nvPr/>
            </p:nvSpPr>
            <p:spPr bwMode="auto">
              <a:xfrm>
                <a:off x="3262" y="3793"/>
                <a:ext cx="1742"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1" name="Rectangle 9">
                <a:extLst>
                  <a:ext uri="{FF2B5EF4-FFF2-40B4-BE49-F238E27FC236}">
                    <a16:creationId xmlns:a16="http://schemas.microsoft.com/office/drawing/2014/main" id="{01761CF6-34B5-4237-ADA2-60FC3E3C9B41}"/>
                  </a:ext>
                </a:extLst>
              </p:cNvPr>
              <p:cNvSpPr>
                <a:spLocks noChangeArrowheads="1"/>
              </p:cNvSpPr>
              <p:nvPr/>
            </p:nvSpPr>
            <p:spPr bwMode="auto">
              <a:xfrm>
                <a:off x="2219" y="3793"/>
                <a:ext cx="1043"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2" name="Rectangle 10">
                <a:extLst>
                  <a:ext uri="{FF2B5EF4-FFF2-40B4-BE49-F238E27FC236}">
                    <a16:creationId xmlns:a16="http://schemas.microsoft.com/office/drawing/2014/main" id="{6B5FAB06-FFB8-4114-9C5F-BF2B72506F3B}"/>
                  </a:ext>
                </a:extLst>
              </p:cNvPr>
              <p:cNvSpPr>
                <a:spLocks noChangeArrowheads="1"/>
              </p:cNvSpPr>
              <p:nvPr/>
            </p:nvSpPr>
            <p:spPr bwMode="auto">
              <a:xfrm>
                <a:off x="994" y="3793"/>
                <a:ext cx="1225"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链地址法</a:t>
                </a:r>
              </a:p>
            </p:txBody>
          </p:sp>
          <p:sp>
            <p:nvSpPr>
              <p:cNvPr id="43033" name="Rectangle 11">
                <a:extLst>
                  <a:ext uri="{FF2B5EF4-FFF2-40B4-BE49-F238E27FC236}">
                    <a16:creationId xmlns:a16="http://schemas.microsoft.com/office/drawing/2014/main" id="{0C36E2C7-1828-41D8-8434-742C6AE6ADC4}"/>
                  </a:ext>
                </a:extLst>
              </p:cNvPr>
              <p:cNvSpPr>
                <a:spLocks noChangeArrowheads="1"/>
              </p:cNvSpPr>
              <p:nvPr/>
            </p:nvSpPr>
            <p:spPr bwMode="auto">
              <a:xfrm>
                <a:off x="3262" y="2873"/>
                <a:ext cx="1742" cy="37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4" name="Rectangle 12">
                <a:extLst>
                  <a:ext uri="{FF2B5EF4-FFF2-40B4-BE49-F238E27FC236}">
                    <a16:creationId xmlns:a16="http://schemas.microsoft.com/office/drawing/2014/main" id="{60C2BBB7-0A1A-469A-839C-8011BB193512}"/>
                  </a:ext>
                </a:extLst>
              </p:cNvPr>
              <p:cNvSpPr>
                <a:spLocks noChangeArrowheads="1"/>
              </p:cNvSpPr>
              <p:nvPr/>
            </p:nvSpPr>
            <p:spPr bwMode="auto">
              <a:xfrm>
                <a:off x="2219" y="2873"/>
                <a:ext cx="1043" cy="37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5" name="Rectangle 13">
                <a:extLst>
                  <a:ext uri="{FF2B5EF4-FFF2-40B4-BE49-F238E27FC236}">
                    <a16:creationId xmlns:a16="http://schemas.microsoft.com/office/drawing/2014/main" id="{FE5289FA-B28C-4D54-A9F2-1D9E3647933B}"/>
                  </a:ext>
                </a:extLst>
              </p:cNvPr>
              <p:cNvSpPr>
                <a:spLocks noChangeArrowheads="1"/>
              </p:cNvSpPr>
              <p:nvPr/>
            </p:nvSpPr>
            <p:spPr bwMode="auto">
              <a:xfrm>
                <a:off x="994" y="2873"/>
                <a:ext cx="1225" cy="37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线性探测法</a:t>
                </a:r>
              </a:p>
            </p:txBody>
          </p:sp>
          <p:sp>
            <p:nvSpPr>
              <p:cNvPr id="43036" name="Rectangle 14">
                <a:extLst>
                  <a:ext uri="{FF2B5EF4-FFF2-40B4-BE49-F238E27FC236}">
                    <a16:creationId xmlns:a16="http://schemas.microsoft.com/office/drawing/2014/main" id="{C26DB24E-4608-42F0-BAF9-4FA9BD4353E2}"/>
                  </a:ext>
                </a:extLst>
              </p:cNvPr>
              <p:cNvSpPr>
                <a:spLocks noChangeArrowheads="1"/>
              </p:cNvSpPr>
              <p:nvPr/>
            </p:nvSpPr>
            <p:spPr bwMode="auto">
              <a:xfrm>
                <a:off x="3262" y="2568"/>
                <a:ext cx="1742"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查找失败（插入记录）</a:t>
                </a:r>
              </a:p>
            </p:txBody>
          </p:sp>
          <p:sp>
            <p:nvSpPr>
              <p:cNvPr id="43037" name="Rectangle 15">
                <a:extLst>
                  <a:ext uri="{FF2B5EF4-FFF2-40B4-BE49-F238E27FC236}">
                    <a16:creationId xmlns:a16="http://schemas.microsoft.com/office/drawing/2014/main" id="{4BD3A788-939A-4AA9-9D5F-E18C25E018E6}"/>
                  </a:ext>
                </a:extLst>
              </p:cNvPr>
              <p:cNvSpPr>
                <a:spLocks noChangeArrowheads="1"/>
              </p:cNvSpPr>
              <p:nvPr/>
            </p:nvSpPr>
            <p:spPr bwMode="auto">
              <a:xfrm>
                <a:off x="2219" y="2568"/>
                <a:ext cx="1043"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查找成功</a:t>
                </a:r>
              </a:p>
            </p:txBody>
          </p:sp>
          <p:sp>
            <p:nvSpPr>
              <p:cNvPr id="43038" name="Rectangle 16">
                <a:extLst>
                  <a:ext uri="{FF2B5EF4-FFF2-40B4-BE49-F238E27FC236}">
                    <a16:creationId xmlns:a16="http://schemas.microsoft.com/office/drawing/2014/main" id="{2FE7DDBA-D023-4EB9-8D98-6E87EE274683}"/>
                  </a:ext>
                </a:extLst>
              </p:cNvPr>
              <p:cNvSpPr>
                <a:spLocks noChangeArrowheads="1"/>
              </p:cNvSpPr>
              <p:nvPr/>
            </p:nvSpPr>
            <p:spPr bwMode="auto">
              <a:xfrm>
                <a:off x="994" y="2568"/>
                <a:ext cx="1225"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处理冲突方法</a:t>
                </a:r>
              </a:p>
            </p:txBody>
          </p:sp>
          <p:sp>
            <p:nvSpPr>
              <p:cNvPr id="43039" name="Line 17">
                <a:extLst>
                  <a:ext uri="{FF2B5EF4-FFF2-40B4-BE49-F238E27FC236}">
                    <a16:creationId xmlns:a16="http://schemas.microsoft.com/office/drawing/2014/main" id="{777284C2-23CD-4FB0-9387-D659A8DF9ECF}"/>
                  </a:ext>
                </a:extLst>
              </p:cNvPr>
              <p:cNvSpPr>
                <a:spLocks noChangeShapeType="1"/>
              </p:cNvSpPr>
              <p:nvPr/>
            </p:nvSpPr>
            <p:spPr bwMode="auto">
              <a:xfrm>
                <a:off x="994" y="2568"/>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0" name="Line 18">
                <a:extLst>
                  <a:ext uri="{FF2B5EF4-FFF2-40B4-BE49-F238E27FC236}">
                    <a16:creationId xmlns:a16="http://schemas.microsoft.com/office/drawing/2014/main" id="{FC03BFCC-B017-4D40-9AE1-34E652FC67BE}"/>
                  </a:ext>
                </a:extLst>
              </p:cNvPr>
              <p:cNvSpPr>
                <a:spLocks noChangeShapeType="1"/>
              </p:cNvSpPr>
              <p:nvPr/>
            </p:nvSpPr>
            <p:spPr bwMode="auto">
              <a:xfrm>
                <a:off x="994" y="2873"/>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1" name="Line 19">
                <a:extLst>
                  <a:ext uri="{FF2B5EF4-FFF2-40B4-BE49-F238E27FC236}">
                    <a16:creationId xmlns:a16="http://schemas.microsoft.com/office/drawing/2014/main" id="{274584B1-AC35-48A7-8BE3-477B2D2F814C}"/>
                  </a:ext>
                </a:extLst>
              </p:cNvPr>
              <p:cNvSpPr>
                <a:spLocks noChangeShapeType="1"/>
              </p:cNvSpPr>
              <p:nvPr/>
            </p:nvSpPr>
            <p:spPr bwMode="auto">
              <a:xfrm>
                <a:off x="994" y="3248"/>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2" name="Line 20">
                <a:extLst>
                  <a:ext uri="{FF2B5EF4-FFF2-40B4-BE49-F238E27FC236}">
                    <a16:creationId xmlns:a16="http://schemas.microsoft.com/office/drawing/2014/main" id="{11A76B3B-EB3B-4FE5-BF9D-F1A5F50094CB}"/>
                  </a:ext>
                </a:extLst>
              </p:cNvPr>
              <p:cNvSpPr>
                <a:spLocks noChangeShapeType="1"/>
              </p:cNvSpPr>
              <p:nvPr/>
            </p:nvSpPr>
            <p:spPr bwMode="auto">
              <a:xfrm>
                <a:off x="994" y="4098"/>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3" name="Line 21">
                <a:extLst>
                  <a:ext uri="{FF2B5EF4-FFF2-40B4-BE49-F238E27FC236}">
                    <a16:creationId xmlns:a16="http://schemas.microsoft.com/office/drawing/2014/main" id="{4693910F-2980-4B33-A6E5-F656BB4E1BE2}"/>
                  </a:ext>
                </a:extLst>
              </p:cNvPr>
              <p:cNvSpPr>
                <a:spLocks noChangeShapeType="1"/>
              </p:cNvSpPr>
              <p:nvPr/>
            </p:nvSpPr>
            <p:spPr bwMode="auto">
              <a:xfrm>
                <a:off x="994" y="2568"/>
                <a:ext cx="0" cy="30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4" name="Line 22">
                <a:extLst>
                  <a:ext uri="{FF2B5EF4-FFF2-40B4-BE49-F238E27FC236}">
                    <a16:creationId xmlns:a16="http://schemas.microsoft.com/office/drawing/2014/main" id="{FE337D2A-035D-4934-91AC-21930C4D58B6}"/>
                  </a:ext>
                </a:extLst>
              </p:cNvPr>
              <p:cNvSpPr>
                <a:spLocks noChangeShapeType="1"/>
              </p:cNvSpPr>
              <p:nvPr/>
            </p:nvSpPr>
            <p:spPr bwMode="auto">
              <a:xfrm>
                <a:off x="3262" y="2568"/>
                <a:ext cx="0" cy="15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5" name="Line 23">
                <a:extLst>
                  <a:ext uri="{FF2B5EF4-FFF2-40B4-BE49-F238E27FC236}">
                    <a16:creationId xmlns:a16="http://schemas.microsoft.com/office/drawing/2014/main" id="{05F29BD7-801E-4768-8B86-901EE688BE09}"/>
                  </a:ext>
                </a:extLst>
              </p:cNvPr>
              <p:cNvSpPr>
                <a:spLocks noChangeShapeType="1"/>
              </p:cNvSpPr>
              <p:nvPr/>
            </p:nvSpPr>
            <p:spPr bwMode="auto">
              <a:xfrm>
                <a:off x="5004" y="2568"/>
                <a:ext cx="0" cy="30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6" name="Line 24">
                <a:extLst>
                  <a:ext uri="{FF2B5EF4-FFF2-40B4-BE49-F238E27FC236}">
                    <a16:creationId xmlns:a16="http://schemas.microsoft.com/office/drawing/2014/main" id="{4BADBD2F-67E9-4659-9E73-483FA19864C5}"/>
                  </a:ext>
                </a:extLst>
              </p:cNvPr>
              <p:cNvSpPr>
                <a:spLocks noChangeShapeType="1"/>
              </p:cNvSpPr>
              <p:nvPr/>
            </p:nvSpPr>
            <p:spPr bwMode="auto">
              <a:xfrm>
                <a:off x="994" y="2873"/>
                <a:ext cx="0" cy="3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7" name="Line 25">
                <a:extLst>
                  <a:ext uri="{FF2B5EF4-FFF2-40B4-BE49-F238E27FC236}">
                    <a16:creationId xmlns:a16="http://schemas.microsoft.com/office/drawing/2014/main" id="{98C1E76C-0950-4C35-A7A9-75981F9FCC7C}"/>
                  </a:ext>
                </a:extLst>
              </p:cNvPr>
              <p:cNvSpPr>
                <a:spLocks noChangeShapeType="1"/>
              </p:cNvSpPr>
              <p:nvPr/>
            </p:nvSpPr>
            <p:spPr bwMode="auto">
              <a:xfrm>
                <a:off x="5004" y="2873"/>
                <a:ext cx="0" cy="3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8" name="Line 26">
                <a:extLst>
                  <a:ext uri="{FF2B5EF4-FFF2-40B4-BE49-F238E27FC236}">
                    <a16:creationId xmlns:a16="http://schemas.microsoft.com/office/drawing/2014/main" id="{7BE8F475-B89C-4EF2-93C5-9166915EE7DF}"/>
                  </a:ext>
                </a:extLst>
              </p:cNvPr>
              <p:cNvSpPr>
                <a:spLocks noChangeShapeType="1"/>
              </p:cNvSpPr>
              <p:nvPr/>
            </p:nvSpPr>
            <p:spPr bwMode="auto">
              <a:xfrm>
                <a:off x="994" y="3248"/>
                <a:ext cx="0" cy="8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9" name="Line 27">
                <a:extLst>
                  <a:ext uri="{FF2B5EF4-FFF2-40B4-BE49-F238E27FC236}">
                    <a16:creationId xmlns:a16="http://schemas.microsoft.com/office/drawing/2014/main" id="{80BE9425-1295-41FD-AA39-28B97919CC8B}"/>
                  </a:ext>
                </a:extLst>
              </p:cNvPr>
              <p:cNvSpPr>
                <a:spLocks noChangeShapeType="1"/>
              </p:cNvSpPr>
              <p:nvPr/>
            </p:nvSpPr>
            <p:spPr bwMode="auto">
              <a:xfrm>
                <a:off x="5004" y="3248"/>
                <a:ext cx="0" cy="8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50" name="Line 28">
                <a:extLst>
                  <a:ext uri="{FF2B5EF4-FFF2-40B4-BE49-F238E27FC236}">
                    <a16:creationId xmlns:a16="http://schemas.microsoft.com/office/drawing/2014/main" id="{82616AE4-548F-4F8C-A7C5-FAF59208B049}"/>
                  </a:ext>
                </a:extLst>
              </p:cNvPr>
              <p:cNvSpPr>
                <a:spLocks noChangeShapeType="1"/>
              </p:cNvSpPr>
              <p:nvPr/>
            </p:nvSpPr>
            <p:spPr bwMode="auto">
              <a:xfrm>
                <a:off x="2219" y="2568"/>
                <a:ext cx="0" cy="15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51" name="Line 29">
                <a:extLst>
                  <a:ext uri="{FF2B5EF4-FFF2-40B4-BE49-F238E27FC236}">
                    <a16:creationId xmlns:a16="http://schemas.microsoft.com/office/drawing/2014/main" id="{29E08A5E-2620-4894-AFEB-11CD81A57FAB}"/>
                  </a:ext>
                </a:extLst>
              </p:cNvPr>
              <p:cNvSpPr>
                <a:spLocks noChangeShapeType="1"/>
              </p:cNvSpPr>
              <p:nvPr/>
            </p:nvSpPr>
            <p:spPr bwMode="auto">
              <a:xfrm>
                <a:off x="994" y="3793"/>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grpSp>
        <p:graphicFrame>
          <p:nvGraphicFramePr>
            <p:cNvPr id="43020" name="Object 30">
              <a:extLst>
                <a:ext uri="{FF2B5EF4-FFF2-40B4-BE49-F238E27FC236}">
                  <a16:creationId xmlns:a16="http://schemas.microsoft.com/office/drawing/2014/main" id="{48F8ED3B-0800-4BA9-8467-9199C19B66B5}"/>
                </a:ext>
              </a:extLst>
            </p:cNvPr>
            <p:cNvGraphicFramePr>
              <a:graphicFrameLocks noChangeAspect="1"/>
            </p:cNvGraphicFramePr>
            <p:nvPr/>
          </p:nvGraphicFramePr>
          <p:xfrm>
            <a:off x="2401" y="2931"/>
            <a:ext cx="687" cy="263"/>
          </p:xfrm>
          <a:graphic>
            <a:graphicData uri="http://schemas.openxmlformats.org/presentationml/2006/ole">
              <mc:AlternateContent xmlns:mc="http://schemas.openxmlformats.org/markup-compatibility/2006">
                <mc:Choice xmlns:v="urn:schemas-microsoft-com:vml" Requires="v">
                  <p:oleObj spid="_x0000_s44072" name="Microsoft 公式 3.0" r:id="rId4" imgW="596900" imgH="228600" progId="Equation.3">
                    <p:embed/>
                  </p:oleObj>
                </mc:Choice>
                <mc:Fallback>
                  <p:oleObj name="Microsoft 公式 3.0" r:id="rId4" imgW="596900" imgH="228600" progId="Equation.3">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1" y="2931"/>
                          <a:ext cx="687" cy="26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1" name="Object 31">
              <a:extLst>
                <a:ext uri="{FF2B5EF4-FFF2-40B4-BE49-F238E27FC236}">
                  <a16:creationId xmlns:a16="http://schemas.microsoft.com/office/drawing/2014/main" id="{3016D80D-E576-4C51-A9A9-EB87E7A8C6FE}"/>
                </a:ext>
              </a:extLst>
            </p:cNvPr>
            <p:cNvGraphicFramePr>
              <a:graphicFrameLocks noChangeAspect="1"/>
            </p:cNvGraphicFramePr>
            <p:nvPr/>
          </p:nvGraphicFramePr>
          <p:xfrm>
            <a:off x="2265" y="3430"/>
            <a:ext cx="953" cy="252"/>
          </p:xfrm>
          <a:graphic>
            <a:graphicData uri="http://schemas.openxmlformats.org/presentationml/2006/ole">
              <mc:AlternateContent xmlns:mc="http://schemas.openxmlformats.org/markup-compatibility/2006">
                <mc:Choice xmlns:v="urn:schemas-microsoft-com:vml" Requires="v">
                  <p:oleObj spid="_x0000_s44073" name="公式" r:id="rId6" imgW="863225" imgH="228501" progId="Equation.3">
                    <p:embed/>
                  </p:oleObj>
                </mc:Choice>
                <mc:Fallback>
                  <p:oleObj name="公式" r:id="rId6" imgW="863225" imgH="228501" progId="Equation.3">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 y="3430"/>
                          <a:ext cx="953" cy="25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2" name="Object 32">
              <a:extLst>
                <a:ext uri="{FF2B5EF4-FFF2-40B4-BE49-F238E27FC236}">
                  <a16:creationId xmlns:a16="http://schemas.microsoft.com/office/drawing/2014/main" id="{F4C9ABA1-5426-4510-9FB1-DE2AA9EB8E79}"/>
                </a:ext>
              </a:extLst>
            </p:cNvPr>
            <p:cNvGraphicFramePr>
              <a:graphicFrameLocks noChangeAspect="1"/>
            </p:cNvGraphicFramePr>
            <p:nvPr>
              <p:extLst>
                <p:ext uri="{D42A27DB-BD31-4B8C-83A1-F6EECF244321}">
                  <p14:modId xmlns:p14="http://schemas.microsoft.com/office/powerpoint/2010/main" val="1129460749"/>
                </p:ext>
              </p:extLst>
            </p:nvPr>
          </p:nvGraphicFramePr>
          <p:xfrm>
            <a:off x="2446" y="3811"/>
            <a:ext cx="508" cy="275"/>
          </p:xfrm>
          <a:graphic>
            <a:graphicData uri="http://schemas.openxmlformats.org/presentationml/2006/ole">
              <mc:AlternateContent xmlns:mc="http://schemas.openxmlformats.org/markup-compatibility/2006">
                <mc:Choice xmlns:v="urn:schemas-microsoft-com:vml" Requires="v">
                  <p:oleObj spid="_x0000_s44074" name="公式" r:id="rId8" imgW="317362" imgH="228501" progId="Equation.3">
                    <p:embed/>
                  </p:oleObj>
                </mc:Choice>
                <mc:Fallback>
                  <p:oleObj name="公式" r:id="rId8" imgW="317362" imgH="228501" progId="Equation.3">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6" y="3811"/>
                          <a:ext cx="508" cy="2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3" name="Object 33">
              <a:extLst>
                <a:ext uri="{FF2B5EF4-FFF2-40B4-BE49-F238E27FC236}">
                  <a16:creationId xmlns:a16="http://schemas.microsoft.com/office/drawing/2014/main" id="{584A7536-8E4B-4FEF-9B1B-EB3B66A677C7}"/>
                </a:ext>
              </a:extLst>
            </p:cNvPr>
            <p:cNvGraphicFramePr>
              <a:graphicFrameLocks noChangeAspect="1"/>
            </p:cNvGraphicFramePr>
            <p:nvPr/>
          </p:nvGraphicFramePr>
          <p:xfrm>
            <a:off x="3625" y="2931"/>
            <a:ext cx="746" cy="275"/>
          </p:xfrm>
          <a:graphic>
            <a:graphicData uri="http://schemas.openxmlformats.org/presentationml/2006/ole">
              <mc:AlternateContent xmlns:mc="http://schemas.openxmlformats.org/markup-compatibility/2006">
                <mc:Choice xmlns:v="urn:schemas-microsoft-com:vml" Requires="v">
                  <p:oleObj spid="_x0000_s44075" name="公式" r:id="rId10" imgW="723586" imgH="266584" progId="Equation.3">
                    <p:embed/>
                  </p:oleObj>
                </mc:Choice>
                <mc:Fallback>
                  <p:oleObj name="公式" r:id="rId10" imgW="723586" imgH="266584" progId="Equation.3">
                    <p:embed/>
                    <p:pic>
                      <p:nvPicPr>
                        <p:cNvPr id="0"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25" y="2931"/>
                          <a:ext cx="746" cy="2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4" name="Object 34">
              <a:extLst>
                <a:ext uri="{FF2B5EF4-FFF2-40B4-BE49-F238E27FC236}">
                  <a16:creationId xmlns:a16="http://schemas.microsoft.com/office/drawing/2014/main" id="{F702D495-E425-4C18-8873-22631A24019E}"/>
                </a:ext>
              </a:extLst>
            </p:cNvPr>
            <p:cNvGraphicFramePr>
              <a:graphicFrameLocks noChangeAspect="1"/>
            </p:cNvGraphicFramePr>
            <p:nvPr/>
          </p:nvGraphicFramePr>
          <p:xfrm>
            <a:off x="3761" y="3385"/>
            <a:ext cx="453" cy="344"/>
          </p:xfrm>
          <a:graphic>
            <a:graphicData uri="http://schemas.openxmlformats.org/presentationml/2006/ole">
              <mc:AlternateContent xmlns:mc="http://schemas.openxmlformats.org/markup-compatibility/2006">
                <mc:Choice xmlns:v="urn:schemas-microsoft-com:vml" Requires="v">
                  <p:oleObj spid="_x0000_s44076" name="公式" r:id="rId12" imgW="215806" imgH="228501" progId="Equation.3">
                    <p:embed/>
                  </p:oleObj>
                </mc:Choice>
                <mc:Fallback>
                  <p:oleObj name="公式" r:id="rId12" imgW="215806" imgH="228501" progId="Equation.3">
                    <p:embed/>
                    <p:pic>
                      <p:nvPicPr>
                        <p:cNvPr id="0"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61" y="3385"/>
                          <a:ext cx="453" cy="34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5" name="Object 35">
              <a:extLst>
                <a:ext uri="{FF2B5EF4-FFF2-40B4-BE49-F238E27FC236}">
                  <a16:creationId xmlns:a16="http://schemas.microsoft.com/office/drawing/2014/main" id="{39B54649-2B7A-466D-9C26-6E3AB47A2FC2}"/>
                </a:ext>
              </a:extLst>
            </p:cNvPr>
            <p:cNvGraphicFramePr>
              <a:graphicFrameLocks noChangeAspect="1"/>
            </p:cNvGraphicFramePr>
            <p:nvPr/>
          </p:nvGraphicFramePr>
          <p:xfrm>
            <a:off x="3761" y="3838"/>
            <a:ext cx="470" cy="198"/>
          </p:xfrm>
          <a:graphic>
            <a:graphicData uri="http://schemas.openxmlformats.org/presentationml/2006/ole">
              <mc:AlternateContent xmlns:mc="http://schemas.openxmlformats.org/markup-compatibility/2006">
                <mc:Choice xmlns:v="urn:schemas-microsoft-com:vml" Requires="v">
                  <p:oleObj spid="_x0000_s44077" name="公式" r:id="rId14" imgW="482391" imgH="203112" progId="Equation.3">
                    <p:embed/>
                  </p:oleObj>
                </mc:Choice>
                <mc:Fallback>
                  <p:oleObj name="公式" r:id="rId14" imgW="482391" imgH="203112" progId="Equation.3">
                    <p:embed/>
                    <p:pic>
                      <p:nvPicPr>
                        <p:cNvPr id="0" name="Object 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61" y="3838"/>
                          <a:ext cx="470" cy="19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6" name="Text Box 36">
              <a:extLst>
                <a:ext uri="{FF2B5EF4-FFF2-40B4-BE49-F238E27FC236}">
                  <a16:creationId xmlns:a16="http://schemas.microsoft.com/office/drawing/2014/main" id="{7C227395-3F14-422F-901A-4D60D4E2F8E3}"/>
                </a:ext>
              </a:extLst>
            </p:cNvPr>
            <p:cNvSpPr txBox="1">
              <a:spLocks noChangeArrowheads="1"/>
            </p:cNvSpPr>
            <p:nvPr/>
          </p:nvSpPr>
          <p:spPr bwMode="auto">
            <a:xfrm>
              <a:off x="1655" y="2341"/>
              <a:ext cx="2393"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3300"/>
                  </a:solidFill>
                  <a:latin typeface="Times New Roman" panose="02020603050405020304" pitchFamily="18" charset="0"/>
                  <a:cs typeface="Times New Roman" panose="02020603050405020304" pitchFamily="18" charset="0"/>
                </a:rPr>
                <a:t>L</a:t>
              </a:r>
              <a:r>
                <a:rPr kumimoji="1" lang="zh-CN" altLang="en-US">
                  <a:latin typeface="Times New Roman" panose="02020603050405020304" pitchFamily="18" charset="0"/>
                  <a:cs typeface="Times New Roman" panose="02020603050405020304" pitchFamily="18" charset="0"/>
                </a:rPr>
                <a:t>几种处理冲突方法的平均查找长度</a:t>
              </a:r>
            </a:p>
          </p:txBody>
        </p:sp>
      </p:grpSp>
      <p:sp>
        <p:nvSpPr>
          <p:cNvPr id="43011" name="Text Box 42">
            <a:extLst>
              <a:ext uri="{FF2B5EF4-FFF2-40B4-BE49-F238E27FC236}">
                <a16:creationId xmlns:a16="http://schemas.microsoft.com/office/drawing/2014/main" id="{1E856411-5D5C-4A2C-86E8-E81AB7703B45}"/>
              </a:ext>
            </a:extLst>
          </p:cNvPr>
          <p:cNvSpPr txBox="1">
            <a:spLocks noChangeArrowheads="1"/>
          </p:cNvSpPr>
          <p:nvPr/>
        </p:nvSpPr>
        <p:spPr bwMode="auto">
          <a:xfrm>
            <a:off x="5076825" y="765175"/>
            <a:ext cx="3167063" cy="12001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latin typeface="Times New Roman" panose="02020603050405020304" pitchFamily="18" charset="0"/>
                <a:cs typeface="Times New Roman" panose="02020603050405020304" pitchFamily="18" charset="0"/>
              </a:rPr>
              <a:t>装填因子</a:t>
            </a:r>
            <a:r>
              <a:rPr kumimoji="1" lang="el-GR" altLang="zh-CN">
                <a:latin typeface="Times New Roman" panose="02020603050405020304" pitchFamily="18" charset="0"/>
                <a:cs typeface="Times New Roman" panose="02020603050405020304" pitchFamily="18" charset="0"/>
              </a:rPr>
              <a:t>α</a:t>
            </a:r>
            <a:r>
              <a:rPr kumimoji="1" lang="zh-CN" altLang="en-US">
                <a:latin typeface="Times New Roman" panose="02020603050405020304" pitchFamily="18" charset="0"/>
                <a:cs typeface="Times New Roman" panose="02020603050405020304" pitchFamily="18" charset="0"/>
              </a:rPr>
              <a:t>标志着哈希表的</a:t>
            </a:r>
          </a:p>
          <a:p>
            <a:pPr eaLnBrk="1" hangingPunct="1"/>
            <a:r>
              <a:rPr kumimoji="1" lang="zh-CN" altLang="en-US">
                <a:latin typeface="Times New Roman" panose="02020603050405020304" pitchFamily="18" charset="0"/>
                <a:cs typeface="Times New Roman" panose="02020603050405020304" pitchFamily="18" charset="0"/>
              </a:rPr>
              <a:t>装满程度，</a:t>
            </a:r>
            <a:r>
              <a:rPr kumimoji="1" lang="el-GR" altLang="zh-CN">
                <a:latin typeface="Times New Roman" panose="02020603050405020304" pitchFamily="18" charset="0"/>
                <a:cs typeface="Times New Roman" panose="02020603050405020304" pitchFamily="18" charset="0"/>
              </a:rPr>
              <a:t>α</a:t>
            </a:r>
            <a:r>
              <a:rPr kumimoji="1" lang="zh-CN" altLang="el-GR">
                <a:latin typeface="Times New Roman" panose="02020603050405020304" pitchFamily="18" charset="0"/>
                <a:cs typeface="Times New Roman" panose="02020603050405020304" pitchFamily="18" charset="0"/>
              </a:rPr>
              <a:t>越小，发生冲</a:t>
            </a:r>
            <a:endParaRPr kumimoji="1" lang="zh-CN" altLang="en-US">
              <a:latin typeface="Times New Roman" panose="02020603050405020304" pitchFamily="18" charset="0"/>
              <a:cs typeface="Times New Roman" panose="02020603050405020304" pitchFamily="18" charset="0"/>
            </a:endParaRPr>
          </a:p>
          <a:p>
            <a:pPr eaLnBrk="1" hangingPunct="1"/>
            <a:r>
              <a:rPr kumimoji="1" lang="zh-CN" altLang="el-GR">
                <a:latin typeface="Times New Roman" panose="02020603050405020304" pitchFamily="18" charset="0"/>
                <a:cs typeface="Times New Roman" panose="02020603050405020304" pitchFamily="18" charset="0"/>
              </a:rPr>
              <a:t>突的可能性越小，反之，发</a:t>
            </a:r>
            <a:endParaRPr kumimoji="1" lang="zh-CN" altLang="en-US">
              <a:latin typeface="Times New Roman" panose="02020603050405020304" pitchFamily="18" charset="0"/>
              <a:cs typeface="Times New Roman" panose="02020603050405020304" pitchFamily="18" charset="0"/>
            </a:endParaRPr>
          </a:p>
          <a:p>
            <a:pPr eaLnBrk="1" hangingPunct="1"/>
            <a:r>
              <a:rPr kumimoji="1" lang="zh-CN" altLang="el-GR">
                <a:latin typeface="Times New Roman" panose="02020603050405020304" pitchFamily="18" charset="0"/>
                <a:cs typeface="Times New Roman" panose="02020603050405020304" pitchFamily="18" charset="0"/>
              </a:rPr>
              <a:t>生冲突的可能性越大。</a:t>
            </a:r>
            <a:endParaRPr kumimoji="1" lang="zh-CN" altLang="en-US">
              <a:latin typeface="Times New Roman" panose="02020603050405020304" pitchFamily="18" charset="0"/>
              <a:cs typeface="Times New Roman" panose="02020603050405020304" pitchFamily="18" charset="0"/>
            </a:endParaRPr>
          </a:p>
        </p:txBody>
      </p:sp>
      <p:sp>
        <p:nvSpPr>
          <p:cNvPr id="15403" name="Text Box 43">
            <a:extLst>
              <a:ext uri="{FF2B5EF4-FFF2-40B4-BE49-F238E27FC236}">
                <a16:creationId xmlns:a16="http://schemas.microsoft.com/office/drawing/2014/main" id="{010416C1-52A3-4708-870C-95490A81CDFF}"/>
              </a:ext>
            </a:extLst>
          </p:cNvPr>
          <p:cNvSpPr txBox="1">
            <a:spLocks noChangeArrowheads="1"/>
          </p:cNvSpPr>
          <p:nvPr/>
        </p:nvSpPr>
        <p:spPr bwMode="auto">
          <a:xfrm>
            <a:off x="466725" y="1773238"/>
            <a:ext cx="5490904" cy="1895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b="1">
                <a:solidFill>
                  <a:srgbClr val="FF3300"/>
                </a:solidFill>
                <a:latin typeface="Times New Roman" panose="02020603050405020304" pitchFamily="18" charset="0"/>
                <a:cs typeface="Times New Roman" panose="02020603050405020304" pitchFamily="18" charset="0"/>
              </a:rPr>
              <a:t>J</a:t>
            </a:r>
            <a:r>
              <a:rPr kumimoji="1" lang="zh-CN" altLang="en-US">
                <a:latin typeface="Times New Roman" panose="02020603050405020304" pitchFamily="18" charset="0"/>
                <a:cs typeface="Times New Roman" panose="02020603050405020304" pitchFamily="18" charset="0"/>
              </a:rPr>
              <a:t>成功查找平均查找长度：</a:t>
            </a:r>
            <a:r>
              <a:rPr kumimoji="1" lang="en-US" altLang="zh-CN" i="1">
                <a:latin typeface="Times New Roman" panose="02020603050405020304" pitchFamily="18" charset="0"/>
                <a:cs typeface="Times New Roman" panose="02020603050405020304" pitchFamily="18" charset="0"/>
              </a:rPr>
              <a:t>ASL</a:t>
            </a:r>
            <a:r>
              <a:rPr kumimoji="1" lang="en-US" altLang="zh-CN" i="1" baseline="-25000">
                <a:latin typeface="Times New Roman" panose="02020603050405020304" pitchFamily="18" charset="0"/>
                <a:cs typeface="Times New Roman" panose="02020603050405020304" pitchFamily="18" charset="0"/>
              </a:rPr>
              <a:t>s</a:t>
            </a:r>
            <a:endParaRPr kumimoji="1" lang="en-US" altLang="zh-CN" baseline="-25000">
              <a:latin typeface="Times New Roman" panose="02020603050405020304" pitchFamily="18" charset="0"/>
              <a:cs typeface="Times New Roman" panose="02020603050405020304" pitchFamily="18" charset="0"/>
            </a:endParaRPr>
          </a:p>
          <a:p>
            <a:pPr eaLnBrk="1" hangingPunct="1">
              <a:lnSpc>
                <a:spcPct val="130000"/>
              </a:lnSpc>
            </a:pPr>
            <a:r>
              <a:rPr kumimoji="1" lang="en-US" altLang="zh-CN">
                <a:latin typeface="Times New Roman" panose="02020603050405020304" pitchFamily="18" charset="0"/>
                <a:cs typeface="Times New Roman" panose="02020603050405020304" pitchFamily="18" charset="0"/>
              </a:rPr>
              <a:t>            </a:t>
            </a:r>
            <a:r>
              <a:rPr kumimoji="1" lang="zh-CN" altLang="en-US">
                <a:latin typeface="Times New Roman" panose="02020603050405020304" pitchFamily="18" charset="0"/>
                <a:cs typeface="Times New Roman" panose="02020603050405020304" pitchFamily="18" charset="0"/>
              </a:rPr>
              <a:t>查找到散列表中已存在结点的平均比较次数。</a:t>
            </a:r>
          </a:p>
          <a:p>
            <a:pPr eaLnBrk="1" hangingPunct="1">
              <a:lnSpc>
                <a:spcPct val="130000"/>
              </a:lnSpc>
            </a:pPr>
            <a:endParaRPr kumimoji="1" lang="zh-CN" altLang="en-US">
              <a:latin typeface="Times New Roman" panose="02020603050405020304" pitchFamily="18" charset="0"/>
              <a:cs typeface="Times New Roman" panose="02020603050405020304" pitchFamily="18" charset="0"/>
            </a:endParaRPr>
          </a:p>
          <a:p>
            <a:pPr eaLnBrk="1" hangingPunct="1">
              <a:lnSpc>
                <a:spcPct val="130000"/>
              </a:lnSpc>
            </a:pPr>
            <a:r>
              <a:rPr kumimoji="1" lang="en-US" altLang="zh-CN" b="1">
                <a:solidFill>
                  <a:srgbClr val="FF3300"/>
                </a:solidFill>
                <a:latin typeface="Times New Roman" panose="02020603050405020304" pitchFamily="18" charset="0"/>
                <a:cs typeface="Times New Roman" panose="02020603050405020304" pitchFamily="18" charset="0"/>
              </a:rPr>
              <a:t>K</a:t>
            </a:r>
            <a:r>
              <a:rPr kumimoji="1" lang="zh-CN" altLang="en-US">
                <a:latin typeface="Times New Roman" panose="02020603050405020304" pitchFamily="18" charset="0"/>
                <a:cs typeface="Times New Roman" panose="02020603050405020304" pitchFamily="18" charset="0"/>
              </a:rPr>
              <a:t>失败查找平均查找长度：</a:t>
            </a:r>
            <a:r>
              <a:rPr kumimoji="1" lang="en-US" altLang="zh-CN" i="1">
                <a:latin typeface="Times New Roman" panose="02020603050405020304" pitchFamily="18" charset="0"/>
                <a:cs typeface="Times New Roman" panose="02020603050405020304" pitchFamily="18" charset="0"/>
              </a:rPr>
              <a:t>ASL</a:t>
            </a:r>
            <a:r>
              <a:rPr kumimoji="1" lang="en-US" altLang="zh-CN" baseline="-25000">
                <a:latin typeface="Times New Roman" panose="02020603050405020304" pitchFamily="18" charset="0"/>
                <a:cs typeface="Times New Roman" panose="02020603050405020304" pitchFamily="18" charset="0"/>
              </a:rPr>
              <a:t>u</a:t>
            </a:r>
          </a:p>
          <a:p>
            <a:pPr eaLnBrk="1" hangingPunct="1">
              <a:lnSpc>
                <a:spcPct val="130000"/>
              </a:lnSpc>
            </a:pPr>
            <a:r>
              <a:rPr kumimoji="1" lang="en-US" altLang="zh-CN">
                <a:latin typeface="Times New Roman" panose="02020603050405020304" pitchFamily="18" charset="0"/>
                <a:cs typeface="Times New Roman" panose="02020603050405020304" pitchFamily="18" charset="0"/>
              </a:rPr>
              <a:t>            </a:t>
            </a:r>
            <a:r>
              <a:rPr kumimoji="1" lang="zh-CN" altLang="en-US">
                <a:latin typeface="Times New Roman" panose="02020603050405020304" pitchFamily="18" charset="0"/>
                <a:cs typeface="Times New Roman" panose="02020603050405020304" pitchFamily="18" charset="0"/>
              </a:rPr>
              <a:t>查找失败，但找到插入位置的平均比较次数。</a:t>
            </a:r>
          </a:p>
        </p:txBody>
      </p:sp>
      <p:grpSp>
        <p:nvGrpSpPr>
          <p:cNvPr id="43013" name="Group 46">
            <a:extLst>
              <a:ext uri="{FF2B5EF4-FFF2-40B4-BE49-F238E27FC236}">
                <a16:creationId xmlns:a16="http://schemas.microsoft.com/office/drawing/2014/main" id="{FCF1C24E-2FC8-467C-9B25-8D90A2D861B6}"/>
              </a:ext>
            </a:extLst>
          </p:cNvPr>
          <p:cNvGrpSpPr>
            <a:grpSpLocks/>
          </p:cNvGrpSpPr>
          <p:nvPr/>
        </p:nvGrpSpPr>
        <p:grpSpPr bwMode="auto">
          <a:xfrm>
            <a:off x="466725" y="908051"/>
            <a:ext cx="4340225" cy="649288"/>
            <a:chOff x="294" y="681"/>
            <a:chExt cx="2734" cy="409"/>
          </a:xfrm>
        </p:grpSpPr>
        <p:sp>
          <p:nvSpPr>
            <p:cNvPr id="43014" name="Text Box 38">
              <a:extLst>
                <a:ext uri="{FF2B5EF4-FFF2-40B4-BE49-F238E27FC236}">
                  <a16:creationId xmlns:a16="http://schemas.microsoft.com/office/drawing/2014/main" id="{50E30079-D90B-4562-84E1-AF6A2BABCE4B}"/>
                </a:ext>
              </a:extLst>
            </p:cNvPr>
            <p:cNvSpPr txBox="1">
              <a:spLocks noChangeArrowheads="1"/>
            </p:cNvSpPr>
            <p:nvPr/>
          </p:nvSpPr>
          <p:spPr bwMode="auto">
            <a:xfrm>
              <a:off x="294" y="772"/>
              <a:ext cx="1056"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3300"/>
                  </a:solidFill>
                  <a:latin typeface="Times New Roman" panose="02020603050405020304" pitchFamily="18" charset="0"/>
                  <a:cs typeface="Times New Roman" panose="02020603050405020304" pitchFamily="18" charset="0"/>
                </a:rPr>
                <a:t>I</a:t>
              </a:r>
              <a:r>
                <a:rPr kumimoji="1" lang="zh-CN" altLang="en-US">
                  <a:latin typeface="Times New Roman" panose="02020603050405020304" pitchFamily="18" charset="0"/>
                  <a:cs typeface="Times New Roman" panose="02020603050405020304" pitchFamily="18" charset="0"/>
                </a:rPr>
                <a:t>装填因子：</a:t>
              </a:r>
              <a:r>
                <a:rPr kumimoji="1" lang="el-GR" altLang="zh-CN">
                  <a:latin typeface="Times New Roman" panose="02020603050405020304" pitchFamily="18" charset="0"/>
                  <a:cs typeface="Times New Roman" panose="02020603050405020304" pitchFamily="18" charset="0"/>
                </a:rPr>
                <a:t>α</a:t>
              </a:r>
              <a:r>
                <a:rPr kumimoji="1" lang="en-US" altLang="zh-CN">
                  <a:latin typeface="Times New Roman" panose="02020603050405020304" pitchFamily="18" charset="0"/>
                  <a:cs typeface="Times New Roman" panose="02020603050405020304" pitchFamily="18" charset="0"/>
                </a:rPr>
                <a:t>=</a:t>
              </a:r>
            </a:p>
          </p:txBody>
        </p:sp>
        <p:grpSp>
          <p:nvGrpSpPr>
            <p:cNvPr id="43015" name="Group 45">
              <a:extLst>
                <a:ext uri="{FF2B5EF4-FFF2-40B4-BE49-F238E27FC236}">
                  <a16:creationId xmlns:a16="http://schemas.microsoft.com/office/drawing/2014/main" id="{589EB142-1BBC-4BA0-B9F5-24E0B853AC91}"/>
                </a:ext>
              </a:extLst>
            </p:cNvPr>
            <p:cNvGrpSpPr>
              <a:grpSpLocks/>
            </p:cNvGrpSpPr>
            <p:nvPr/>
          </p:nvGrpSpPr>
          <p:grpSpPr bwMode="auto">
            <a:xfrm>
              <a:off x="1383" y="681"/>
              <a:ext cx="1645" cy="409"/>
              <a:chOff x="1699" y="648"/>
              <a:chExt cx="1645" cy="409"/>
            </a:xfrm>
          </p:grpSpPr>
          <p:sp>
            <p:nvSpPr>
              <p:cNvPr id="43016" name="Text Box 40">
                <a:extLst>
                  <a:ext uri="{FF2B5EF4-FFF2-40B4-BE49-F238E27FC236}">
                    <a16:creationId xmlns:a16="http://schemas.microsoft.com/office/drawing/2014/main" id="{22D96D7B-CE59-4DD5-8FCD-FF8B38400E62}"/>
                  </a:ext>
                </a:extLst>
              </p:cNvPr>
              <p:cNvSpPr txBox="1">
                <a:spLocks noChangeArrowheads="1"/>
              </p:cNvSpPr>
              <p:nvPr/>
            </p:nvSpPr>
            <p:spPr bwMode="auto">
              <a:xfrm>
                <a:off x="1699" y="648"/>
                <a:ext cx="1278" cy="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latin typeface="Times New Roman" panose="02020603050405020304" pitchFamily="18" charset="0"/>
                    <a:cs typeface="Times New Roman" panose="02020603050405020304" pitchFamily="18" charset="0"/>
                  </a:rPr>
                  <a:t>表中装入的记录数</a:t>
                </a:r>
              </a:p>
              <a:p>
                <a:pPr eaLnBrk="1" hangingPunct="1"/>
                <a:r>
                  <a:rPr kumimoji="1" lang="zh-CN" altLang="en-US">
                    <a:latin typeface="Times New Roman" panose="02020603050405020304" pitchFamily="18" charset="0"/>
                    <a:cs typeface="Times New Roman" panose="02020603050405020304" pitchFamily="18" charset="0"/>
                  </a:rPr>
                  <a:t>  哈希表的长度</a:t>
                </a:r>
              </a:p>
            </p:txBody>
          </p:sp>
          <p:sp>
            <p:nvSpPr>
              <p:cNvPr id="43017" name="Line 41">
                <a:extLst>
                  <a:ext uri="{FF2B5EF4-FFF2-40B4-BE49-F238E27FC236}">
                    <a16:creationId xmlns:a16="http://schemas.microsoft.com/office/drawing/2014/main" id="{9A19184A-B22B-4620-A74E-21EB39BD0BC5}"/>
                  </a:ext>
                </a:extLst>
              </p:cNvPr>
              <p:cNvSpPr>
                <a:spLocks noChangeShapeType="1"/>
              </p:cNvSpPr>
              <p:nvPr/>
            </p:nvSpPr>
            <p:spPr bwMode="auto">
              <a:xfrm>
                <a:off x="1711" y="871"/>
                <a:ext cx="16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18" name="Line 44">
                <a:extLst>
                  <a:ext uri="{FF2B5EF4-FFF2-40B4-BE49-F238E27FC236}">
                    <a16:creationId xmlns:a16="http://schemas.microsoft.com/office/drawing/2014/main" id="{C91AFC6C-7061-4825-B1BE-C16A5070B84C}"/>
                  </a:ext>
                </a:extLst>
              </p:cNvPr>
              <p:cNvSpPr>
                <a:spLocks noChangeShapeType="1"/>
              </p:cNvSpPr>
              <p:nvPr/>
            </p:nvSpPr>
            <p:spPr bwMode="auto">
              <a:xfrm>
                <a:off x="1746" y="854"/>
                <a:ext cx="117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03"/>
                                        </p:tgtEl>
                                        <p:attrNameLst>
                                          <p:attrName>style.visibility</p:attrName>
                                        </p:attrNameLst>
                                      </p:cBhvr>
                                      <p:to>
                                        <p:strVal val="visible"/>
                                      </p:to>
                                    </p:set>
                                    <p:animEffect transition="in" filter="blinds(horizontal)">
                                      <p:cBhvr>
                                        <p:cTn id="7" dur="500"/>
                                        <p:tgtEl>
                                          <p:spTgt spid="15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409"/>
                                        </p:tgtEl>
                                        <p:attrNameLst>
                                          <p:attrName>style.visibility</p:attrName>
                                        </p:attrNameLst>
                                      </p:cBhvr>
                                      <p:to>
                                        <p:strVal val="visible"/>
                                      </p:to>
                                    </p:set>
                                    <p:animEffect transition="in" filter="blinds(horizontal)">
                                      <p:cBhvr>
                                        <p:cTn id="12" dur="500"/>
                                        <p:tgtEl>
                                          <p:spTgt spid="15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93" name="Group 29">
            <a:extLst>
              <a:ext uri="{FF2B5EF4-FFF2-40B4-BE49-F238E27FC236}">
                <a16:creationId xmlns:a16="http://schemas.microsoft.com/office/drawing/2014/main" id="{B8E312C8-5D25-46D1-8C0D-43A74E4ADA5A}"/>
              </a:ext>
            </a:extLst>
          </p:cNvPr>
          <p:cNvGrpSpPr>
            <a:grpSpLocks/>
          </p:cNvGrpSpPr>
          <p:nvPr/>
        </p:nvGrpSpPr>
        <p:grpSpPr bwMode="auto">
          <a:xfrm>
            <a:off x="4643438" y="765175"/>
            <a:ext cx="3709987" cy="1377950"/>
            <a:chOff x="2925" y="527"/>
            <a:chExt cx="2337" cy="868"/>
          </a:xfrm>
        </p:grpSpPr>
        <p:sp>
          <p:nvSpPr>
            <p:cNvPr id="45079" name="Text Box 5">
              <a:extLst>
                <a:ext uri="{FF2B5EF4-FFF2-40B4-BE49-F238E27FC236}">
                  <a16:creationId xmlns:a16="http://schemas.microsoft.com/office/drawing/2014/main" id="{6A8D1330-51E6-4845-A2A0-7BA163B9678A}"/>
                </a:ext>
              </a:extLst>
            </p:cNvPr>
            <p:cNvSpPr txBox="1">
              <a:spLocks noChangeArrowheads="1"/>
            </p:cNvSpPr>
            <p:nvPr/>
          </p:nvSpPr>
          <p:spPr bwMode="auto">
            <a:xfrm>
              <a:off x="2925" y="845"/>
              <a:ext cx="416" cy="243"/>
            </a:xfrm>
            <a:prstGeom prst="rect">
              <a:avLst/>
            </a:prstGeom>
            <a:solidFill>
              <a:srgbClr val="BBE0E3"/>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查找</a:t>
              </a:r>
            </a:p>
          </p:txBody>
        </p:sp>
        <p:sp>
          <p:nvSpPr>
            <p:cNvPr id="45080" name="Text Box 8">
              <a:extLst>
                <a:ext uri="{FF2B5EF4-FFF2-40B4-BE49-F238E27FC236}">
                  <a16:creationId xmlns:a16="http://schemas.microsoft.com/office/drawing/2014/main" id="{81BD6582-7DEC-439C-8F7C-98965B133A21}"/>
                </a:ext>
              </a:extLst>
            </p:cNvPr>
            <p:cNvSpPr txBox="1">
              <a:spLocks noChangeArrowheads="1"/>
            </p:cNvSpPr>
            <p:nvPr/>
          </p:nvSpPr>
          <p:spPr bwMode="auto">
            <a:xfrm>
              <a:off x="4558" y="678"/>
              <a:ext cx="70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分块查找</a:t>
              </a:r>
            </a:p>
          </p:txBody>
        </p:sp>
        <p:sp>
          <p:nvSpPr>
            <p:cNvPr id="45081" name="Line 15">
              <a:extLst>
                <a:ext uri="{FF2B5EF4-FFF2-40B4-BE49-F238E27FC236}">
                  <a16:creationId xmlns:a16="http://schemas.microsoft.com/office/drawing/2014/main" id="{236B15EE-7B07-416C-B057-25BCB9DC1775}"/>
                </a:ext>
              </a:extLst>
            </p:cNvPr>
            <p:cNvSpPr>
              <a:spLocks noChangeShapeType="1"/>
            </p:cNvSpPr>
            <p:nvPr/>
          </p:nvSpPr>
          <p:spPr bwMode="auto">
            <a:xfrm>
              <a:off x="3470" y="663"/>
              <a:ext cx="0" cy="589"/>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2" name="Line 16">
              <a:extLst>
                <a:ext uri="{FF2B5EF4-FFF2-40B4-BE49-F238E27FC236}">
                  <a16:creationId xmlns:a16="http://schemas.microsoft.com/office/drawing/2014/main" id="{34DEE4DF-215D-4939-A021-88AD3FD62BED}"/>
                </a:ext>
              </a:extLst>
            </p:cNvPr>
            <p:cNvSpPr>
              <a:spLocks noChangeShapeType="1"/>
            </p:cNvSpPr>
            <p:nvPr/>
          </p:nvSpPr>
          <p:spPr bwMode="auto">
            <a:xfrm>
              <a:off x="3334" y="960"/>
              <a:ext cx="272"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3" name="Line 17">
              <a:extLst>
                <a:ext uri="{FF2B5EF4-FFF2-40B4-BE49-F238E27FC236}">
                  <a16:creationId xmlns:a16="http://schemas.microsoft.com/office/drawing/2014/main" id="{6CE3BD20-006B-4965-AB54-5D78F19BED1E}"/>
                </a:ext>
              </a:extLst>
            </p:cNvPr>
            <p:cNvSpPr>
              <a:spLocks noChangeShapeType="1"/>
            </p:cNvSpPr>
            <p:nvPr/>
          </p:nvSpPr>
          <p:spPr bwMode="auto">
            <a:xfrm>
              <a:off x="3470" y="663"/>
              <a:ext cx="136"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4" name="Line 18">
              <a:extLst>
                <a:ext uri="{FF2B5EF4-FFF2-40B4-BE49-F238E27FC236}">
                  <a16:creationId xmlns:a16="http://schemas.microsoft.com/office/drawing/2014/main" id="{310D0BE9-6F7F-447A-8366-26435CD0DE44}"/>
                </a:ext>
              </a:extLst>
            </p:cNvPr>
            <p:cNvSpPr>
              <a:spLocks noChangeShapeType="1"/>
            </p:cNvSpPr>
            <p:nvPr/>
          </p:nvSpPr>
          <p:spPr bwMode="auto">
            <a:xfrm>
              <a:off x="3470" y="1253"/>
              <a:ext cx="136"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5" name="Line 19">
              <a:extLst>
                <a:ext uri="{FF2B5EF4-FFF2-40B4-BE49-F238E27FC236}">
                  <a16:creationId xmlns:a16="http://schemas.microsoft.com/office/drawing/2014/main" id="{728591D7-BEAA-4883-AE54-9E92C7ACCAF3}"/>
                </a:ext>
              </a:extLst>
            </p:cNvPr>
            <p:cNvSpPr>
              <a:spLocks noChangeShapeType="1"/>
            </p:cNvSpPr>
            <p:nvPr/>
          </p:nvSpPr>
          <p:spPr bwMode="auto">
            <a:xfrm>
              <a:off x="4422" y="663"/>
              <a:ext cx="0" cy="317"/>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6" name="Line 20">
              <a:extLst>
                <a:ext uri="{FF2B5EF4-FFF2-40B4-BE49-F238E27FC236}">
                  <a16:creationId xmlns:a16="http://schemas.microsoft.com/office/drawing/2014/main" id="{5D2EE778-75E3-4C78-A026-FA0363CAAD57}"/>
                </a:ext>
              </a:extLst>
            </p:cNvPr>
            <p:cNvSpPr>
              <a:spLocks noChangeShapeType="1"/>
            </p:cNvSpPr>
            <p:nvPr/>
          </p:nvSpPr>
          <p:spPr bwMode="auto">
            <a:xfrm>
              <a:off x="4286" y="663"/>
              <a:ext cx="136"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7" name="Line 21">
              <a:extLst>
                <a:ext uri="{FF2B5EF4-FFF2-40B4-BE49-F238E27FC236}">
                  <a16:creationId xmlns:a16="http://schemas.microsoft.com/office/drawing/2014/main" id="{16CBCC8F-C955-40C2-A967-EE8AB69BCE23}"/>
                </a:ext>
              </a:extLst>
            </p:cNvPr>
            <p:cNvSpPr>
              <a:spLocks noChangeShapeType="1"/>
            </p:cNvSpPr>
            <p:nvPr/>
          </p:nvSpPr>
          <p:spPr bwMode="auto">
            <a:xfrm>
              <a:off x="4286" y="980"/>
              <a:ext cx="136"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8" name="Line 22">
              <a:extLst>
                <a:ext uri="{FF2B5EF4-FFF2-40B4-BE49-F238E27FC236}">
                  <a16:creationId xmlns:a16="http://schemas.microsoft.com/office/drawing/2014/main" id="{ABB197D2-39B2-4282-BAE6-3A8927D919A1}"/>
                </a:ext>
              </a:extLst>
            </p:cNvPr>
            <p:cNvSpPr>
              <a:spLocks noChangeShapeType="1"/>
            </p:cNvSpPr>
            <p:nvPr/>
          </p:nvSpPr>
          <p:spPr bwMode="auto">
            <a:xfrm>
              <a:off x="4422" y="799"/>
              <a:ext cx="136"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9" name="Text Box 6">
              <a:extLst>
                <a:ext uri="{FF2B5EF4-FFF2-40B4-BE49-F238E27FC236}">
                  <a16:creationId xmlns:a16="http://schemas.microsoft.com/office/drawing/2014/main" id="{F1C47A17-6132-4EED-8835-8A0341935FFF}"/>
                </a:ext>
              </a:extLst>
            </p:cNvPr>
            <p:cNvSpPr txBox="1">
              <a:spLocks noChangeArrowheads="1"/>
            </p:cNvSpPr>
            <p:nvPr/>
          </p:nvSpPr>
          <p:spPr bwMode="auto">
            <a:xfrm>
              <a:off x="3606" y="844"/>
              <a:ext cx="70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折半查找</a:t>
              </a:r>
            </a:p>
          </p:txBody>
        </p:sp>
        <p:sp>
          <p:nvSpPr>
            <p:cNvPr id="45090" name="Text Box 7">
              <a:extLst>
                <a:ext uri="{FF2B5EF4-FFF2-40B4-BE49-F238E27FC236}">
                  <a16:creationId xmlns:a16="http://schemas.microsoft.com/office/drawing/2014/main" id="{81950A29-3B6B-42F7-B670-5917E1D116D9}"/>
                </a:ext>
              </a:extLst>
            </p:cNvPr>
            <p:cNvSpPr txBox="1">
              <a:spLocks noChangeArrowheads="1"/>
            </p:cNvSpPr>
            <p:nvPr/>
          </p:nvSpPr>
          <p:spPr bwMode="auto">
            <a:xfrm>
              <a:off x="3606" y="527"/>
              <a:ext cx="70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线性查找</a:t>
              </a:r>
            </a:p>
          </p:txBody>
        </p:sp>
        <p:sp>
          <p:nvSpPr>
            <p:cNvPr id="45091" name="Text Box 9">
              <a:extLst>
                <a:ext uri="{FF2B5EF4-FFF2-40B4-BE49-F238E27FC236}">
                  <a16:creationId xmlns:a16="http://schemas.microsoft.com/office/drawing/2014/main" id="{FF37CC7D-F232-4266-A748-4E0BD07BD093}"/>
                </a:ext>
              </a:extLst>
            </p:cNvPr>
            <p:cNvSpPr txBox="1">
              <a:spLocks noChangeArrowheads="1"/>
            </p:cNvSpPr>
            <p:nvPr/>
          </p:nvSpPr>
          <p:spPr bwMode="auto">
            <a:xfrm>
              <a:off x="3606" y="1152"/>
              <a:ext cx="1632"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地址散列法 </a:t>
              </a:r>
              <a:r>
                <a:rPr lang="en-US" altLang="zh-CN"/>
                <a:t>/ </a:t>
              </a:r>
              <a:r>
                <a:rPr lang="zh-CN" altLang="en-US"/>
                <a:t>哈希表</a:t>
              </a:r>
            </a:p>
          </p:txBody>
        </p:sp>
      </p:grpSp>
      <p:grpSp>
        <p:nvGrpSpPr>
          <p:cNvPr id="36900" name="Group 36">
            <a:extLst>
              <a:ext uri="{FF2B5EF4-FFF2-40B4-BE49-F238E27FC236}">
                <a16:creationId xmlns:a16="http://schemas.microsoft.com/office/drawing/2014/main" id="{D77CC056-494B-4CBD-ABC1-3E91CEF248F0}"/>
              </a:ext>
            </a:extLst>
          </p:cNvPr>
          <p:cNvGrpSpPr>
            <a:grpSpLocks/>
          </p:cNvGrpSpPr>
          <p:nvPr/>
        </p:nvGrpSpPr>
        <p:grpSpPr bwMode="auto">
          <a:xfrm>
            <a:off x="2108200" y="1292225"/>
            <a:ext cx="2543175" cy="385763"/>
            <a:chOff x="1323" y="820"/>
            <a:chExt cx="1602" cy="243"/>
          </a:xfrm>
        </p:grpSpPr>
        <p:sp>
          <p:nvSpPr>
            <p:cNvPr id="45077" name="Line 25">
              <a:extLst>
                <a:ext uri="{FF2B5EF4-FFF2-40B4-BE49-F238E27FC236}">
                  <a16:creationId xmlns:a16="http://schemas.microsoft.com/office/drawing/2014/main" id="{E6DD960B-B119-4549-AF0D-4D98EA807C84}"/>
                </a:ext>
              </a:extLst>
            </p:cNvPr>
            <p:cNvSpPr>
              <a:spLocks noChangeShapeType="1"/>
            </p:cNvSpPr>
            <p:nvPr/>
          </p:nvSpPr>
          <p:spPr bwMode="auto">
            <a:xfrm flipH="1">
              <a:off x="2018" y="938"/>
              <a:ext cx="907"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8" name="Text Box 10">
              <a:extLst>
                <a:ext uri="{FF2B5EF4-FFF2-40B4-BE49-F238E27FC236}">
                  <a16:creationId xmlns:a16="http://schemas.microsoft.com/office/drawing/2014/main" id="{72490518-BCF7-4565-9C13-88556C04EA37}"/>
                </a:ext>
              </a:extLst>
            </p:cNvPr>
            <p:cNvSpPr txBox="1">
              <a:spLocks noChangeArrowheads="1"/>
            </p:cNvSpPr>
            <p:nvPr/>
          </p:nvSpPr>
          <p:spPr bwMode="auto">
            <a:xfrm>
              <a:off x="1323" y="820"/>
              <a:ext cx="682"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检 索</a:t>
              </a:r>
            </a:p>
          </p:txBody>
        </p:sp>
      </p:grpSp>
      <p:grpSp>
        <p:nvGrpSpPr>
          <p:cNvPr id="36903" name="Group 39">
            <a:extLst>
              <a:ext uri="{FF2B5EF4-FFF2-40B4-BE49-F238E27FC236}">
                <a16:creationId xmlns:a16="http://schemas.microsoft.com/office/drawing/2014/main" id="{A4098761-3FC8-4B09-B429-32B9D54C6AA9}"/>
              </a:ext>
            </a:extLst>
          </p:cNvPr>
          <p:cNvGrpSpPr>
            <a:grpSpLocks/>
          </p:cNvGrpSpPr>
          <p:nvPr/>
        </p:nvGrpSpPr>
        <p:grpSpPr bwMode="auto">
          <a:xfrm>
            <a:off x="1547813" y="2708275"/>
            <a:ext cx="4891087" cy="1106488"/>
            <a:chOff x="978" y="1706"/>
            <a:chExt cx="3081" cy="697"/>
          </a:xfrm>
        </p:grpSpPr>
        <p:sp>
          <p:nvSpPr>
            <p:cNvPr id="45074" name="Text Box 12">
              <a:extLst>
                <a:ext uri="{FF2B5EF4-FFF2-40B4-BE49-F238E27FC236}">
                  <a16:creationId xmlns:a16="http://schemas.microsoft.com/office/drawing/2014/main" id="{8C18676C-7E80-427A-B4A8-0F8DB8B49E7A}"/>
                </a:ext>
              </a:extLst>
            </p:cNvPr>
            <p:cNvSpPr txBox="1">
              <a:spLocks noChangeArrowheads="1"/>
            </p:cNvSpPr>
            <p:nvPr/>
          </p:nvSpPr>
          <p:spPr bwMode="auto">
            <a:xfrm>
              <a:off x="978" y="2160"/>
              <a:ext cx="138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平衡二叉树 </a:t>
              </a:r>
              <a:r>
                <a:rPr lang="en-US" altLang="zh-CN"/>
                <a:t>/ AVL</a:t>
              </a:r>
              <a:r>
                <a:rPr lang="zh-CN" altLang="en-US"/>
                <a:t>树</a:t>
              </a:r>
            </a:p>
          </p:txBody>
        </p:sp>
        <p:sp>
          <p:nvSpPr>
            <p:cNvPr id="45075" name="Line 26">
              <a:extLst>
                <a:ext uri="{FF2B5EF4-FFF2-40B4-BE49-F238E27FC236}">
                  <a16:creationId xmlns:a16="http://schemas.microsoft.com/office/drawing/2014/main" id="{2D204106-FBBA-4AF6-966A-13E882EE655B}"/>
                </a:ext>
              </a:extLst>
            </p:cNvPr>
            <p:cNvSpPr>
              <a:spLocks noChangeShapeType="1"/>
            </p:cNvSpPr>
            <p:nvPr/>
          </p:nvSpPr>
          <p:spPr bwMode="auto">
            <a:xfrm>
              <a:off x="1655" y="1706"/>
              <a:ext cx="0" cy="454"/>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6" name="AutoShape 33">
              <a:extLst>
                <a:ext uri="{FF2B5EF4-FFF2-40B4-BE49-F238E27FC236}">
                  <a16:creationId xmlns:a16="http://schemas.microsoft.com/office/drawing/2014/main" id="{2EF991CB-54B6-4386-B8AB-BC8F8C08EAA7}"/>
                </a:ext>
              </a:extLst>
            </p:cNvPr>
            <p:cNvSpPr>
              <a:spLocks noChangeArrowheads="1"/>
            </p:cNvSpPr>
            <p:nvPr/>
          </p:nvSpPr>
          <p:spPr bwMode="auto">
            <a:xfrm>
              <a:off x="1701" y="1797"/>
              <a:ext cx="2358" cy="272"/>
            </a:xfrm>
            <a:prstGeom prst="leftArrow">
              <a:avLst>
                <a:gd name="adj1" fmla="val 72796"/>
                <a:gd name="adj2" fmla="val 223551"/>
              </a:avLst>
            </a:prstGeom>
            <a:noFill/>
            <a:ln w="9525">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a:t>减小二叉树的高度，提高查找效率 </a:t>
              </a:r>
            </a:p>
          </p:txBody>
        </p:sp>
      </p:grpSp>
      <p:grpSp>
        <p:nvGrpSpPr>
          <p:cNvPr id="36904" name="Group 40">
            <a:extLst>
              <a:ext uri="{FF2B5EF4-FFF2-40B4-BE49-F238E27FC236}">
                <a16:creationId xmlns:a16="http://schemas.microsoft.com/office/drawing/2014/main" id="{E133F0DE-BD3D-44B3-B79A-86D87CCE35F8}"/>
              </a:ext>
            </a:extLst>
          </p:cNvPr>
          <p:cNvGrpSpPr>
            <a:grpSpLocks/>
          </p:cNvGrpSpPr>
          <p:nvPr/>
        </p:nvGrpSpPr>
        <p:grpSpPr bwMode="auto">
          <a:xfrm>
            <a:off x="1968500" y="3813175"/>
            <a:ext cx="4619625" cy="1176338"/>
            <a:chOff x="1240" y="2387"/>
            <a:chExt cx="2910" cy="741"/>
          </a:xfrm>
        </p:grpSpPr>
        <p:sp>
          <p:nvSpPr>
            <p:cNvPr id="45071" name="Text Box 13">
              <a:extLst>
                <a:ext uri="{FF2B5EF4-FFF2-40B4-BE49-F238E27FC236}">
                  <a16:creationId xmlns:a16="http://schemas.microsoft.com/office/drawing/2014/main" id="{F70327B8-9CF9-4549-8FE8-5711C6285A35}"/>
                </a:ext>
              </a:extLst>
            </p:cNvPr>
            <p:cNvSpPr txBox="1">
              <a:spLocks noChangeArrowheads="1"/>
            </p:cNvSpPr>
            <p:nvPr/>
          </p:nvSpPr>
          <p:spPr bwMode="auto">
            <a:xfrm>
              <a:off x="1240" y="2885"/>
              <a:ext cx="872"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t>
              </a:r>
              <a:r>
                <a:rPr lang="zh-CN" altLang="en-US"/>
                <a:t>路查找树</a:t>
              </a:r>
            </a:p>
          </p:txBody>
        </p:sp>
        <p:sp>
          <p:nvSpPr>
            <p:cNvPr id="45072" name="Line 27">
              <a:extLst>
                <a:ext uri="{FF2B5EF4-FFF2-40B4-BE49-F238E27FC236}">
                  <a16:creationId xmlns:a16="http://schemas.microsoft.com/office/drawing/2014/main" id="{E1D873AB-43AB-4E05-B4CC-9C2E9B90A17C}"/>
                </a:ext>
              </a:extLst>
            </p:cNvPr>
            <p:cNvSpPr>
              <a:spLocks noChangeShapeType="1"/>
            </p:cNvSpPr>
            <p:nvPr/>
          </p:nvSpPr>
          <p:spPr bwMode="auto">
            <a:xfrm>
              <a:off x="1655" y="2387"/>
              <a:ext cx="0" cy="499"/>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3" name="AutoShape 34">
              <a:extLst>
                <a:ext uri="{FF2B5EF4-FFF2-40B4-BE49-F238E27FC236}">
                  <a16:creationId xmlns:a16="http://schemas.microsoft.com/office/drawing/2014/main" id="{EAC41C04-FDDD-41FD-A96F-DA019175E308}"/>
                </a:ext>
              </a:extLst>
            </p:cNvPr>
            <p:cNvSpPr>
              <a:spLocks noChangeArrowheads="1"/>
            </p:cNvSpPr>
            <p:nvPr/>
          </p:nvSpPr>
          <p:spPr bwMode="auto">
            <a:xfrm>
              <a:off x="1701" y="2478"/>
              <a:ext cx="2449" cy="272"/>
            </a:xfrm>
            <a:prstGeom prst="leftArrow">
              <a:avLst>
                <a:gd name="adj1" fmla="val 65444"/>
                <a:gd name="adj2" fmla="val 213754"/>
              </a:avLst>
            </a:prstGeom>
            <a:noFill/>
            <a:ln w="9525">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a:t>增加宽度，减小高度，减少读盘次数 </a:t>
              </a:r>
            </a:p>
          </p:txBody>
        </p:sp>
      </p:grpSp>
      <p:grpSp>
        <p:nvGrpSpPr>
          <p:cNvPr id="36905" name="Group 41">
            <a:extLst>
              <a:ext uri="{FF2B5EF4-FFF2-40B4-BE49-F238E27FC236}">
                <a16:creationId xmlns:a16="http://schemas.microsoft.com/office/drawing/2014/main" id="{71A83C93-9107-48BE-8F5C-894CDCEE5E26}"/>
              </a:ext>
            </a:extLst>
          </p:cNvPr>
          <p:cNvGrpSpPr>
            <a:grpSpLocks/>
          </p:cNvGrpSpPr>
          <p:nvPr/>
        </p:nvGrpSpPr>
        <p:grpSpPr bwMode="auto">
          <a:xfrm>
            <a:off x="1955800" y="5000625"/>
            <a:ext cx="4640263" cy="1308100"/>
            <a:chOff x="1227" y="3113"/>
            <a:chExt cx="2923" cy="824"/>
          </a:xfrm>
        </p:grpSpPr>
        <p:sp>
          <p:nvSpPr>
            <p:cNvPr id="45068" name="Text Box 14">
              <a:extLst>
                <a:ext uri="{FF2B5EF4-FFF2-40B4-BE49-F238E27FC236}">
                  <a16:creationId xmlns:a16="http://schemas.microsoft.com/office/drawing/2014/main" id="{34183276-4383-4CBB-A80D-140F49333088}"/>
                </a:ext>
              </a:extLst>
            </p:cNvPr>
            <p:cNvSpPr txBox="1">
              <a:spLocks noChangeArrowheads="1"/>
            </p:cNvSpPr>
            <p:nvPr/>
          </p:nvSpPr>
          <p:spPr bwMode="auto">
            <a:xfrm>
              <a:off x="1227" y="3521"/>
              <a:ext cx="862" cy="416"/>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平衡树</a:t>
              </a:r>
            </a:p>
            <a:p>
              <a:pPr algn="ctr" eaLnBrk="1" hangingPunct="1"/>
              <a:r>
                <a:rPr lang="en-US" altLang="zh-CN"/>
                <a:t>B- / B+</a:t>
              </a:r>
              <a:r>
                <a:rPr lang="zh-CN" altLang="en-US"/>
                <a:t>树</a:t>
              </a:r>
            </a:p>
          </p:txBody>
        </p:sp>
        <p:sp>
          <p:nvSpPr>
            <p:cNvPr id="45069" name="Line 28">
              <a:extLst>
                <a:ext uri="{FF2B5EF4-FFF2-40B4-BE49-F238E27FC236}">
                  <a16:creationId xmlns:a16="http://schemas.microsoft.com/office/drawing/2014/main" id="{2C4FA431-B382-4BEF-9AA4-3C99980F2637}"/>
                </a:ext>
              </a:extLst>
            </p:cNvPr>
            <p:cNvSpPr>
              <a:spLocks noChangeShapeType="1"/>
            </p:cNvSpPr>
            <p:nvPr/>
          </p:nvSpPr>
          <p:spPr bwMode="auto">
            <a:xfrm>
              <a:off x="1655" y="3113"/>
              <a:ext cx="0" cy="408"/>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0" name="AutoShape 35">
              <a:extLst>
                <a:ext uri="{FF2B5EF4-FFF2-40B4-BE49-F238E27FC236}">
                  <a16:creationId xmlns:a16="http://schemas.microsoft.com/office/drawing/2014/main" id="{559193BE-2C20-471B-BCCD-204B57A9C273}"/>
                </a:ext>
              </a:extLst>
            </p:cNvPr>
            <p:cNvSpPr>
              <a:spLocks noChangeArrowheads="1"/>
            </p:cNvSpPr>
            <p:nvPr/>
          </p:nvSpPr>
          <p:spPr bwMode="auto">
            <a:xfrm>
              <a:off x="1701" y="3158"/>
              <a:ext cx="2449" cy="272"/>
            </a:xfrm>
            <a:prstGeom prst="leftArrow">
              <a:avLst>
                <a:gd name="adj1" fmla="val 65444"/>
                <a:gd name="adj2" fmla="val 213754"/>
              </a:avLst>
            </a:prstGeom>
            <a:noFill/>
            <a:ln w="9525">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     平衡  </a:t>
              </a:r>
              <a:r>
                <a:rPr lang="en-US" altLang="zh-CN" sz="1400"/>
                <a:t>m-</a:t>
              </a:r>
              <a:r>
                <a:rPr lang="zh-CN" altLang="en-US" sz="1400"/>
                <a:t>路查找树 </a:t>
              </a:r>
              <a:r>
                <a:rPr lang="en-US" altLang="zh-CN" sz="1400"/>
                <a:t>/ Balanced Tree</a:t>
              </a:r>
            </a:p>
          </p:txBody>
        </p:sp>
      </p:grpSp>
      <p:grpSp>
        <p:nvGrpSpPr>
          <p:cNvPr id="36902" name="Group 38">
            <a:extLst>
              <a:ext uri="{FF2B5EF4-FFF2-40B4-BE49-F238E27FC236}">
                <a16:creationId xmlns:a16="http://schemas.microsoft.com/office/drawing/2014/main" id="{8E554DB6-48C0-449F-8643-33A10268A205}"/>
              </a:ext>
            </a:extLst>
          </p:cNvPr>
          <p:cNvGrpSpPr>
            <a:grpSpLocks/>
          </p:cNvGrpSpPr>
          <p:nvPr/>
        </p:nvGrpSpPr>
        <p:grpSpPr bwMode="auto">
          <a:xfrm>
            <a:off x="611188" y="1700213"/>
            <a:ext cx="4013200" cy="1035050"/>
            <a:chOff x="385" y="1071"/>
            <a:chExt cx="2528" cy="652"/>
          </a:xfrm>
        </p:grpSpPr>
        <p:sp>
          <p:nvSpPr>
            <p:cNvPr id="45065" name="Line 24">
              <a:extLst>
                <a:ext uri="{FF2B5EF4-FFF2-40B4-BE49-F238E27FC236}">
                  <a16:creationId xmlns:a16="http://schemas.microsoft.com/office/drawing/2014/main" id="{44CBB403-CC27-4F1C-9D1A-EB9FBC604FA5}"/>
                </a:ext>
              </a:extLst>
            </p:cNvPr>
            <p:cNvSpPr>
              <a:spLocks noChangeShapeType="1"/>
            </p:cNvSpPr>
            <p:nvPr/>
          </p:nvSpPr>
          <p:spPr bwMode="auto">
            <a:xfrm>
              <a:off x="1655" y="1071"/>
              <a:ext cx="0" cy="409"/>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6" name="Text Box 11">
              <a:extLst>
                <a:ext uri="{FF2B5EF4-FFF2-40B4-BE49-F238E27FC236}">
                  <a16:creationId xmlns:a16="http://schemas.microsoft.com/office/drawing/2014/main" id="{E72610E5-1FC7-4AB3-AE24-BA1F3C4E95D4}"/>
                </a:ext>
              </a:extLst>
            </p:cNvPr>
            <p:cNvSpPr txBox="1">
              <a:spLocks noChangeArrowheads="1"/>
            </p:cNvSpPr>
            <p:nvPr/>
          </p:nvSpPr>
          <p:spPr bwMode="auto">
            <a:xfrm>
              <a:off x="385" y="1480"/>
              <a:ext cx="2528"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二叉查找树 </a:t>
              </a:r>
              <a:r>
                <a:rPr lang="en-US" altLang="zh-CN"/>
                <a:t>/ </a:t>
              </a:r>
              <a:r>
                <a:rPr lang="zh-CN" altLang="en-US"/>
                <a:t>二叉排序树 </a:t>
              </a:r>
              <a:r>
                <a:rPr lang="en-US" altLang="zh-CN"/>
                <a:t>/ </a:t>
              </a:r>
              <a:r>
                <a:rPr lang="zh-CN" altLang="en-US"/>
                <a:t>二叉检索树</a:t>
              </a:r>
            </a:p>
          </p:txBody>
        </p:sp>
        <p:sp>
          <p:nvSpPr>
            <p:cNvPr id="45067" name="AutoShape 37">
              <a:extLst>
                <a:ext uri="{FF2B5EF4-FFF2-40B4-BE49-F238E27FC236}">
                  <a16:creationId xmlns:a16="http://schemas.microsoft.com/office/drawing/2014/main" id="{57DD5CFB-881F-4B8D-B2A4-A49A33FA7D49}"/>
                </a:ext>
              </a:extLst>
            </p:cNvPr>
            <p:cNvSpPr>
              <a:spLocks noChangeArrowheads="1"/>
            </p:cNvSpPr>
            <p:nvPr/>
          </p:nvSpPr>
          <p:spPr bwMode="auto">
            <a:xfrm>
              <a:off x="385" y="1116"/>
              <a:ext cx="1134" cy="273"/>
            </a:xfrm>
            <a:prstGeom prst="rightArrow">
              <a:avLst>
                <a:gd name="adj1" fmla="val 50000"/>
                <a:gd name="adj2" fmla="val 10384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动态查找</a:t>
              </a:r>
            </a:p>
          </p:txBody>
        </p:sp>
      </p:grpSp>
      <p:sp>
        <p:nvSpPr>
          <p:cNvPr id="36906" name="AutoShape 42">
            <a:extLst>
              <a:ext uri="{FF2B5EF4-FFF2-40B4-BE49-F238E27FC236}">
                <a16:creationId xmlns:a16="http://schemas.microsoft.com/office/drawing/2014/main" id="{4ADC1395-48F1-4896-BA71-BA251E629BDC}"/>
              </a:ext>
            </a:extLst>
          </p:cNvPr>
          <p:cNvSpPr>
            <a:spLocks noChangeArrowheads="1"/>
          </p:cNvSpPr>
          <p:nvPr/>
        </p:nvSpPr>
        <p:spPr bwMode="auto">
          <a:xfrm>
            <a:off x="7308850" y="4797425"/>
            <a:ext cx="1366838" cy="1439863"/>
          </a:xfrm>
          <a:prstGeom prst="foldedCorner">
            <a:avLst>
              <a:gd name="adj" fmla="val 125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Char char="•"/>
            </a:pPr>
            <a:r>
              <a:rPr lang="zh-CN" altLang="en-US" sz="1600"/>
              <a:t>理解概念</a:t>
            </a:r>
          </a:p>
          <a:p>
            <a:pPr eaLnBrk="1" hangingPunct="1">
              <a:lnSpc>
                <a:spcPct val="150000"/>
              </a:lnSpc>
              <a:buFontTx/>
              <a:buChar char="•"/>
            </a:pPr>
            <a:r>
              <a:rPr lang="zh-CN" altLang="en-US" sz="1600"/>
              <a:t>掌握结构</a:t>
            </a:r>
          </a:p>
          <a:p>
            <a:pPr eaLnBrk="1" hangingPunct="1">
              <a:lnSpc>
                <a:spcPct val="150000"/>
              </a:lnSpc>
              <a:buFontTx/>
              <a:buChar char="•"/>
            </a:pPr>
            <a:r>
              <a:rPr lang="zh-CN" altLang="en-US" sz="1600"/>
              <a:t>阅读算法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893"/>
                                        </p:tgtEl>
                                        <p:attrNameLst>
                                          <p:attrName>style.visibility</p:attrName>
                                        </p:attrNameLst>
                                      </p:cBhvr>
                                      <p:to>
                                        <p:strVal val="visible"/>
                                      </p:to>
                                    </p:set>
                                    <p:animEffect transition="in" filter="wipe(left)">
                                      <p:cBhvr>
                                        <p:cTn id="7" dur="500"/>
                                        <p:tgtEl>
                                          <p:spTgt spid="368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6900"/>
                                        </p:tgtEl>
                                        <p:attrNameLst>
                                          <p:attrName>style.visibility</p:attrName>
                                        </p:attrNameLst>
                                      </p:cBhvr>
                                      <p:to>
                                        <p:strVal val="visible"/>
                                      </p:to>
                                    </p:set>
                                    <p:animEffect transition="in" filter="wipe(right)">
                                      <p:cBhvr>
                                        <p:cTn id="12" dur="500"/>
                                        <p:tgtEl>
                                          <p:spTgt spid="369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6902"/>
                                        </p:tgtEl>
                                        <p:attrNameLst>
                                          <p:attrName>style.visibility</p:attrName>
                                        </p:attrNameLst>
                                      </p:cBhvr>
                                      <p:to>
                                        <p:strVal val="visible"/>
                                      </p:to>
                                    </p:set>
                                    <p:animEffect transition="in" filter="wipe(up)">
                                      <p:cBhvr>
                                        <p:cTn id="17" dur="500"/>
                                        <p:tgtEl>
                                          <p:spTgt spid="369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6903"/>
                                        </p:tgtEl>
                                        <p:attrNameLst>
                                          <p:attrName>style.visibility</p:attrName>
                                        </p:attrNameLst>
                                      </p:cBhvr>
                                      <p:to>
                                        <p:strVal val="visible"/>
                                      </p:to>
                                    </p:set>
                                    <p:animEffect transition="in" filter="wipe(up)">
                                      <p:cBhvr>
                                        <p:cTn id="22" dur="500"/>
                                        <p:tgtEl>
                                          <p:spTgt spid="369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6904"/>
                                        </p:tgtEl>
                                        <p:attrNameLst>
                                          <p:attrName>style.visibility</p:attrName>
                                        </p:attrNameLst>
                                      </p:cBhvr>
                                      <p:to>
                                        <p:strVal val="visible"/>
                                      </p:to>
                                    </p:set>
                                    <p:animEffect transition="in" filter="wipe(up)">
                                      <p:cBhvr>
                                        <p:cTn id="27" dur="500"/>
                                        <p:tgtEl>
                                          <p:spTgt spid="369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6905"/>
                                        </p:tgtEl>
                                        <p:attrNameLst>
                                          <p:attrName>style.visibility</p:attrName>
                                        </p:attrNameLst>
                                      </p:cBhvr>
                                      <p:to>
                                        <p:strVal val="visible"/>
                                      </p:to>
                                    </p:set>
                                    <p:animEffect transition="in" filter="wipe(up)">
                                      <p:cBhvr>
                                        <p:cTn id="32" dur="500"/>
                                        <p:tgtEl>
                                          <p:spTgt spid="3690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32" fill="hold" grpId="0" nodeType="clickEffect">
                                  <p:stCondLst>
                                    <p:cond delay="0"/>
                                  </p:stCondLst>
                                  <p:childTnLst>
                                    <p:set>
                                      <p:cBhvr>
                                        <p:cTn id="36" dur="1" fill="hold">
                                          <p:stCondLst>
                                            <p:cond delay="0"/>
                                          </p:stCondLst>
                                        </p:cTn>
                                        <p:tgtEl>
                                          <p:spTgt spid="36906"/>
                                        </p:tgtEl>
                                        <p:attrNameLst>
                                          <p:attrName>style.visibility</p:attrName>
                                        </p:attrNameLst>
                                      </p:cBhvr>
                                      <p:to>
                                        <p:strVal val="visible"/>
                                      </p:to>
                                    </p:set>
                                    <p:animEffect transition="in" filter="diamond(out)">
                                      <p:cBhvr>
                                        <p:cTn id="37" dur="2000"/>
                                        <p:tgtEl>
                                          <p:spTgt spid="36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images.cnitblog.com/blog/504722/201404/251350266383879.png">
            <a:extLst>
              <a:ext uri="{FF2B5EF4-FFF2-40B4-BE49-F238E27FC236}">
                <a16:creationId xmlns:a16="http://schemas.microsoft.com/office/drawing/2014/main" id="{46E827BA-E8D3-4CC3-B348-4DB63E8BC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50863"/>
            <a:ext cx="8497888"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id="{96FC1F29-3635-471E-ADA3-FB360667D3B7}"/>
              </a:ext>
            </a:extLst>
          </p:cNvPr>
          <p:cNvGrpSpPr>
            <a:grpSpLocks/>
          </p:cNvGrpSpPr>
          <p:nvPr/>
        </p:nvGrpSpPr>
        <p:grpSpPr bwMode="auto">
          <a:xfrm>
            <a:off x="827088" y="3922713"/>
            <a:ext cx="7632700" cy="2170112"/>
            <a:chOff x="827584" y="3923471"/>
            <a:chExt cx="7632848" cy="2169825"/>
          </a:xfrm>
        </p:grpSpPr>
        <p:sp>
          <p:nvSpPr>
            <p:cNvPr id="5" name="矩形 4">
              <a:extLst>
                <a:ext uri="{FF2B5EF4-FFF2-40B4-BE49-F238E27FC236}">
                  <a16:creationId xmlns:a16="http://schemas.microsoft.com/office/drawing/2014/main" id="{BCE2F0C1-3606-43B4-8FB0-E9E3F8462667}"/>
                </a:ext>
              </a:extLst>
            </p:cNvPr>
            <p:cNvSpPr/>
            <p:nvPr/>
          </p:nvSpPr>
          <p:spPr>
            <a:xfrm>
              <a:off x="3420021" y="3923471"/>
              <a:ext cx="5040411" cy="21698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marL="285750" indent="-285750" eaLnBrk="1" hangingPunct="1">
                <a:lnSpc>
                  <a:spcPct val="150000"/>
                </a:lnSpc>
                <a:buFont typeface="Arial" pitchFamily="34" charset="0"/>
                <a:buChar char="•"/>
                <a:defRPr/>
              </a:pPr>
              <a:r>
                <a:rPr lang="en-US" altLang="zh-CN" dirty="0" err="1">
                  <a:latin typeface="Times New Roman" pitchFamily="18" charset="0"/>
                  <a:cs typeface="Times New Roman" pitchFamily="18" charset="0"/>
                </a:rPr>
                <a:t>redis</a:t>
              </a:r>
              <a:r>
                <a:rPr lang="zh-CN" altLang="en-US" dirty="0">
                  <a:latin typeface="Times New Roman" pitchFamily="18" charset="0"/>
                  <a:cs typeface="Times New Roman" pitchFamily="18" charset="0"/>
                </a:rPr>
                <a:t>和</a:t>
              </a:r>
              <a:r>
                <a:rPr lang="en-US" altLang="zh-CN" dirty="0" err="1">
                  <a:latin typeface="Times New Roman" pitchFamily="18" charset="0"/>
                  <a:cs typeface="Times New Roman" pitchFamily="18" charset="0"/>
                </a:rPr>
                <a:t>levelDB</a:t>
              </a:r>
              <a:r>
                <a:rPr lang="zh-CN" altLang="en-US" dirty="0">
                  <a:latin typeface="Times New Roman" pitchFamily="18" charset="0"/>
                  <a:cs typeface="Times New Roman" pitchFamily="18" charset="0"/>
                </a:rPr>
                <a:t>都是用了它；</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他在有序链表的基础上进行扩展；</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解决了有序链表结构查找特定值困难的问题；</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查找特定值的时间复杂度为</a:t>
              </a:r>
              <a:r>
                <a:rPr lang="en-US" altLang="zh-CN" dirty="0">
                  <a:latin typeface="Times New Roman" pitchFamily="18" charset="0"/>
                  <a:cs typeface="Times New Roman" pitchFamily="18" charset="0"/>
                </a:rPr>
                <a:t>O(</a:t>
              </a:r>
              <a:r>
                <a:rPr lang="en-US" altLang="zh-CN" dirty="0" err="1">
                  <a:latin typeface="Times New Roman" pitchFamily="18" charset="0"/>
                  <a:cs typeface="Times New Roman" pitchFamily="18" charset="0"/>
                </a:rPr>
                <a:t>logn</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一种可以代替平衡树的数据结构；</a:t>
              </a:r>
            </a:p>
          </p:txBody>
        </p:sp>
        <p:sp>
          <p:nvSpPr>
            <p:cNvPr id="6" name="矩形 5">
              <a:extLst>
                <a:ext uri="{FF2B5EF4-FFF2-40B4-BE49-F238E27FC236}">
                  <a16:creationId xmlns:a16="http://schemas.microsoft.com/office/drawing/2014/main" id="{B7880786-5193-41F9-A684-FC23B673960E}"/>
                </a:ext>
              </a:extLst>
            </p:cNvPr>
            <p:cNvSpPr/>
            <p:nvPr/>
          </p:nvSpPr>
          <p:spPr>
            <a:xfrm>
              <a:off x="827584" y="4166326"/>
              <a:ext cx="1852648" cy="168411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eaLnBrk="1" hangingPunct="1">
                <a:lnSpc>
                  <a:spcPct val="150000"/>
                </a:lnSpc>
                <a:defRPr/>
              </a:pPr>
              <a:r>
                <a:rPr lang="en-US" altLang="zh-CN" sz="2400" b="1" dirty="0">
                  <a:solidFill>
                    <a:srgbClr val="FF0000"/>
                  </a:solidFill>
                  <a:latin typeface="Times New Roman" pitchFamily="18" charset="0"/>
                  <a:cs typeface="Times New Roman" pitchFamily="18" charset="0"/>
                </a:rPr>
                <a:t>Skip List </a:t>
              </a:r>
            </a:p>
            <a:p>
              <a:pPr algn="ctr" eaLnBrk="1" hangingPunct="1">
                <a:lnSpc>
                  <a:spcPct val="150000"/>
                </a:lnSpc>
                <a:defRPr/>
              </a:pPr>
              <a:r>
                <a:rPr lang="zh-CN" altLang="en-US" sz="2400" b="1" dirty="0">
                  <a:solidFill>
                    <a:srgbClr val="FF0000"/>
                  </a:solidFill>
                  <a:latin typeface="Times New Roman" pitchFamily="18" charset="0"/>
                  <a:cs typeface="Times New Roman" pitchFamily="18" charset="0"/>
                </a:rPr>
                <a:t>又称跳跃表</a:t>
              </a:r>
              <a:endParaRPr lang="en-US" altLang="zh-CN" sz="2400" b="1" dirty="0">
                <a:solidFill>
                  <a:srgbClr val="FF0000"/>
                </a:solidFill>
                <a:latin typeface="Times New Roman" pitchFamily="18" charset="0"/>
                <a:cs typeface="Times New Roman" pitchFamily="18" charset="0"/>
              </a:endParaRPr>
            </a:p>
            <a:p>
              <a:pPr algn="ctr" eaLnBrk="1" hangingPunct="1">
                <a:lnSpc>
                  <a:spcPct val="150000"/>
                </a:lnSpc>
                <a:defRPr/>
              </a:pPr>
              <a:r>
                <a:rPr lang="zh-CN" altLang="en-US" sz="2400" b="1" dirty="0">
                  <a:solidFill>
                    <a:srgbClr val="FF0000"/>
                  </a:solidFill>
                  <a:latin typeface="Times New Roman" pitchFamily="18" charset="0"/>
                  <a:cs typeface="Times New Roman" pitchFamily="18" charset="0"/>
                </a:rPr>
                <a:t>简称跳表</a:t>
              </a:r>
              <a:endParaRPr lang="en-US" altLang="zh-CN" sz="2400" b="1" dirty="0">
                <a:solidFill>
                  <a:srgbClr val="FF0000"/>
                </a:solidFill>
                <a:latin typeface="Times New Roman" pitchFamily="18" charset="0"/>
                <a:cs typeface="Times New Roman" pitchFamily="18" charset="0"/>
              </a:endParaRPr>
            </a:p>
          </p:txBody>
        </p:sp>
        <p:sp>
          <p:nvSpPr>
            <p:cNvPr id="7" name="菱形 6">
              <a:extLst>
                <a:ext uri="{FF2B5EF4-FFF2-40B4-BE49-F238E27FC236}">
                  <a16:creationId xmlns:a16="http://schemas.microsoft.com/office/drawing/2014/main" id="{8E10FE99-9738-4682-AAD9-2403D00E8315}"/>
                </a:ext>
              </a:extLst>
            </p:cNvPr>
            <p:cNvSpPr/>
            <p:nvPr/>
          </p:nvSpPr>
          <p:spPr>
            <a:xfrm>
              <a:off x="2680232" y="4794893"/>
              <a:ext cx="739789" cy="426982"/>
            </a:xfrm>
            <a:prstGeom prst="diamond">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a:extLst>
              <a:ext uri="{FF2B5EF4-FFF2-40B4-BE49-F238E27FC236}">
                <a16:creationId xmlns:a16="http://schemas.microsoft.com/office/drawing/2014/main" id="{99DCE795-00C3-410B-92DB-D7DD3BC423F1}"/>
              </a:ext>
            </a:extLst>
          </p:cNvPr>
          <p:cNvSpPr txBox="1">
            <a:spLocks noChangeArrowheads="1"/>
          </p:cNvSpPr>
          <p:nvPr/>
        </p:nvSpPr>
        <p:spPr bwMode="auto">
          <a:xfrm>
            <a:off x="611188" y="3287043"/>
            <a:ext cx="792162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C</a:t>
            </a:r>
            <a:r>
              <a:rPr kumimoji="1" lang="zh-CN" altLang="en-US" dirty="0">
                <a:latin typeface="Times New Roman" panose="02020603050405020304" pitchFamily="18" charset="0"/>
                <a:cs typeface="Times New Roman" panose="02020603050405020304" pitchFamily="18" charset="0"/>
              </a:rPr>
              <a:t>简单的分类算法：</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气泡排序   插入排序   冒泡（选择）排序   </a:t>
            </a:r>
            <a:r>
              <a:rPr kumimoji="1" lang="zh-CN" altLang="en-US" dirty="0">
                <a:latin typeface="Times New Roman" panose="02020603050405020304" pitchFamily="18" charset="0"/>
                <a:cs typeface="Times New Roman" panose="02020603050405020304" pitchFamily="18" charset="0"/>
                <a:sym typeface="Wingdings" panose="05000000000000000000" pitchFamily="2" charset="2"/>
              </a:rPr>
              <a:t>共同</a:t>
            </a:r>
            <a:r>
              <a:rPr kumimoji="1" lang="zh-CN" altLang="en-US" dirty="0" smtClean="0">
                <a:latin typeface="Times New Roman" panose="02020603050405020304" pitchFamily="18" charset="0"/>
                <a:cs typeface="Times New Roman" panose="02020603050405020304" pitchFamily="18" charset="0"/>
                <a:sym typeface="Wingdings" panose="05000000000000000000" pitchFamily="2" charset="2"/>
              </a:rPr>
              <a:t>特点</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O(n</a:t>
            </a:r>
            <a:r>
              <a:rPr kumimoji="1" lang="en-US" altLang="zh-CN" baseline="30000" dirty="0">
                <a:latin typeface="Times New Roman" panose="02020603050405020304" pitchFamily="18" charset="0"/>
                <a:cs typeface="Times New Roman" panose="02020603050405020304" pitchFamily="18" charset="0"/>
              </a:rPr>
              <a:t>2</a:t>
            </a:r>
            <a:r>
              <a:rPr kumimoji="1" lang="en-US" altLang="zh-CN" dirty="0">
                <a:latin typeface="Times New Roman" panose="02020603050405020304" pitchFamily="18" charset="0"/>
                <a:cs typeface="Times New Roman" panose="02020603050405020304" pitchFamily="18" charset="0"/>
              </a:rPr>
              <a:t>)</a:t>
            </a:r>
          </a:p>
          <a:p>
            <a:pPr eaLnBrk="1" hangingPunct="1">
              <a:lnSpc>
                <a:spcPct val="150000"/>
              </a:lnSpc>
            </a:pPr>
            <a:r>
              <a:rPr kumimoji="1" lang="en-US" altLang="zh-CN" b="1" dirty="0" err="1">
                <a:solidFill>
                  <a:srgbClr val="FF3300"/>
                </a:solidFill>
                <a:latin typeface="Times New Roman" panose="02020603050405020304" pitchFamily="18" charset="0"/>
                <a:cs typeface="Times New Roman" panose="02020603050405020304" pitchFamily="18" charset="0"/>
              </a:rPr>
              <a:t>D</a:t>
            </a:r>
            <a:r>
              <a:rPr kumimoji="1" lang="en-US" altLang="zh-CN" dirty="0" err="1">
                <a:latin typeface="Times New Roman" panose="02020603050405020304" pitchFamily="18" charset="0"/>
                <a:cs typeface="Times New Roman" panose="02020603050405020304" pitchFamily="18" charset="0"/>
              </a:rPr>
              <a:t>Shell</a:t>
            </a:r>
            <a:r>
              <a:rPr kumimoji="1" lang="zh-CN" altLang="en-US" dirty="0">
                <a:latin typeface="Times New Roman" panose="02020603050405020304" pitchFamily="18" charset="0"/>
                <a:cs typeface="Times New Roman" panose="02020603050405020304" pitchFamily="18" charset="0"/>
              </a:rPr>
              <a:t>分类：缩小增量法</a:t>
            </a: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E</a:t>
            </a:r>
            <a:r>
              <a:rPr kumimoji="1" lang="zh-CN" altLang="en-US" dirty="0">
                <a:latin typeface="Times New Roman" panose="02020603050405020304" pitchFamily="18" charset="0"/>
                <a:cs typeface="Times New Roman" panose="02020603050405020304" pitchFamily="18" charset="0"/>
              </a:rPr>
              <a:t>快速分类</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快速分类的递归算法与非递归算法</a:t>
            </a: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F</a:t>
            </a:r>
            <a:r>
              <a:rPr kumimoji="1" lang="zh-CN" altLang="en-US" dirty="0">
                <a:latin typeface="Times New Roman" panose="02020603050405020304" pitchFamily="18" charset="0"/>
                <a:cs typeface="Times New Roman" panose="02020603050405020304" pitchFamily="18" charset="0"/>
              </a:rPr>
              <a:t>归并分类</a:t>
            </a: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G</a:t>
            </a:r>
            <a:r>
              <a:rPr kumimoji="1" lang="zh-CN" altLang="en-US" dirty="0">
                <a:latin typeface="Times New Roman" panose="02020603050405020304" pitchFamily="18" charset="0"/>
                <a:cs typeface="Times New Roman" panose="02020603050405020304" pitchFamily="18" charset="0"/>
              </a:rPr>
              <a:t>堆 分 类：堆的概念     整理堆的</a:t>
            </a:r>
            <a:r>
              <a:rPr kumimoji="1" lang="zh-CN" altLang="en-US" dirty="0" smtClean="0">
                <a:latin typeface="Times New Roman" panose="02020603050405020304" pitchFamily="18" charset="0"/>
                <a:cs typeface="Times New Roman" panose="02020603050405020304" pitchFamily="18" charset="0"/>
              </a:rPr>
              <a:t>算法，建堆，优先级队列</a:t>
            </a:r>
            <a:endParaRPr kumimoji="1" lang="zh-CN" altLang="en-US" dirty="0">
              <a:latin typeface="Times New Roman" panose="02020603050405020304" pitchFamily="18" charset="0"/>
              <a:cs typeface="Times New Roman" panose="02020603050405020304" pitchFamily="18" charset="0"/>
            </a:endParaRP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H</a:t>
            </a:r>
            <a:r>
              <a:rPr kumimoji="1" lang="zh-CN" altLang="en-US" dirty="0">
                <a:latin typeface="Times New Roman" panose="02020603050405020304" pitchFamily="18" charset="0"/>
                <a:cs typeface="Times New Roman" panose="02020603050405020304" pitchFamily="18" charset="0"/>
              </a:rPr>
              <a:t>基数分类（多关键字）</a:t>
            </a:r>
          </a:p>
        </p:txBody>
      </p:sp>
      <p:sp>
        <p:nvSpPr>
          <p:cNvPr id="48131" name="Text Box 10">
            <a:extLst>
              <a:ext uri="{FF2B5EF4-FFF2-40B4-BE49-F238E27FC236}">
                <a16:creationId xmlns:a16="http://schemas.microsoft.com/office/drawing/2014/main" id="{B5B5EF9D-7F08-4535-A593-CB2A141CED6C}"/>
              </a:ext>
            </a:extLst>
          </p:cNvPr>
          <p:cNvSpPr txBox="1">
            <a:spLocks noChangeArrowheads="1"/>
          </p:cNvSpPr>
          <p:nvPr/>
        </p:nvSpPr>
        <p:spPr bwMode="auto">
          <a:xfrm>
            <a:off x="376238" y="764704"/>
            <a:ext cx="578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第六章 内部排序（分类）</a:t>
            </a:r>
          </a:p>
        </p:txBody>
      </p:sp>
      <p:sp>
        <p:nvSpPr>
          <p:cNvPr id="17419" name="Text Box 11">
            <a:extLst>
              <a:ext uri="{FF2B5EF4-FFF2-40B4-BE49-F238E27FC236}">
                <a16:creationId xmlns:a16="http://schemas.microsoft.com/office/drawing/2014/main" id="{A0E57057-72B0-46BB-8A19-88A36691D28C}"/>
              </a:ext>
            </a:extLst>
          </p:cNvPr>
          <p:cNvSpPr txBox="1">
            <a:spLocks noChangeArrowheads="1"/>
          </p:cNvSpPr>
          <p:nvPr/>
        </p:nvSpPr>
        <p:spPr bwMode="auto">
          <a:xfrm>
            <a:off x="592138" y="1340768"/>
            <a:ext cx="68262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b="1">
                <a:solidFill>
                  <a:srgbClr val="FF3300"/>
                </a:solidFill>
                <a:latin typeface="Times New Roman" panose="02020603050405020304" pitchFamily="18" charset="0"/>
                <a:cs typeface="Times New Roman" panose="02020603050405020304" pitchFamily="18" charset="0"/>
              </a:rPr>
              <a:t>A</a:t>
            </a:r>
            <a:r>
              <a:rPr lang="zh-CN" altLang="en-US">
                <a:latin typeface="Times New Roman" panose="02020603050405020304" pitchFamily="18" charset="0"/>
                <a:cs typeface="Times New Roman" panose="02020603050405020304" pitchFamily="18" charset="0"/>
              </a:rPr>
              <a:t>排序（分类）</a:t>
            </a:r>
          </a:p>
          <a:p>
            <a:pPr eaLnBrk="1" hangingPunct="1">
              <a:lnSpc>
                <a:spcPct val="110000"/>
              </a:lnSpc>
            </a:pPr>
            <a:r>
              <a:rPr lang="zh-CN" altLang="en-US">
                <a:latin typeface="Times New Roman" panose="02020603050405020304" pitchFamily="18" charset="0"/>
                <a:cs typeface="Times New Roman" panose="02020603050405020304" pitchFamily="18" charset="0"/>
              </a:rPr>
              <a:t>      排序       内部排序     外部排序      稳定与不稳定的排序方法     </a:t>
            </a:r>
          </a:p>
        </p:txBody>
      </p:sp>
      <p:sp>
        <p:nvSpPr>
          <p:cNvPr id="17420" name="Rectangle 12">
            <a:extLst>
              <a:ext uri="{FF2B5EF4-FFF2-40B4-BE49-F238E27FC236}">
                <a16:creationId xmlns:a16="http://schemas.microsoft.com/office/drawing/2014/main" id="{2D0E785D-D56A-4C0B-8AA2-26E85410113B}"/>
              </a:ext>
            </a:extLst>
          </p:cNvPr>
          <p:cNvSpPr>
            <a:spLocks noChangeArrowheads="1"/>
          </p:cNvSpPr>
          <p:nvPr/>
        </p:nvSpPr>
        <p:spPr bwMode="auto">
          <a:xfrm>
            <a:off x="611188" y="2134518"/>
            <a:ext cx="80645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b="1" dirty="0">
                <a:solidFill>
                  <a:srgbClr val="FF3300"/>
                </a:solidFill>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影响分类性能的因素：</a:t>
            </a:r>
          </a:p>
          <a:p>
            <a:pPr eaLnBrk="1" hangingPunct="1">
              <a:lnSpc>
                <a:spcPct val="120000"/>
              </a:lnSpc>
            </a:pPr>
            <a:r>
              <a:rPr kumimoji="1" lang="zh-CN" altLang="en-US" dirty="0">
                <a:latin typeface="Times New Roman" panose="02020603050405020304" pitchFamily="18" charset="0"/>
                <a:cs typeface="Times New Roman" panose="02020603050405020304" pitchFamily="18" charset="0"/>
              </a:rPr>
              <a:t>      比较关键字的次数</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当关键字是字符串时，是主要因素；</a:t>
            </a:r>
          </a:p>
          <a:p>
            <a:pPr eaLnBrk="1" hangingPunct="1">
              <a:lnSpc>
                <a:spcPct val="120000"/>
              </a:lnSpc>
            </a:pPr>
            <a:r>
              <a:rPr kumimoji="1" lang="zh-CN" altLang="en-US" dirty="0">
                <a:latin typeface="Times New Roman" panose="02020603050405020304" pitchFamily="18" charset="0"/>
                <a:cs typeface="Times New Roman" panose="02020603050405020304" pitchFamily="18" charset="0"/>
              </a:rPr>
              <a:t>      交换记录位置和移动记录的次数</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当记录很大时，是主要因素。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9"/>
                                        </p:tgtEl>
                                        <p:attrNameLst>
                                          <p:attrName>style.visibility</p:attrName>
                                        </p:attrNameLst>
                                      </p:cBhvr>
                                      <p:to>
                                        <p:strVal val="visible"/>
                                      </p:to>
                                    </p:set>
                                    <p:animEffect transition="in" filter="blinds(horizontal)">
                                      <p:cBhvr>
                                        <p:cTn id="7" dur="500"/>
                                        <p:tgtEl>
                                          <p:spTgt spid="174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20"/>
                                        </p:tgtEl>
                                        <p:attrNameLst>
                                          <p:attrName>style.visibility</p:attrName>
                                        </p:attrNameLst>
                                      </p:cBhvr>
                                      <p:to>
                                        <p:strVal val="visible"/>
                                      </p:to>
                                    </p:set>
                                    <p:animEffect transition="in" filter="blinds(horizontal)">
                                      <p:cBhvr>
                                        <p:cTn id="12" dur="500"/>
                                        <p:tgtEl>
                                          <p:spTgt spid="174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412"/>
                                        </p:tgtEl>
                                        <p:attrNameLst>
                                          <p:attrName>style.visibility</p:attrName>
                                        </p:attrNameLst>
                                      </p:cBhvr>
                                      <p:to>
                                        <p:strVal val="visible"/>
                                      </p:to>
                                    </p:set>
                                    <p:animEffect transition="in" filter="blinds(horizontal)">
                                      <p:cBhvr>
                                        <p:cTn id="1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7419" grpId="0"/>
      <p:bldP spid="174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 Box 5">
            <a:extLst>
              <a:ext uri="{FF2B5EF4-FFF2-40B4-BE49-F238E27FC236}">
                <a16:creationId xmlns:a16="http://schemas.microsoft.com/office/drawing/2014/main" id="{34F33E31-7188-479C-AF8A-5222C9008BD5}"/>
              </a:ext>
            </a:extLst>
          </p:cNvPr>
          <p:cNvSpPr txBox="1">
            <a:spLocks noChangeArrowheads="1"/>
          </p:cNvSpPr>
          <p:nvPr/>
        </p:nvSpPr>
        <p:spPr bwMode="auto">
          <a:xfrm>
            <a:off x="427261" y="1825798"/>
            <a:ext cx="8353425"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A</a:t>
            </a:r>
            <a:r>
              <a:rPr kumimoji="1" lang="zh-CN" altLang="en-US" b="1" dirty="0">
                <a:solidFill>
                  <a:schemeClr val="accent2"/>
                </a:solidFill>
                <a:latin typeface="Times New Roman" panose="02020603050405020304" pitchFamily="18" charset="0"/>
                <a:cs typeface="Times New Roman" panose="02020603050405020304" pitchFamily="18" charset="0"/>
              </a:rPr>
              <a:t>文件及文件操作</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文件的概念  关键字  主关键字  次关键字   文件的逻辑结构和物理结构    文件的操作：</a:t>
            </a:r>
            <a:r>
              <a:rPr kumimoji="1" lang="en-US" altLang="zh-CN" dirty="0">
                <a:latin typeface="Times New Roman" panose="02020603050405020304" pitchFamily="18" charset="0"/>
                <a:cs typeface="Times New Roman" panose="02020603050405020304" pitchFamily="18" charset="0"/>
              </a:rPr>
              <a:t>Insert    Delete   Modify    Retrieve</a:t>
            </a:r>
          </a:p>
          <a:p>
            <a:pPr eaLnBrk="1" hangingPunct="1">
              <a:lnSpc>
                <a:spcPct val="150000"/>
              </a:lnSpc>
            </a:pP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检索方式：实时  </a:t>
            </a:r>
            <a:r>
              <a:rPr kumimoji="1" lang="en-US" altLang="zh-CN" dirty="0">
                <a:latin typeface="Times New Roman" panose="02020603050405020304" pitchFamily="18" charset="0"/>
                <a:cs typeface="Times New Roman" panose="02020603050405020304" pitchFamily="18" charset="0"/>
              </a:rPr>
              <a:t>or  </a:t>
            </a:r>
            <a:r>
              <a:rPr kumimoji="1" lang="zh-CN" altLang="en-US" dirty="0">
                <a:latin typeface="Times New Roman" panose="02020603050405020304" pitchFamily="18" charset="0"/>
                <a:cs typeface="Times New Roman" panose="02020603050405020304" pitchFamily="18" charset="0"/>
              </a:rPr>
              <a:t>成批</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更新方式：实时  </a:t>
            </a:r>
            <a:r>
              <a:rPr kumimoji="1" lang="en-US" altLang="zh-CN" dirty="0">
                <a:latin typeface="Times New Roman" panose="02020603050405020304" pitchFamily="18" charset="0"/>
                <a:cs typeface="Times New Roman" panose="02020603050405020304" pitchFamily="18" charset="0"/>
              </a:rPr>
              <a:t>or  </a:t>
            </a:r>
            <a:r>
              <a:rPr kumimoji="1" lang="zh-CN" altLang="en-US" dirty="0">
                <a:latin typeface="Times New Roman" panose="02020603050405020304" pitchFamily="18" charset="0"/>
                <a:cs typeface="Times New Roman" panose="02020603050405020304" pitchFamily="18" charset="0"/>
              </a:rPr>
              <a:t>成批</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查询方式：</a:t>
            </a:r>
            <a:r>
              <a:rPr kumimoji="1" lang="en-US" altLang="zh-CN" dirty="0">
                <a:latin typeface="Times New Roman" panose="02020603050405020304" pitchFamily="18" charset="0"/>
                <a:cs typeface="Times New Roman" panose="02020603050405020304" pitchFamily="18" charset="0"/>
              </a:rPr>
              <a:t>Q1:</a:t>
            </a:r>
            <a:r>
              <a:rPr kumimoji="1" lang="zh-CN" altLang="en-US" dirty="0">
                <a:latin typeface="Times New Roman" panose="02020603050405020304" pitchFamily="18" charset="0"/>
                <a:cs typeface="Times New Roman" panose="02020603050405020304" pitchFamily="18" charset="0"/>
              </a:rPr>
              <a:t>简单查询，</a:t>
            </a:r>
            <a:r>
              <a:rPr kumimoji="1" lang="en-US" altLang="zh-CN" dirty="0">
                <a:latin typeface="Times New Roman" panose="02020603050405020304" pitchFamily="18" charset="0"/>
                <a:cs typeface="Times New Roman" panose="02020603050405020304" pitchFamily="18" charset="0"/>
              </a:rPr>
              <a:t>Q2:</a:t>
            </a:r>
            <a:r>
              <a:rPr kumimoji="1" lang="zh-CN" altLang="en-US" dirty="0">
                <a:latin typeface="Times New Roman" panose="02020603050405020304" pitchFamily="18" charset="0"/>
                <a:cs typeface="Times New Roman" panose="02020603050405020304" pitchFamily="18" charset="0"/>
              </a:rPr>
              <a:t>范围查询，</a:t>
            </a:r>
            <a:r>
              <a:rPr kumimoji="1" lang="en-US" altLang="zh-CN" dirty="0">
                <a:latin typeface="Times New Roman" panose="02020603050405020304" pitchFamily="18" charset="0"/>
                <a:cs typeface="Times New Roman" panose="02020603050405020304" pitchFamily="18" charset="0"/>
              </a:rPr>
              <a:t>Q3:</a:t>
            </a:r>
            <a:r>
              <a:rPr kumimoji="1" lang="zh-CN" altLang="en-US" dirty="0">
                <a:latin typeface="Times New Roman" panose="02020603050405020304" pitchFamily="18" charset="0"/>
                <a:cs typeface="Times New Roman" panose="02020603050405020304" pitchFamily="18" charset="0"/>
              </a:rPr>
              <a:t>函数查询，</a:t>
            </a:r>
            <a:r>
              <a:rPr kumimoji="1" lang="en-US" altLang="zh-CN" dirty="0">
                <a:latin typeface="Times New Roman" panose="02020603050405020304" pitchFamily="18" charset="0"/>
                <a:cs typeface="Times New Roman" panose="02020603050405020304" pitchFamily="18" charset="0"/>
              </a:rPr>
              <a:t>Q4:</a:t>
            </a:r>
            <a:r>
              <a:rPr kumimoji="1" lang="zh-CN" altLang="en-US" dirty="0">
                <a:latin typeface="Times New Roman" panose="02020603050405020304" pitchFamily="18" charset="0"/>
                <a:cs typeface="Times New Roman" panose="02020603050405020304" pitchFamily="18" charset="0"/>
              </a:rPr>
              <a:t>布尔查询</a:t>
            </a:r>
          </a:p>
        </p:txBody>
      </p:sp>
      <p:sp>
        <p:nvSpPr>
          <p:cNvPr id="22534" name="Rectangle 6">
            <a:extLst>
              <a:ext uri="{FF2B5EF4-FFF2-40B4-BE49-F238E27FC236}">
                <a16:creationId xmlns:a16="http://schemas.microsoft.com/office/drawing/2014/main" id="{E6FB2D4D-B994-46ED-8009-F5A1CC6CBC15}"/>
              </a:ext>
            </a:extLst>
          </p:cNvPr>
          <p:cNvSpPr>
            <a:spLocks noChangeArrowheads="1"/>
          </p:cNvSpPr>
          <p:nvPr/>
        </p:nvSpPr>
        <p:spPr bwMode="auto">
          <a:xfrm>
            <a:off x="500286" y="4653136"/>
            <a:ext cx="71278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B</a:t>
            </a:r>
            <a:r>
              <a:rPr kumimoji="1" lang="zh-CN" altLang="en-US" b="1" dirty="0">
                <a:solidFill>
                  <a:schemeClr val="accent2"/>
                </a:solidFill>
                <a:latin typeface="Times New Roman" panose="02020603050405020304" pitchFamily="18" charset="0"/>
                <a:cs typeface="Times New Roman" panose="02020603050405020304" pitchFamily="18" charset="0"/>
              </a:rPr>
              <a:t>文件的组织</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顺序方式，索引方式，散列方式，链接方式</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倒排方式</a:t>
            </a:r>
          </a:p>
        </p:txBody>
      </p:sp>
      <p:sp>
        <p:nvSpPr>
          <p:cNvPr id="5" name="Text Box 4">
            <a:extLst>
              <a:ext uri="{FF2B5EF4-FFF2-40B4-BE49-F238E27FC236}">
                <a16:creationId xmlns:a16="http://schemas.microsoft.com/office/drawing/2014/main" id="{876047F0-E805-44B0-A431-D0E098BB5F79}"/>
              </a:ext>
            </a:extLst>
          </p:cNvPr>
          <p:cNvSpPr txBox="1">
            <a:spLocks noChangeArrowheads="1"/>
          </p:cNvSpPr>
          <p:nvPr/>
        </p:nvSpPr>
        <p:spPr bwMode="auto">
          <a:xfrm>
            <a:off x="448162" y="1003919"/>
            <a:ext cx="5328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第七章 文件与外部排序（分类）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blinds(horizontal)">
                                      <p:cBhvr>
                                        <p:cTn id="7" dur="500"/>
                                        <p:tgtEl>
                                          <p:spTgt spid="225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34"/>
                                        </p:tgtEl>
                                        <p:attrNameLst>
                                          <p:attrName>style.visibility</p:attrName>
                                        </p:attrNameLst>
                                      </p:cBhvr>
                                      <p:to>
                                        <p:strVal val="visible"/>
                                      </p:to>
                                    </p:set>
                                    <p:animEffect transition="in" filter="blinds(horizontal)">
                                      <p:cBhvr>
                                        <p:cTn id="12"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P spid="2253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5">
            <a:extLst>
              <a:ext uri="{FF2B5EF4-FFF2-40B4-BE49-F238E27FC236}">
                <a16:creationId xmlns:a16="http://schemas.microsoft.com/office/drawing/2014/main" id="{74513795-ABBF-4892-B302-A30AFBD8B876}"/>
              </a:ext>
            </a:extLst>
          </p:cNvPr>
          <p:cNvSpPr txBox="1">
            <a:spLocks noChangeArrowheads="1"/>
          </p:cNvSpPr>
          <p:nvPr/>
        </p:nvSpPr>
        <p:spPr bwMode="auto">
          <a:xfrm>
            <a:off x="657844" y="2416868"/>
            <a:ext cx="8532812"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b="1" dirty="0">
                <a:solidFill>
                  <a:srgbClr val="FF3300"/>
                </a:solidFill>
                <a:latin typeface="Times New Roman" panose="02020603050405020304" pitchFamily="18" charset="0"/>
                <a:cs typeface="Times New Roman" panose="02020603050405020304" pitchFamily="18" charset="0"/>
              </a:rPr>
              <a:t>B</a:t>
            </a:r>
            <a:r>
              <a:rPr kumimoji="1" lang="zh-CN" altLang="en-US" b="1" dirty="0">
                <a:solidFill>
                  <a:schemeClr val="accent2"/>
                </a:solidFill>
                <a:latin typeface="Times New Roman" panose="02020603050405020304" pitchFamily="18" charset="0"/>
                <a:cs typeface="Times New Roman" panose="02020603050405020304" pitchFamily="18" charset="0"/>
              </a:rPr>
              <a:t>磁盘文件的归并分类</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(1) </a:t>
            </a:r>
            <a:r>
              <a:rPr kumimoji="1" lang="zh-CN" altLang="en-US" dirty="0">
                <a:latin typeface="Times New Roman" panose="02020603050405020304" pitchFamily="18" charset="0"/>
                <a:cs typeface="Times New Roman" panose="02020603050405020304" pitchFamily="18" charset="0"/>
              </a:rPr>
              <a:t>多路归并</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减少归并遍</a:t>
            </a:r>
            <a:r>
              <a:rPr kumimoji="1" lang="zh-CN" altLang="en-US" dirty="0" smtClean="0">
                <a:latin typeface="Times New Roman" panose="02020603050405020304" pitchFamily="18" charset="0"/>
                <a:cs typeface="Times New Roman" panose="02020603050405020304" pitchFamily="18" charset="0"/>
              </a:rPr>
              <a:t>数，</a:t>
            </a:r>
            <a:r>
              <a:rPr kumimoji="1" lang="zh-CN" altLang="en-US" b="1" dirty="0" smtClean="0">
                <a:solidFill>
                  <a:srgbClr val="FF0000"/>
                </a:solidFill>
                <a:latin typeface="Times New Roman" panose="02020603050405020304" pitchFamily="18" charset="0"/>
                <a:cs typeface="Times New Roman" panose="02020603050405020304" pitchFamily="18" charset="0"/>
              </a:rPr>
              <a:t>最佳归并树</a:t>
            </a:r>
          </a:p>
          <a:p>
            <a:pPr eaLnBrk="1" hangingPunct="1">
              <a:lnSpc>
                <a:spcPct val="130000"/>
              </a:lnSpc>
            </a:pP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(2) </a:t>
            </a:r>
            <a:r>
              <a:rPr kumimoji="1" lang="zh-CN" altLang="en-US" dirty="0" smtClean="0">
                <a:latin typeface="Times New Roman" panose="02020603050405020304" pitchFamily="18" charset="0"/>
                <a:cs typeface="Times New Roman" panose="02020603050405020304" pitchFamily="18" charset="0"/>
              </a:rPr>
              <a:t>并行操作的缓冲区处理</a:t>
            </a:r>
            <a:r>
              <a:rPr kumimoji="1" lang="en-US" altLang="zh-CN" dirty="0" smtClean="0">
                <a:latin typeface="Times New Roman" panose="02020603050405020304" pitchFamily="18" charset="0"/>
                <a:cs typeface="Times New Roman" panose="02020603050405020304" pitchFamily="18" charset="0"/>
              </a:rPr>
              <a:t>——</a:t>
            </a:r>
            <a:r>
              <a:rPr kumimoji="1" lang="zh-CN" altLang="en-US" dirty="0" smtClean="0">
                <a:latin typeface="Times New Roman" panose="02020603050405020304" pitchFamily="18" charset="0"/>
                <a:cs typeface="Times New Roman" panose="02020603050405020304" pitchFamily="18" charset="0"/>
              </a:rPr>
              <a:t>使输入、输出和</a:t>
            </a:r>
            <a:r>
              <a:rPr kumimoji="1" lang="en-US" altLang="zh-CN" dirty="0" smtClean="0">
                <a:latin typeface="Times New Roman" panose="02020603050405020304" pitchFamily="18" charset="0"/>
                <a:cs typeface="Times New Roman" panose="02020603050405020304" pitchFamily="18" charset="0"/>
              </a:rPr>
              <a:t>CPU</a:t>
            </a:r>
            <a:r>
              <a:rPr kumimoji="1" lang="zh-CN" altLang="en-US" dirty="0" smtClean="0">
                <a:latin typeface="Times New Roman" panose="02020603050405020304" pitchFamily="18" charset="0"/>
                <a:cs typeface="Times New Roman" panose="02020603050405020304" pitchFamily="18" charset="0"/>
              </a:rPr>
              <a:t>处理尽可能重叠（</a:t>
            </a:r>
            <a:r>
              <a:rPr kumimoji="1" lang="zh-CN" altLang="en-US" b="1" dirty="0" smtClean="0">
                <a:solidFill>
                  <a:srgbClr val="FF0000"/>
                </a:solidFill>
                <a:latin typeface="Times New Roman" panose="02020603050405020304" pitchFamily="18" charset="0"/>
                <a:cs typeface="Times New Roman" panose="02020603050405020304" pitchFamily="18" charset="0"/>
              </a:rPr>
              <a:t>并行</a:t>
            </a:r>
            <a:r>
              <a:rPr kumimoji="1" lang="zh-CN" altLang="en-US" dirty="0" smtClean="0">
                <a:latin typeface="Times New Roman" panose="02020603050405020304" pitchFamily="18" charset="0"/>
                <a:cs typeface="Times New Roman" panose="02020603050405020304" pitchFamily="18" charset="0"/>
              </a:rPr>
              <a:t>）</a:t>
            </a:r>
          </a:p>
          <a:p>
            <a:pPr eaLnBrk="1" hangingPunct="1">
              <a:lnSpc>
                <a:spcPct val="130000"/>
              </a:lnSpc>
            </a:pPr>
            <a:r>
              <a:rPr kumimoji="1" lang="zh-CN" altLang="en-US" dirty="0" smtClean="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(3) </a:t>
            </a:r>
            <a:r>
              <a:rPr kumimoji="1" lang="zh-CN" altLang="en-US" dirty="0">
                <a:latin typeface="Times New Roman" panose="02020603050405020304" pitchFamily="18" charset="0"/>
                <a:cs typeface="Times New Roman" panose="02020603050405020304" pitchFamily="18" charset="0"/>
              </a:rPr>
              <a:t>初始归并段的</a:t>
            </a:r>
            <a:r>
              <a:rPr kumimoji="1" lang="zh-CN" altLang="en-US" dirty="0" smtClean="0">
                <a:latin typeface="Times New Roman" panose="02020603050405020304" pitchFamily="18" charset="0"/>
                <a:cs typeface="Times New Roman" panose="02020603050405020304" pitchFamily="18" charset="0"/>
              </a:rPr>
              <a:t>生成</a:t>
            </a:r>
            <a:r>
              <a:rPr kumimoji="1" lang="en-US" altLang="zh-CN" dirty="0" smtClean="0">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置换</a:t>
            </a:r>
            <a:r>
              <a:rPr kumimoji="1" lang="en-US" altLang="zh-CN" b="1" dirty="0" smtClean="0">
                <a:solidFill>
                  <a:srgbClr val="FF0000"/>
                </a:solidFill>
                <a:latin typeface="Times New Roman" panose="02020603050405020304" pitchFamily="18" charset="0"/>
                <a:cs typeface="Times New Roman" panose="02020603050405020304" pitchFamily="18" charset="0"/>
              </a:rPr>
              <a:t>-</a:t>
            </a:r>
            <a:r>
              <a:rPr kumimoji="1" lang="zh-CN" altLang="en-US" b="1" dirty="0" smtClean="0">
                <a:solidFill>
                  <a:srgbClr val="FF0000"/>
                </a:solidFill>
                <a:latin typeface="Times New Roman" panose="02020603050405020304" pitchFamily="18" charset="0"/>
                <a:cs typeface="Times New Roman" panose="02020603050405020304" pitchFamily="18" charset="0"/>
              </a:rPr>
              <a:t>选择法</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21510" name="Text Box 6">
            <a:extLst>
              <a:ext uri="{FF2B5EF4-FFF2-40B4-BE49-F238E27FC236}">
                <a16:creationId xmlns:a16="http://schemas.microsoft.com/office/drawing/2014/main" id="{39E32C78-F4F9-4DB3-8499-A9EB3AF4E9C7}"/>
              </a:ext>
            </a:extLst>
          </p:cNvPr>
          <p:cNvSpPr txBox="1">
            <a:spLocks noChangeArrowheads="1"/>
          </p:cNvSpPr>
          <p:nvPr/>
        </p:nvSpPr>
        <p:spPr bwMode="auto">
          <a:xfrm>
            <a:off x="612775" y="764704"/>
            <a:ext cx="8280400" cy="125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b="1" dirty="0">
                <a:solidFill>
                  <a:srgbClr val="FF3300"/>
                </a:solidFill>
                <a:latin typeface="Times New Roman" panose="02020603050405020304" pitchFamily="18" charset="0"/>
                <a:cs typeface="Times New Roman" panose="02020603050405020304" pitchFamily="18" charset="0"/>
              </a:rPr>
              <a:t>A</a:t>
            </a:r>
            <a:r>
              <a:rPr kumimoji="1" lang="zh-CN" altLang="en-US" b="1" dirty="0">
                <a:solidFill>
                  <a:schemeClr val="accent2"/>
                </a:solidFill>
                <a:latin typeface="Times New Roman" panose="02020603050405020304" pitchFamily="18" charset="0"/>
                <a:cs typeface="Times New Roman" panose="02020603050405020304" pitchFamily="18" charset="0"/>
              </a:rPr>
              <a:t>归并方法：</a:t>
            </a:r>
            <a:r>
              <a:rPr kumimoji="1" lang="zh-CN" altLang="en-US" dirty="0">
                <a:latin typeface="Times New Roman" panose="02020603050405020304" pitchFamily="18" charset="0"/>
                <a:cs typeface="Times New Roman" panose="02020603050405020304" pitchFamily="18" charset="0"/>
              </a:rPr>
              <a:t>首先将文件中的数据输入到内存，采用内部分类方法进行分类</a:t>
            </a:r>
          </a:p>
          <a:p>
            <a:pPr eaLnBrk="1" hangingPunct="1">
              <a:lnSpc>
                <a:spcPct val="140000"/>
              </a:lnSpc>
            </a:pPr>
            <a:r>
              <a:rPr kumimoji="1" lang="zh-CN" altLang="en-US" dirty="0">
                <a:latin typeface="Times New Roman" panose="02020603050405020304" pitchFamily="18" charset="0"/>
                <a:cs typeface="Times New Roman" panose="02020603050405020304" pitchFamily="18" charset="0"/>
              </a:rPr>
              <a:t>                  （归并段），然后将有序段写回外存；对多归并段（已有序） 进</a:t>
            </a:r>
          </a:p>
          <a:p>
            <a:pPr eaLnBrk="1" hangingPunct="1">
              <a:lnSpc>
                <a:spcPct val="140000"/>
              </a:lnSpc>
            </a:pPr>
            <a:r>
              <a:rPr kumimoji="1" lang="zh-CN" altLang="en-US" dirty="0">
                <a:latin typeface="Times New Roman" panose="02020603050405020304" pitchFamily="18" charset="0"/>
                <a:cs typeface="Times New Roman" panose="02020603050405020304" pitchFamily="18" charset="0"/>
              </a:rPr>
              <a:t>                       行多遍合并（归并），最后形成一个有序序列。</a:t>
            </a:r>
          </a:p>
        </p:txBody>
      </p:sp>
      <p:sp>
        <p:nvSpPr>
          <p:cNvPr id="21517" name="Rectangle 13">
            <a:extLst>
              <a:ext uri="{FF2B5EF4-FFF2-40B4-BE49-F238E27FC236}">
                <a16:creationId xmlns:a16="http://schemas.microsoft.com/office/drawing/2014/main" id="{F27D295C-77B2-4D37-9342-DF1A7752175C}"/>
              </a:ext>
            </a:extLst>
          </p:cNvPr>
          <p:cNvSpPr>
            <a:spLocks noChangeArrowheads="1"/>
          </p:cNvSpPr>
          <p:nvPr/>
        </p:nvSpPr>
        <p:spPr bwMode="auto">
          <a:xfrm>
            <a:off x="685836" y="4653136"/>
            <a:ext cx="4855816"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b="1" dirty="0">
                <a:solidFill>
                  <a:srgbClr val="FF3300"/>
                </a:solidFill>
                <a:latin typeface="Times New Roman" panose="02020603050405020304" pitchFamily="18" charset="0"/>
                <a:cs typeface="Times New Roman" panose="02020603050405020304" pitchFamily="18" charset="0"/>
              </a:rPr>
              <a:t>C</a:t>
            </a:r>
            <a:r>
              <a:rPr kumimoji="1" lang="zh-CN" altLang="en-US" b="1" dirty="0">
                <a:solidFill>
                  <a:schemeClr val="accent2"/>
                </a:solidFill>
                <a:latin typeface="Times New Roman" panose="02020603050405020304" pitchFamily="18" charset="0"/>
                <a:cs typeface="Times New Roman" panose="02020603050405020304" pitchFamily="18" charset="0"/>
              </a:rPr>
              <a:t>磁带文件的归并分类：</a:t>
            </a:r>
            <a:r>
              <a:rPr kumimoji="1" lang="en-US" altLang="zh-CN" i="1" dirty="0">
                <a:latin typeface="Times New Roman" panose="02020603050405020304" pitchFamily="18" charset="0"/>
                <a:cs typeface="Times New Roman" panose="02020603050405020304" pitchFamily="18" charset="0"/>
              </a:rPr>
              <a:t>k </a:t>
            </a:r>
            <a:r>
              <a:rPr kumimoji="1" lang="zh-CN" altLang="en-US" dirty="0">
                <a:latin typeface="Times New Roman" panose="02020603050405020304" pitchFamily="18" charset="0"/>
                <a:cs typeface="Times New Roman" panose="02020603050405020304" pitchFamily="18" charset="0"/>
              </a:rPr>
              <a:t>路平衡归并分类。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animEffect transition="in" filter="blinds(horizontal)">
                                      <p:cBhvr>
                                        <p:cTn id="7" dur="500"/>
                                        <p:tgtEl>
                                          <p:spTgt spid="21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09"/>
                                        </p:tgtEl>
                                        <p:attrNameLst>
                                          <p:attrName>style.visibility</p:attrName>
                                        </p:attrNameLst>
                                      </p:cBhvr>
                                      <p:to>
                                        <p:strVal val="visible"/>
                                      </p:to>
                                    </p:set>
                                    <p:animEffect transition="in" filter="blinds(horizontal)">
                                      <p:cBhvr>
                                        <p:cTn id="12" dur="500"/>
                                        <p:tgtEl>
                                          <p:spTgt spid="215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517"/>
                                        </p:tgtEl>
                                        <p:attrNameLst>
                                          <p:attrName>style.visibility</p:attrName>
                                        </p:attrNameLst>
                                      </p:cBhvr>
                                      <p:to>
                                        <p:strVal val="visible"/>
                                      </p:to>
                                    </p:set>
                                    <p:animEffect transition="in" filter="blinds(horizontal)">
                                      <p:cBhvr>
                                        <p:cTn id="17" dur="500"/>
                                        <p:tgtEl>
                                          <p:spTgt spid="2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P spid="21510" grpId="0"/>
      <p:bldP spid="215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a:extLst>
              <a:ext uri="{FF2B5EF4-FFF2-40B4-BE49-F238E27FC236}">
                <a16:creationId xmlns:a16="http://schemas.microsoft.com/office/drawing/2014/main" id="{8D146BF8-6379-4267-9710-8E65889B8F7F}"/>
              </a:ext>
            </a:extLst>
          </p:cNvPr>
          <p:cNvSpPr txBox="1">
            <a:spLocks noChangeArrowheads="1"/>
          </p:cNvSpPr>
          <p:nvPr/>
        </p:nvSpPr>
        <p:spPr bwMode="auto">
          <a:xfrm>
            <a:off x="539552" y="822776"/>
            <a:ext cx="31999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复习时注意几个问题   </a:t>
            </a:r>
          </a:p>
        </p:txBody>
      </p:sp>
      <p:sp>
        <p:nvSpPr>
          <p:cNvPr id="58371" name="Text Box 5">
            <a:extLst>
              <a:ext uri="{FF2B5EF4-FFF2-40B4-BE49-F238E27FC236}">
                <a16:creationId xmlns:a16="http://schemas.microsoft.com/office/drawing/2014/main" id="{1DF653AF-3FE5-46EA-A4EC-E30252ACF206}"/>
              </a:ext>
            </a:extLst>
          </p:cNvPr>
          <p:cNvSpPr txBox="1">
            <a:spLocks noChangeArrowheads="1"/>
          </p:cNvSpPr>
          <p:nvPr/>
        </p:nvSpPr>
        <p:spPr bwMode="auto">
          <a:xfrm>
            <a:off x="539552" y="1453013"/>
            <a:ext cx="84625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Times New Roman" panose="02020603050405020304" pitchFamily="18" charset="0"/>
                <a:cs typeface="Times New Roman" panose="02020603050405020304" pitchFamily="18" charset="0"/>
              </a:rPr>
              <a:t>知识的连贯性：认真读书、</a:t>
            </a:r>
            <a:r>
              <a:rPr lang="zh-CN" altLang="en-US" sz="2000" b="1" dirty="0">
                <a:solidFill>
                  <a:srgbClr val="FF0000"/>
                </a:solidFill>
                <a:latin typeface="Times New Roman" panose="02020603050405020304" pitchFamily="18" charset="0"/>
                <a:cs typeface="Times New Roman" panose="02020603050405020304" pitchFamily="18" charset="0"/>
              </a:rPr>
              <a:t>尊重教材</a:t>
            </a:r>
            <a:r>
              <a:rPr lang="zh-CN" altLang="en-US" sz="2000" dirty="0">
                <a:latin typeface="Times New Roman" panose="02020603050405020304" pitchFamily="18" charset="0"/>
                <a:cs typeface="Times New Roman" panose="02020603050405020304" pitchFamily="18" charset="0"/>
              </a:rPr>
              <a:t>、同时要注意参考其它</a:t>
            </a:r>
            <a:r>
              <a:rPr lang="zh-CN" altLang="en-US" sz="2000" dirty="0" smtClean="0">
                <a:latin typeface="Times New Roman" panose="02020603050405020304" pitchFamily="18" charset="0"/>
                <a:cs typeface="Times New Roman" panose="02020603050405020304" pitchFamily="18" charset="0"/>
              </a:rPr>
              <a:t>教材或</a:t>
            </a:r>
            <a:r>
              <a:rPr lang="zh-CN" altLang="en-US" sz="2000" dirty="0">
                <a:latin typeface="Times New Roman" panose="02020603050405020304" pitchFamily="18" charset="0"/>
                <a:cs typeface="Times New Roman" panose="02020603050405020304" pitchFamily="18" charset="0"/>
              </a:rPr>
              <a:t>资料    </a:t>
            </a:r>
          </a:p>
        </p:txBody>
      </p:sp>
      <p:sp>
        <p:nvSpPr>
          <p:cNvPr id="58372" name="Text Box 6">
            <a:extLst>
              <a:ext uri="{FF2B5EF4-FFF2-40B4-BE49-F238E27FC236}">
                <a16:creationId xmlns:a16="http://schemas.microsoft.com/office/drawing/2014/main" id="{B32CE95D-948E-4CC6-9FC1-A45BB3302823}"/>
              </a:ext>
            </a:extLst>
          </p:cNvPr>
          <p:cNvSpPr txBox="1">
            <a:spLocks noChangeArrowheads="1"/>
          </p:cNvSpPr>
          <p:nvPr/>
        </p:nvSpPr>
        <p:spPr bwMode="auto">
          <a:xfrm>
            <a:off x="542727" y="2107063"/>
            <a:ext cx="55483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Times New Roman" panose="02020603050405020304" pitchFamily="18" charset="0"/>
                <a:cs typeface="Times New Roman" panose="02020603050405020304" pitchFamily="18" charset="0"/>
              </a:rPr>
              <a:t>注意基本概念：名词的理解、</a:t>
            </a:r>
            <a:r>
              <a:rPr lang="zh-CN" altLang="en-US" sz="2000" b="1" dirty="0">
                <a:solidFill>
                  <a:srgbClr val="FF0000"/>
                </a:solidFill>
                <a:latin typeface="Times New Roman" panose="02020603050405020304" pitchFamily="18" charset="0"/>
                <a:cs typeface="Times New Roman" panose="02020603050405020304" pitchFamily="18" charset="0"/>
              </a:rPr>
              <a:t>问题的研究对象    </a:t>
            </a:r>
          </a:p>
        </p:txBody>
      </p:sp>
      <p:sp>
        <p:nvSpPr>
          <p:cNvPr id="58374" name="Text Box 8">
            <a:extLst>
              <a:ext uri="{FF2B5EF4-FFF2-40B4-BE49-F238E27FC236}">
                <a16:creationId xmlns:a16="http://schemas.microsoft.com/office/drawing/2014/main" id="{3CA40A1C-8446-4964-AFBD-85B829552E6A}"/>
              </a:ext>
            </a:extLst>
          </p:cNvPr>
          <p:cNvSpPr txBox="1">
            <a:spLocks noChangeArrowheads="1"/>
          </p:cNvSpPr>
          <p:nvPr/>
        </p:nvSpPr>
        <p:spPr bwMode="auto">
          <a:xfrm>
            <a:off x="567731" y="2624588"/>
            <a:ext cx="763061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latin typeface="Times New Roman" panose="02020603050405020304" pitchFamily="18" charset="0"/>
                <a:cs typeface="Times New Roman" panose="02020603050405020304" pitchFamily="18" charset="0"/>
              </a:rPr>
              <a:t>存储结构：</a:t>
            </a:r>
            <a:r>
              <a:rPr lang="zh-CN" altLang="en-US" sz="2000" dirty="0">
                <a:latin typeface="Times New Roman" panose="02020603050405020304" pitchFamily="18" charset="0"/>
                <a:cs typeface="Times New Roman" panose="02020603050405020304" pitchFamily="18" charset="0"/>
              </a:rPr>
              <a:t>线性表、树与二叉树、图 ，包括文件的组织方式           </a:t>
            </a:r>
          </a:p>
          <a:p>
            <a:pPr eaLnBrk="1" hangingPunct="1">
              <a:lnSpc>
                <a:spcPct val="150000"/>
              </a:lnSpc>
            </a:pPr>
            <a:r>
              <a:rPr lang="zh-CN" altLang="en-US" sz="2000" dirty="0">
                <a:latin typeface="Times New Roman" panose="02020603050405020304" pitchFamily="18" charset="0"/>
                <a:cs typeface="Times New Roman" panose="02020603050405020304" pitchFamily="18" charset="0"/>
              </a:rPr>
              <a:t>                    </a:t>
            </a:r>
            <a:r>
              <a:rPr lang="zh-CN" altLang="en-US" sz="2000" b="1" dirty="0">
                <a:solidFill>
                  <a:srgbClr val="FF0000"/>
                </a:solidFill>
                <a:latin typeface="Times New Roman" panose="02020603050405020304" pitchFamily="18" charset="0"/>
                <a:cs typeface="Times New Roman" panose="02020603050405020304" pitchFamily="18" charset="0"/>
              </a:rPr>
              <a:t>注意顺序结构与链式结构的比较（各种应用）</a:t>
            </a:r>
            <a:r>
              <a:rPr lang="zh-CN" altLang="en-US" sz="2000" dirty="0">
                <a:latin typeface="Times New Roman" panose="02020603050405020304" pitchFamily="18" charset="0"/>
                <a:cs typeface="Times New Roman" panose="02020603050405020304" pitchFamily="18" charset="0"/>
              </a:rPr>
              <a:t>       </a:t>
            </a:r>
          </a:p>
        </p:txBody>
      </p:sp>
      <p:sp>
        <p:nvSpPr>
          <p:cNvPr id="7" name="Text Box 6">
            <a:extLst>
              <a:ext uri="{FF2B5EF4-FFF2-40B4-BE49-F238E27FC236}">
                <a16:creationId xmlns:a16="http://schemas.microsoft.com/office/drawing/2014/main" id="{97E744DA-FA4C-461A-AC7D-BBC55B727B3D}"/>
              </a:ext>
            </a:extLst>
          </p:cNvPr>
          <p:cNvSpPr txBox="1">
            <a:spLocks noChangeArrowheads="1"/>
          </p:cNvSpPr>
          <p:nvPr/>
        </p:nvSpPr>
        <p:spPr bwMode="auto">
          <a:xfrm>
            <a:off x="618729" y="3815337"/>
            <a:ext cx="6889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Times New Roman" panose="02020603050405020304" pitchFamily="18" charset="0"/>
                <a:cs typeface="Times New Roman" panose="02020603050405020304" pitchFamily="18" charset="0"/>
              </a:rPr>
              <a:t>算法设计</a:t>
            </a:r>
            <a:r>
              <a:rPr lang="zh-CN" altLang="en-US" sz="2000" dirty="0">
                <a:latin typeface="Times New Roman" panose="02020603050405020304" pitchFamily="18" charset="0"/>
                <a:cs typeface="Times New Roman" panose="02020603050405020304" pitchFamily="18" charset="0"/>
              </a:rPr>
              <a:t>：能够按要求设计算法</a:t>
            </a:r>
            <a:r>
              <a:rPr lang="zh-CN" altLang="en-US" sz="2000" dirty="0" smtClean="0">
                <a:latin typeface="Times New Roman" panose="02020603050405020304" pitchFamily="18" charset="0"/>
                <a:cs typeface="Times New Roman" panose="02020603050405020304" pitchFamily="18" charset="0"/>
              </a:rPr>
              <a:t>（算法思想、</a:t>
            </a:r>
            <a:r>
              <a:rPr lang="zh-CN" altLang="en-US" sz="2000" dirty="0">
                <a:latin typeface="Times New Roman" panose="02020603050405020304" pitchFamily="18" charset="0"/>
                <a:cs typeface="Times New Roman" panose="02020603050405020304" pitchFamily="18" charset="0"/>
              </a:rPr>
              <a:t>伪码、代码）</a:t>
            </a:r>
            <a:endParaRPr lang="en-US" altLang="zh-CN" sz="2000" dirty="0">
              <a:latin typeface="Times New Roman" panose="02020603050405020304" pitchFamily="18" charset="0"/>
              <a:cs typeface="Times New Roman" panose="02020603050405020304" pitchFamily="18" charset="0"/>
            </a:endParaRPr>
          </a:p>
        </p:txBody>
      </p:sp>
      <p:sp>
        <p:nvSpPr>
          <p:cNvPr id="8" name="Text Box 6">
            <a:extLst>
              <a:ext uri="{FF2B5EF4-FFF2-40B4-BE49-F238E27FC236}">
                <a16:creationId xmlns:a16="http://schemas.microsoft.com/office/drawing/2014/main" id="{0D95AF3D-59A0-4DA2-9867-5FAD24349FA8}"/>
              </a:ext>
            </a:extLst>
          </p:cNvPr>
          <p:cNvSpPr txBox="1">
            <a:spLocks noChangeArrowheads="1"/>
          </p:cNvSpPr>
          <p:nvPr/>
        </p:nvSpPr>
        <p:spPr bwMode="auto">
          <a:xfrm>
            <a:off x="618728" y="4355812"/>
            <a:ext cx="79137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Times New Roman" panose="02020603050405020304" pitchFamily="18" charset="0"/>
                <a:cs typeface="Times New Roman" panose="02020603050405020304" pitchFamily="18" charset="0"/>
              </a:rPr>
              <a:t>算法分析：</a:t>
            </a:r>
            <a:r>
              <a:rPr lang="zh-CN" altLang="en-US" sz="2000" dirty="0">
                <a:latin typeface="Times New Roman" panose="02020603050405020304" pitchFamily="18" charset="0"/>
                <a:cs typeface="Times New Roman" panose="02020603050405020304" pitchFamily="18" charset="0"/>
              </a:rPr>
              <a:t>时间复杂度</a:t>
            </a:r>
            <a:r>
              <a:rPr lang="en-US" altLang="zh-CN" sz="2000" dirty="0">
                <a:latin typeface="Times New Roman" panose="02020603050405020304" pitchFamily="18" charset="0"/>
                <a:cs typeface="Times New Roman" panose="02020603050405020304" pitchFamily="18" charset="0"/>
              </a:rPr>
              <a:t>T(n)</a:t>
            </a:r>
            <a:r>
              <a:rPr lang="zh-CN" altLang="en-US" sz="2000" dirty="0">
                <a:latin typeface="Times New Roman" panose="02020603050405020304" pitchFamily="18" charset="0"/>
                <a:cs typeface="Times New Roman" panose="02020603050405020304" pitchFamily="18" charset="0"/>
              </a:rPr>
              <a:t>，空间复杂度</a:t>
            </a:r>
            <a:r>
              <a:rPr lang="en-US" altLang="zh-CN" sz="2000" dirty="0">
                <a:latin typeface="Times New Roman" panose="02020603050405020304" pitchFamily="18" charset="0"/>
                <a:cs typeface="Times New Roman" panose="02020603050405020304" pitchFamily="18" charset="0"/>
              </a:rPr>
              <a:t>S(n)</a:t>
            </a:r>
            <a:r>
              <a:rPr lang="zh-CN" altLang="en-US" sz="2000" dirty="0">
                <a:latin typeface="Times New Roman" panose="02020603050405020304" pitchFamily="18" charset="0"/>
                <a:cs typeface="Times New Roman" panose="02020603050405020304" pitchFamily="18" charset="0"/>
              </a:rPr>
              <a:t>，（排序）的稳定性</a:t>
            </a:r>
          </a:p>
        </p:txBody>
      </p:sp>
      <p:sp>
        <p:nvSpPr>
          <p:cNvPr id="2" name="文本框 1">
            <a:extLst>
              <a:ext uri="{FF2B5EF4-FFF2-40B4-BE49-F238E27FC236}">
                <a16:creationId xmlns:a16="http://schemas.microsoft.com/office/drawing/2014/main" id="{F779F565-1234-4384-AAC9-E2915C9CA9FD}"/>
              </a:ext>
            </a:extLst>
          </p:cNvPr>
          <p:cNvSpPr txBox="1"/>
          <p:nvPr/>
        </p:nvSpPr>
        <p:spPr>
          <a:xfrm>
            <a:off x="601893" y="5301208"/>
            <a:ext cx="7737748" cy="707886"/>
          </a:xfrm>
          <a:prstGeom prst="rect">
            <a:avLst/>
          </a:prstGeom>
          <a:noFill/>
        </p:spPr>
        <p:txBody>
          <a:bodyPr wrap="square" rtlCol="0">
            <a:spAutoFit/>
          </a:bodyPr>
          <a:lstStyle/>
          <a:p>
            <a:pPr algn="l"/>
            <a:r>
              <a:rPr lang="zh-CN" altLang="en-US" sz="2000" b="1" dirty="0">
                <a:latin typeface="Times New Roman" panose="02020603050405020304" pitchFamily="18" charset="0"/>
                <a:ea typeface="+mn-ea"/>
                <a:cs typeface="Times New Roman" panose="02020603050405020304" pitchFamily="18" charset="0"/>
              </a:rPr>
              <a:t>题目类型</a:t>
            </a:r>
            <a:r>
              <a:rPr lang="zh-CN" altLang="en-US" sz="2000" dirty="0">
                <a:latin typeface="Times New Roman" panose="02020603050405020304" pitchFamily="18" charset="0"/>
                <a:ea typeface="+mn-ea"/>
                <a:cs typeface="Times New Roman" panose="02020603050405020304" pitchFamily="18" charset="0"/>
              </a:rPr>
              <a:t>：选择填空</a:t>
            </a:r>
            <a:r>
              <a:rPr lang="zh-CN" altLang="en-US" sz="2000" dirty="0" smtClean="0">
                <a:latin typeface="Times New Roman" panose="02020603050405020304" pitchFamily="18" charset="0"/>
                <a:ea typeface="+mn-ea"/>
                <a:cs typeface="Times New Roman" panose="02020603050405020304" pitchFamily="18" charset="0"/>
              </a:rPr>
              <a:t>、填空、应用</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简答、算法设计</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卷面</a:t>
            </a:r>
            <a:r>
              <a:rPr lang="en-US" altLang="zh-CN" sz="2000" dirty="0" smtClean="0">
                <a:latin typeface="Times New Roman" panose="02020603050405020304" pitchFamily="18" charset="0"/>
                <a:ea typeface="+mn-ea"/>
                <a:cs typeface="Times New Roman" panose="02020603050405020304" pitchFamily="18" charset="0"/>
              </a:rPr>
              <a:t>100</a:t>
            </a:r>
            <a:r>
              <a:rPr lang="zh-CN" altLang="en-US" sz="2000" dirty="0" smtClean="0">
                <a:latin typeface="Times New Roman" panose="02020603050405020304" pitchFamily="18" charset="0"/>
                <a:ea typeface="+mn-ea"/>
                <a:cs typeface="Times New Roman" panose="02020603050405020304" pitchFamily="18" charset="0"/>
              </a:rPr>
              <a:t>分（</a:t>
            </a:r>
            <a:r>
              <a:rPr lang="en-US" altLang="zh-CN" sz="2000" dirty="0" smtClean="0">
                <a:latin typeface="Times New Roman" panose="02020603050405020304" pitchFamily="18" charset="0"/>
                <a:ea typeface="+mn-ea"/>
                <a:cs typeface="Times New Roman" panose="02020603050405020304" pitchFamily="18" charset="0"/>
              </a:rPr>
              <a:t>70%</a:t>
            </a:r>
            <a:r>
              <a:rPr lang="zh-CN" altLang="en-US" sz="2000" dirty="0" smtClean="0">
                <a:latin typeface="Times New Roman" panose="02020603050405020304" pitchFamily="18" charset="0"/>
                <a:ea typeface="+mn-ea"/>
                <a:cs typeface="Times New Roman" panose="02020603050405020304" pitchFamily="18" charset="0"/>
              </a:rPr>
              <a:t>计入），</a:t>
            </a:r>
            <a:r>
              <a:rPr lang="zh-CN" altLang="en-US" sz="2000" dirty="0">
                <a:latin typeface="Times New Roman" panose="02020603050405020304" pitchFamily="18" charset="0"/>
                <a:ea typeface="+mn-ea"/>
                <a:cs typeface="Times New Roman" panose="02020603050405020304" pitchFamily="18" charset="0"/>
              </a:rPr>
              <a:t>平时成绩</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作业</a:t>
            </a:r>
            <a:r>
              <a:rPr lang="en-US" altLang="zh-CN" sz="2000" dirty="0">
                <a:latin typeface="Times New Roman" panose="02020603050405020304" pitchFamily="18" charset="0"/>
                <a:ea typeface="+mn-ea"/>
                <a:cs typeface="Times New Roman" panose="02020603050405020304" pitchFamily="18" charset="0"/>
              </a:rPr>
              <a:t>10</a:t>
            </a:r>
            <a:r>
              <a:rPr lang="zh-CN" altLang="en-US" sz="2000" dirty="0">
                <a:latin typeface="Times New Roman" panose="02020603050405020304" pitchFamily="18" charset="0"/>
                <a:ea typeface="+mn-ea"/>
                <a:cs typeface="Times New Roman" panose="02020603050405020304" pitchFamily="18" charset="0"/>
              </a:rPr>
              <a:t>分</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实验</a:t>
            </a:r>
            <a:r>
              <a:rPr lang="en-US" altLang="zh-CN" sz="2000" dirty="0" smtClean="0">
                <a:latin typeface="Times New Roman" panose="02020603050405020304" pitchFamily="18" charset="0"/>
                <a:ea typeface="+mn-ea"/>
                <a:cs typeface="Times New Roman" panose="02020603050405020304" pitchFamily="18" charset="0"/>
              </a:rPr>
              <a:t>20</a:t>
            </a:r>
            <a:r>
              <a:rPr lang="zh-CN" altLang="en-US" sz="2000" dirty="0">
                <a:latin typeface="Times New Roman" panose="02020603050405020304" pitchFamily="18" charset="0"/>
                <a:ea typeface="+mn-ea"/>
                <a:cs typeface="Times New Roman" panose="02020603050405020304" pitchFamily="18" charset="0"/>
              </a:rPr>
              <a:t>分</a:t>
            </a:r>
          </a:p>
        </p:txBody>
      </p:sp>
      <p:cxnSp>
        <p:nvCxnSpPr>
          <p:cNvPr id="4" name="直接连接符 3">
            <a:extLst>
              <a:ext uri="{FF2B5EF4-FFF2-40B4-BE49-F238E27FC236}">
                <a16:creationId xmlns:a16="http://schemas.microsoft.com/office/drawing/2014/main" id="{BC31FDFF-17F3-46B5-8AB5-515514187037}"/>
              </a:ext>
            </a:extLst>
          </p:cNvPr>
          <p:cNvCxnSpPr/>
          <p:nvPr/>
        </p:nvCxnSpPr>
        <p:spPr>
          <a:xfrm>
            <a:off x="755576" y="4941168"/>
            <a:ext cx="7344816"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9632" y="1340768"/>
            <a:ext cx="4544834" cy="2400657"/>
          </a:xfrm>
          <a:prstGeom prst="rect">
            <a:avLst/>
          </a:prstGeom>
          <a:noFill/>
        </p:spPr>
        <p:txBody>
          <a:bodyPr wrap="none" rtlCol="0">
            <a:spAutoFit/>
          </a:bodyPr>
          <a:lstStyle/>
          <a:p>
            <a:pPr algn="l">
              <a:lnSpc>
                <a:spcPct val="150000"/>
              </a:lnSpc>
            </a:pPr>
            <a:r>
              <a:rPr lang="zh-CN" altLang="en-US" sz="2000" b="1" dirty="0" smtClean="0">
                <a:latin typeface="+mn-ea"/>
                <a:ea typeface="+mn-ea"/>
              </a:rPr>
              <a:t>关于算法设计：</a:t>
            </a:r>
            <a:endParaRPr lang="en-US" altLang="zh-CN" sz="2000" b="1" dirty="0" smtClean="0">
              <a:latin typeface="+mn-ea"/>
              <a:ea typeface="+mn-ea"/>
            </a:endParaRPr>
          </a:p>
          <a:p>
            <a:pPr algn="l">
              <a:lnSpc>
                <a:spcPct val="150000"/>
              </a:lnSpc>
            </a:pPr>
            <a:r>
              <a:rPr lang="en-US" altLang="zh-CN" sz="2000" dirty="0" smtClean="0">
                <a:latin typeface="+mn-ea"/>
                <a:ea typeface="+mn-ea"/>
              </a:rPr>
              <a:t>1</a:t>
            </a:r>
            <a:r>
              <a:rPr lang="zh-CN" altLang="en-US" sz="2000" dirty="0" smtClean="0">
                <a:latin typeface="+mn-ea"/>
                <a:ea typeface="+mn-ea"/>
              </a:rPr>
              <a:t>、算法的</a:t>
            </a:r>
            <a:r>
              <a:rPr lang="zh-CN" altLang="en-US" sz="2000" dirty="0">
                <a:latin typeface="+mn-ea"/>
                <a:ea typeface="+mn-ea"/>
              </a:rPr>
              <a:t>设计</a:t>
            </a:r>
            <a:r>
              <a:rPr lang="zh-CN" altLang="en-US" sz="2000" dirty="0" smtClean="0">
                <a:latin typeface="+mn-ea"/>
                <a:ea typeface="+mn-ea"/>
              </a:rPr>
              <a:t>思想（文字描述）</a:t>
            </a:r>
            <a:endParaRPr lang="en-US" altLang="zh-CN" sz="2000" dirty="0" smtClean="0">
              <a:latin typeface="+mn-ea"/>
              <a:ea typeface="+mn-ea"/>
            </a:endParaRPr>
          </a:p>
          <a:p>
            <a:pPr algn="l">
              <a:lnSpc>
                <a:spcPct val="150000"/>
              </a:lnSpc>
            </a:pPr>
            <a:r>
              <a:rPr lang="en-US" altLang="zh-CN" sz="2000" dirty="0" smtClean="0">
                <a:latin typeface="+mn-ea"/>
                <a:ea typeface="+mn-ea"/>
              </a:rPr>
              <a:t>2</a:t>
            </a:r>
            <a:r>
              <a:rPr lang="zh-CN" altLang="en-US" sz="2000" dirty="0" smtClean="0">
                <a:latin typeface="+mn-ea"/>
                <a:ea typeface="+mn-ea"/>
              </a:rPr>
              <a:t>、数据结构说明</a:t>
            </a:r>
            <a:endParaRPr lang="en-US" altLang="zh-CN" sz="2000" dirty="0" smtClean="0">
              <a:latin typeface="+mn-ea"/>
              <a:ea typeface="+mn-ea"/>
            </a:endParaRPr>
          </a:p>
          <a:p>
            <a:pPr algn="l">
              <a:lnSpc>
                <a:spcPct val="150000"/>
              </a:lnSpc>
            </a:pPr>
            <a:r>
              <a:rPr lang="en-US" altLang="zh-CN" sz="2000" dirty="0" smtClean="0">
                <a:latin typeface="+mn-ea"/>
                <a:ea typeface="+mn-ea"/>
              </a:rPr>
              <a:t>3</a:t>
            </a:r>
            <a:r>
              <a:rPr lang="zh-CN" altLang="en-US" sz="2000" dirty="0" smtClean="0">
                <a:latin typeface="+mn-ea"/>
                <a:ea typeface="+mn-ea"/>
              </a:rPr>
              <a:t>、算法实现</a:t>
            </a:r>
            <a:r>
              <a:rPr lang="en-US" altLang="zh-CN" sz="2000" dirty="0" smtClean="0">
                <a:latin typeface="+mn-ea"/>
                <a:ea typeface="+mn-ea"/>
              </a:rPr>
              <a:t>(</a:t>
            </a:r>
            <a:r>
              <a:rPr lang="zh-CN" altLang="en-US" sz="2000" dirty="0" smtClean="0">
                <a:latin typeface="+mn-ea"/>
                <a:ea typeface="+mn-ea"/>
              </a:rPr>
              <a:t>类语言，</a:t>
            </a:r>
            <a:r>
              <a:rPr lang="en-US" altLang="zh-CN" sz="2000" dirty="0" smtClean="0">
                <a:latin typeface="+mn-ea"/>
                <a:ea typeface="+mn-ea"/>
              </a:rPr>
              <a:t>ADT</a:t>
            </a:r>
            <a:r>
              <a:rPr lang="zh-CN" altLang="en-US" sz="2000" dirty="0" smtClean="0">
                <a:latin typeface="+mn-ea"/>
                <a:ea typeface="+mn-ea"/>
              </a:rPr>
              <a:t>操作、注释</a:t>
            </a:r>
            <a:r>
              <a:rPr lang="en-US" altLang="zh-CN" sz="2000" dirty="0" smtClean="0">
                <a:latin typeface="+mn-ea"/>
                <a:ea typeface="+mn-ea"/>
              </a:rPr>
              <a:t>)</a:t>
            </a:r>
          </a:p>
          <a:p>
            <a:pPr algn="l">
              <a:lnSpc>
                <a:spcPct val="150000"/>
              </a:lnSpc>
            </a:pPr>
            <a:r>
              <a:rPr lang="en-US" altLang="zh-CN" sz="2000" dirty="0" smtClean="0">
                <a:latin typeface="+mn-ea"/>
                <a:ea typeface="+mn-ea"/>
              </a:rPr>
              <a:t>4</a:t>
            </a:r>
            <a:r>
              <a:rPr lang="zh-CN" altLang="en-US" sz="2000" dirty="0" smtClean="0">
                <a:latin typeface="+mn-ea"/>
                <a:ea typeface="+mn-ea"/>
              </a:rPr>
              <a:t>、算法分析（</a:t>
            </a:r>
            <a:r>
              <a:rPr lang="en-US" altLang="zh-CN" sz="2000" dirty="0" smtClean="0">
                <a:latin typeface="+mn-ea"/>
                <a:ea typeface="+mn-ea"/>
              </a:rPr>
              <a:t>T(n)</a:t>
            </a:r>
            <a:r>
              <a:rPr lang="zh-CN" altLang="en-US" sz="2000" dirty="0" smtClean="0">
                <a:latin typeface="+mn-ea"/>
                <a:ea typeface="+mn-ea"/>
              </a:rPr>
              <a:t>和</a:t>
            </a:r>
            <a:r>
              <a:rPr lang="en-US" altLang="zh-CN" sz="2000" dirty="0" smtClean="0">
                <a:latin typeface="+mn-ea"/>
                <a:ea typeface="+mn-ea"/>
              </a:rPr>
              <a:t>S(n)</a:t>
            </a:r>
            <a:r>
              <a:rPr lang="zh-CN" altLang="en-US" sz="2000" dirty="0" smtClean="0">
                <a:latin typeface="+mn-ea"/>
                <a:ea typeface="+mn-ea"/>
              </a:rPr>
              <a:t>）</a:t>
            </a:r>
            <a:endParaRPr lang="en-US" altLang="zh-CN" sz="2000" dirty="0" smtClean="0">
              <a:latin typeface="+mn-ea"/>
              <a:ea typeface="+mn-ea"/>
            </a:endParaRPr>
          </a:p>
        </p:txBody>
      </p:sp>
    </p:spTree>
    <p:extLst>
      <p:ext uri="{BB962C8B-B14F-4D97-AF65-F5344CB8AC3E}">
        <p14:creationId xmlns:p14="http://schemas.microsoft.com/office/powerpoint/2010/main" val="26218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2410" y="908720"/>
            <a:ext cx="7992888" cy="1015663"/>
          </a:xfrm>
          <a:prstGeom prst="rect">
            <a:avLst/>
          </a:prstGeom>
        </p:spPr>
        <p:txBody>
          <a:bodyPr wrap="square">
            <a:spAutoFit/>
          </a:bodyPr>
          <a:lstStyle/>
          <a:p>
            <a:r>
              <a:rPr lang="en-US" altLang="zh-CN" sz="2000" b="1" dirty="0" smtClean="0">
                <a:solidFill>
                  <a:srgbClr val="FF0000"/>
                </a:solidFill>
                <a:latin typeface="Times New Roman" panose="02020603050405020304" pitchFamily="18" charset="0"/>
                <a:cs typeface="Times New Roman" panose="02020603050405020304" pitchFamily="18" charset="0"/>
              </a:rPr>
              <a:t>【</a:t>
            </a:r>
            <a:r>
              <a:rPr lang="zh-CN" altLang="en-US" sz="2000" b="1" dirty="0" smtClean="0">
                <a:solidFill>
                  <a:srgbClr val="FF0000"/>
                </a:solidFill>
                <a:latin typeface="Times New Roman" panose="02020603050405020304" pitchFamily="18" charset="0"/>
                <a:cs typeface="Times New Roman" panose="02020603050405020304" pitchFamily="18" charset="0"/>
              </a:rPr>
              <a:t>例题</a:t>
            </a:r>
            <a:r>
              <a:rPr lang="en-US" altLang="zh-CN" sz="2000" b="1" dirty="0" smtClean="0">
                <a:solidFill>
                  <a:srgbClr val="FF0000"/>
                </a:solidFill>
                <a:latin typeface="Times New Roman" panose="02020603050405020304" pitchFamily="18" charset="0"/>
                <a:cs typeface="Times New Roman" panose="02020603050405020304" pitchFamily="18" charset="0"/>
              </a:rPr>
              <a:t>1】</a:t>
            </a:r>
            <a:r>
              <a:rPr lang="zh-CN" altLang="en-US" sz="2000" dirty="0" smtClean="0">
                <a:latin typeface="Times New Roman" panose="02020603050405020304" pitchFamily="18" charset="0"/>
                <a:cs typeface="Times New Roman" panose="02020603050405020304" pitchFamily="18" charset="0"/>
              </a:rPr>
              <a:t>设</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B</a:t>
            </a:r>
            <a:r>
              <a:rPr lang="zh-CN" altLang="en-US" sz="2000" dirty="0">
                <a:latin typeface="Times New Roman" panose="02020603050405020304" pitchFamily="18" charset="0"/>
                <a:cs typeface="Times New Roman" panose="02020603050405020304" pitchFamily="18" charset="0"/>
              </a:rPr>
              <a:t>是两个单链表（带头结点），其中元素递增有序。设计一个算法从</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B</a:t>
            </a:r>
            <a:r>
              <a:rPr lang="zh-CN" altLang="en-US" sz="2000" dirty="0">
                <a:latin typeface="Times New Roman" panose="02020603050405020304" pitchFamily="18" charset="0"/>
                <a:cs typeface="Times New Roman" panose="02020603050405020304" pitchFamily="18" charset="0"/>
              </a:rPr>
              <a:t>中的公共元素产生单链表</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，要求不破坏</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B</a:t>
            </a:r>
            <a:r>
              <a:rPr lang="zh-CN" altLang="en-US" sz="2000" dirty="0">
                <a:latin typeface="Times New Roman" panose="02020603050405020304" pitchFamily="18" charset="0"/>
                <a:cs typeface="Times New Roman" panose="02020603050405020304" pitchFamily="18" charset="0"/>
              </a:rPr>
              <a:t>的结点</a:t>
            </a:r>
            <a:r>
              <a:rPr lang="zh-CN" altLang="en-US" sz="2000" dirty="0" smtClean="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59306" y="2263515"/>
            <a:ext cx="8189158" cy="2554545"/>
          </a:xfrm>
          <a:prstGeom prst="rect">
            <a:avLst/>
          </a:prstGeom>
          <a:noFill/>
        </p:spPr>
        <p:txBody>
          <a:bodyPr wrap="square" rtlCol="0">
            <a:spAutoFit/>
          </a:bodyPr>
          <a:lstStyle/>
          <a:p>
            <a:pPr algn="l"/>
            <a:r>
              <a:rPr lang="en-US" altLang="zh-CN" sz="2000" b="1" dirty="0" smtClean="0">
                <a:latin typeface="Times New Roman" panose="02020603050405020304" pitchFamily="18" charset="0"/>
                <a:ea typeface="+mn-ea"/>
                <a:cs typeface="Times New Roman" panose="02020603050405020304" pitchFamily="18" charset="0"/>
              </a:rPr>
              <a:t>1</a:t>
            </a:r>
            <a:r>
              <a:rPr lang="zh-CN" altLang="en-US" sz="2000" b="1" dirty="0" smtClean="0">
                <a:latin typeface="Times New Roman" panose="02020603050405020304" pitchFamily="18" charset="0"/>
                <a:ea typeface="+mn-ea"/>
                <a:cs typeface="Times New Roman" panose="02020603050405020304" pitchFamily="18" charset="0"/>
              </a:rPr>
              <a:t>、算法思想</a:t>
            </a:r>
            <a:endParaRPr lang="en-US" altLang="zh-CN" sz="2000" b="1"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Ø"/>
            </a:pPr>
            <a:r>
              <a:rPr lang="zh-CN" altLang="en-US" sz="2000" dirty="0" smtClean="0">
                <a:latin typeface="Times New Roman" panose="02020603050405020304" pitchFamily="18" charset="0"/>
                <a:ea typeface="+mn-ea"/>
                <a:cs typeface="Times New Roman" panose="02020603050405020304" pitchFamily="18" charset="0"/>
              </a:rPr>
              <a:t>由于</a:t>
            </a:r>
            <a:r>
              <a:rPr lang="en-US" altLang="zh-CN" sz="2000" dirty="0" smtClean="0">
                <a:latin typeface="Times New Roman" panose="02020603050405020304" pitchFamily="18" charset="0"/>
                <a:ea typeface="+mn-ea"/>
                <a:cs typeface="Times New Roman" panose="02020603050405020304" pitchFamily="18" charset="0"/>
              </a:rPr>
              <a:t>A</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B</a:t>
            </a:r>
            <a:r>
              <a:rPr lang="zh-CN" altLang="en-US" sz="2000" dirty="0" smtClean="0">
                <a:latin typeface="Times New Roman" panose="02020603050405020304" pitchFamily="18" charset="0"/>
                <a:ea typeface="+mn-ea"/>
                <a:cs typeface="Times New Roman" panose="02020603050405020304" pitchFamily="18" charset="0"/>
              </a:rPr>
              <a:t>两个链表递增有序，所以可以按顺序同时从</a:t>
            </a:r>
            <a:r>
              <a:rPr lang="en-US" altLang="zh-CN" sz="2000" dirty="0" smtClean="0">
                <a:latin typeface="Times New Roman" panose="02020603050405020304" pitchFamily="18" charset="0"/>
                <a:ea typeface="+mn-ea"/>
                <a:cs typeface="Times New Roman" panose="02020603050405020304" pitchFamily="18" charset="0"/>
              </a:rPr>
              <a:t>A</a:t>
            </a:r>
            <a:r>
              <a:rPr lang="zh-CN" altLang="en-US" sz="2000" dirty="0" smtClean="0">
                <a:latin typeface="Times New Roman" panose="02020603050405020304" pitchFamily="18" charset="0"/>
                <a:ea typeface="+mn-ea"/>
                <a:cs typeface="Times New Roman" panose="02020603050405020304" pitchFamily="18" charset="0"/>
              </a:rPr>
              <a:t>和</a:t>
            </a:r>
            <a:r>
              <a:rPr lang="en-US" altLang="zh-CN" sz="2000" dirty="0" smtClean="0">
                <a:latin typeface="Times New Roman" panose="02020603050405020304" pitchFamily="18" charset="0"/>
                <a:ea typeface="+mn-ea"/>
                <a:cs typeface="Times New Roman" panose="02020603050405020304" pitchFamily="18" charset="0"/>
              </a:rPr>
              <a:t>B</a:t>
            </a:r>
            <a:r>
              <a:rPr lang="zh-CN" altLang="en-US" sz="2000" dirty="0" smtClean="0">
                <a:latin typeface="Times New Roman" panose="02020603050405020304" pitchFamily="18" charset="0"/>
                <a:ea typeface="+mn-ea"/>
                <a:cs typeface="Times New Roman" panose="02020603050405020304" pitchFamily="18" charset="0"/>
              </a:rPr>
              <a:t>中取出一个结点的值进行对比：</a:t>
            </a:r>
            <a:endParaRPr lang="en-US" altLang="zh-CN" sz="2000" dirty="0" smtClean="0">
              <a:latin typeface="Times New Roman" panose="02020603050405020304" pitchFamily="18" charset="0"/>
              <a:ea typeface="+mn-ea"/>
              <a:cs typeface="Times New Roman" panose="02020603050405020304" pitchFamily="18" charset="0"/>
            </a:endParaRPr>
          </a:p>
          <a:p>
            <a:pPr marL="914400" lvl="1" indent="-457200">
              <a:buFont typeface="Wingdings" panose="05000000000000000000" pitchFamily="2" charset="2"/>
              <a:buChar char="ü"/>
            </a:pPr>
            <a:r>
              <a:rPr lang="zh-CN" altLang="en-US" sz="2000" dirty="0" smtClean="0">
                <a:latin typeface="Times New Roman" panose="02020603050405020304" pitchFamily="18" charset="0"/>
                <a:ea typeface="+mn-ea"/>
                <a:cs typeface="Times New Roman" panose="02020603050405020304" pitchFamily="18" charset="0"/>
              </a:rPr>
              <a:t>如果</a:t>
            </a:r>
            <a:r>
              <a:rPr lang="en-US" altLang="zh-CN" sz="2000" dirty="0" smtClean="0">
                <a:latin typeface="Times New Roman" panose="02020603050405020304" pitchFamily="18" charset="0"/>
                <a:ea typeface="+mn-ea"/>
                <a:cs typeface="Times New Roman" panose="02020603050405020304" pitchFamily="18" charset="0"/>
              </a:rPr>
              <a:t>A</a:t>
            </a:r>
            <a:r>
              <a:rPr lang="zh-CN" altLang="en-US" sz="2000" dirty="0" smtClean="0">
                <a:latin typeface="Times New Roman" panose="02020603050405020304" pitchFamily="18" charset="0"/>
                <a:ea typeface="+mn-ea"/>
                <a:cs typeface="Times New Roman" panose="02020603050405020304" pitchFamily="18" charset="0"/>
              </a:rPr>
              <a:t>中的结点值比较小，则</a:t>
            </a:r>
            <a:r>
              <a:rPr lang="en-US" altLang="zh-CN" sz="2000" dirty="0" smtClean="0">
                <a:latin typeface="Times New Roman" panose="02020603050405020304" pitchFamily="18" charset="0"/>
                <a:ea typeface="+mn-ea"/>
                <a:cs typeface="Times New Roman" panose="02020603050405020304" pitchFamily="18" charset="0"/>
              </a:rPr>
              <a:t>A</a:t>
            </a:r>
            <a:r>
              <a:rPr lang="zh-CN" altLang="en-US" sz="2000" dirty="0">
                <a:latin typeface="Times New Roman" panose="02020603050405020304" pitchFamily="18" charset="0"/>
                <a:ea typeface="+mn-ea"/>
                <a:cs typeface="Times New Roman" panose="02020603050405020304" pitchFamily="18" charset="0"/>
              </a:rPr>
              <a:t>的</a:t>
            </a:r>
            <a:r>
              <a:rPr lang="zh-CN" altLang="en-US" sz="2000" dirty="0" smtClean="0">
                <a:latin typeface="Times New Roman" panose="02020603050405020304" pitchFamily="18" charset="0"/>
                <a:ea typeface="+mn-ea"/>
                <a:cs typeface="Times New Roman" panose="02020603050405020304" pitchFamily="18" charset="0"/>
              </a:rPr>
              <a:t>指针后移；</a:t>
            </a:r>
            <a:endParaRPr lang="en-US" altLang="zh-CN" sz="2000" dirty="0" smtClean="0">
              <a:latin typeface="Times New Roman" panose="02020603050405020304" pitchFamily="18" charset="0"/>
              <a:ea typeface="+mn-ea"/>
              <a:cs typeface="Times New Roman" panose="02020603050405020304" pitchFamily="18" charset="0"/>
            </a:endParaRPr>
          </a:p>
          <a:p>
            <a:pPr marL="914400" lvl="1" indent="-457200">
              <a:buFont typeface="Wingdings" panose="05000000000000000000" pitchFamily="2" charset="2"/>
              <a:buChar char="ü"/>
            </a:pPr>
            <a:r>
              <a:rPr lang="zh-CN" altLang="en-US" sz="2000" dirty="0" smtClean="0">
                <a:latin typeface="Times New Roman" panose="02020603050405020304" pitchFamily="18" charset="0"/>
                <a:ea typeface="+mn-ea"/>
                <a:cs typeface="Times New Roman" panose="02020603050405020304" pitchFamily="18" charset="0"/>
              </a:rPr>
              <a:t>如果</a:t>
            </a:r>
            <a:r>
              <a:rPr lang="en-US" altLang="zh-CN" sz="2000" dirty="0" smtClean="0">
                <a:latin typeface="Times New Roman" panose="02020603050405020304" pitchFamily="18" charset="0"/>
                <a:ea typeface="+mn-ea"/>
                <a:cs typeface="Times New Roman" panose="02020603050405020304" pitchFamily="18" charset="0"/>
              </a:rPr>
              <a:t>B</a:t>
            </a:r>
            <a:r>
              <a:rPr lang="zh-CN" altLang="en-US" sz="2000" dirty="0" smtClean="0">
                <a:latin typeface="Times New Roman" panose="02020603050405020304" pitchFamily="18" charset="0"/>
                <a:ea typeface="+mn-ea"/>
                <a:cs typeface="Times New Roman" panose="02020603050405020304" pitchFamily="18" charset="0"/>
              </a:rPr>
              <a:t>中的结点值比较小，则</a:t>
            </a:r>
            <a:r>
              <a:rPr lang="en-US" altLang="zh-CN" sz="2000" dirty="0" smtClean="0">
                <a:latin typeface="Times New Roman" panose="02020603050405020304" pitchFamily="18" charset="0"/>
                <a:ea typeface="+mn-ea"/>
                <a:cs typeface="Times New Roman" panose="02020603050405020304" pitchFamily="18" charset="0"/>
              </a:rPr>
              <a:t>B</a:t>
            </a:r>
            <a:r>
              <a:rPr lang="zh-CN" altLang="en-US" sz="2000" dirty="0" smtClean="0">
                <a:latin typeface="Times New Roman" panose="02020603050405020304" pitchFamily="18" charset="0"/>
                <a:ea typeface="+mn-ea"/>
                <a:cs typeface="Times New Roman" panose="02020603050405020304" pitchFamily="18" charset="0"/>
              </a:rPr>
              <a:t>的指针后移；</a:t>
            </a:r>
            <a:endParaRPr lang="en-US" altLang="zh-CN" sz="2000" dirty="0" smtClean="0">
              <a:latin typeface="Times New Roman" panose="02020603050405020304" pitchFamily="18" charset="0"/>
              <a:ea typeface="+mn-ea"/>
              <a:cs typeface="Times New Roman" panose="02020603050405020304" pitchFamily="18" charset="0"/>
            </a:endParaRPr>
          </a:p>
          <a:p>
            <a:pPr marL="914400" lvl="1" indent="-457200">
              <a:buFont typeface="Wingdings" panose="05000000000000000000" pitchFamily="2" charset="2"/>
              <a:buChar char="ü"/>
            </a:pPr>
            <a:r>
              <a:rPr lang="zh-CN" altLang="en-US" sz="2000" dirty="0" smtClean="0">
                <a:latin typeface="Times New Roman" panose="02020603050405020304" pitchFamily="18" charset="0"/>
                <a:ea typeface="+mn-ea"/>
                <a:cs typeface="Times New Roman" panose="02020603050405020304" pitchFamily="18" charset="0"/>
              </a:rPr>
              <a:t>如果</a:t>
            </a:r>
            <a:r>
              <a:rPr lang="en-US" altLang="zh-CN" sz="2000" dirty="0" smtClean="0">
                <a:latin typeface="Times New Roman" panose="02020603050405020304" pitchFamily="18" charset="0"/>
                <a:ea typeface="+mn-ea"/>
                <a:cs typeface="Times New Roman" panose="02020603050405020304" pitchFamily="18" charset="0"/>
              </a:rPr>
              <a:t>A</a:t>
            </a:r>
            <a:r>
              <a:rPr lang="zh-CN" altLang="en-US" sz="2000" dirty="0" smtClean="0">
                <a:latin typeface="Times New Roman" panose="02020603050405020304" pitchFamily="18" charset="0"/>
                <a:ea typeface="+mn-ea"/>
                <a:cs typeface="Times New Roman" panose="02020603050405020304" pitchFamily="18" charset="0"/>
              </a:rPr>
              <a:t>中的结点值与</a:t>
            </a:r>
            <a:r>
              <a:rPr lang="en-US" altLang="zh-CN" sz="2000" dirty="0" smtClean="0">
                <a:latin typeface="Times New Roman" panose="02020603050405020304" pitchFamily="18" charset="0"/>
                <a:ea typeface="+mn-ea"/>
                <a:cs typeface="Times New Roman" panose="02020603050405020304" pitchFamily="18" charset="0"/>
              </a:rPr>
              <a:t>B</a:t>
            </a:r>
            <a:r>
              <a:rPr lang="zh-CN" altLang="en-US" sz="2000" dirty="0" smtClean="0">
                <a:latin typeface="Times New Roman" panose="02020603050405020304" pitchFamily="18" charset="0"/>
                <a:ea typeface="+mn-ea"/>
                <a:cs typeface="Times New Roman" panose="02020603050405020304" pitchFamily="18" charset="0"/>
              </a:rPr>
              <a:t>中的结点值相等，则生成一个结点，并将此结点连接到</a:t>
            </a:r>
            <a:r>
              <a:rPr lang="en-US" altLang="zh-CN" sz="2000" dirty="0" smtClean="0">
                <a:latin typeface="Times New Roman" panose="02020603050405020304" pitchFamily="18" charset="0"/>
                <a:ea typeface="+mn-ea"/>
                <a:cs typeface="Times New Roman" panose="02020603050405020304" pitchFamily="18" charset="0"/>
              </a:rPr>
              <a:t>C</a:t>
            </a:r>
            <a:r>
              <a:rPr lang="zh-CN" altLang="en-US" sz="2000" dirty="0" smtClean="0">
                <a:latin typeface="Times New Roman" panose="02020603050405020304" pitchFamily="18" charset="0"/>
                <a:ea typeface="+mn-ea"/>
                <a:cs typeface="Times New Roman" panose="02020603050405020304" pitchFamily="18" charset="0"/>
              </a:rPr>
              <a:t>的</a:t>
            </a:r>
            <a:r>
              <a:rPr lang="zh-CN" altLang="en-US" sz="2000" dirty="0">
                <a:latin typeface="Times New Roman" panose="02020603050405020304" pitchFamily="18" charset="0"/>
                <a:ea typeface="+mn-ea"/>
                <a:cs typeface="Times New Roman" panose="02020603050405020304" pitchFamily="18" charset="0"/>
              </a:rPr>
              <a:t>尾部</a:t>
            </a:r>
            <a:r>
              <a:rPr lang="zh-CN" altLang="en-US" sz="2000" dirty="0" smtClean="0">
                <a:latin typeface="Times New Roman" panose="02020603050405020304" pitchFamily="18" charset="0"/>
                <a:ea typeface="+mn-ea"/>
                <a:cs typeface="Times New Roman" panose="02020603050405020304" pitchFamily="18" charset="0"/>
              </a:rPr>
              <a:t>，然后将</a:t>
            </a:r>
            <a:r>
              <a:rPr lang="en-US" altLang="zh-CN" sz="2000" dirty="0" smtClean="0">
                <a:latin typeface="Times New Roman" panose="02020603050405020304" pitchFamily="18" charset="0"/>
                <a:ea typeface="+mn-ea"/>
                <a:cs typeface="Times New Roman" panose="02020603050405020304" pitchFamily="18" charset="0"/>
              </a:rPr>
              <a:t>A</a:t>
            </a:r>
            <a:r>
              <a:rPr lang="zh-CN" altLang="en-US" sz="2000" dirty="0" smtClean="0">
                <a:latin typeface="Times New Roman" panose="02020603050405020304" pitchFamily="18" charset="0"/>
                <a:ea typeface="+mn-ea"/>
                <a:cs typeface="Times New Roman" panose="02020603050405020304" pitchFamily="18" charset="0"/>
              </a:rPr>
              <a:t>和</a:t>
            </a:r>
            <a:r>
              <a:rPr lang="en-US" altLang="zh-CN" sz="2000" dirty="0" smtClean="0">
                <a:latin typeface="Times New Roman" panose="02020603050405020304" pitchFamily="18" charset="0"/>
                <a:ea typeface="+mn-ea"/>
                <a:cs typeface="Times New Roman" panose="02020603050405020304" pitchFamily="18" charset="0"/>
              </a:rPr>
              <a:t>B</a:t>
            </a:r>
            <a:r>
              <a:rPr lang="zh-CN" altLang="en-US" sz="2000" dirty="0" smtClean="0">
                <a:latin typeface="Times New Roman" panose="02020603050405020304" pitchFamily="18" charset="0"/>
                <a:ea typeface="+mn-ea"/>
                <a:cs typeface="Times New Roman" panose="02020603050405020304" pitchFamily="18" charset="0"/>
              </a:rPr>
              <a:t>的指针后移一个结点；</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Ø"/>
            </a:pPr>
            <a:r>
              <a:rPr lang="en-US" altLang="zh-CN" sz="2000" dirty="0" smtClean="0">
                <a:latin typeface="Times New Roman" panose="02020603050405020304" pitchFamily="18" charset="0"/>
                <a:ea typeface="+mn-ea"/>
                <a:cs typeface="Times New Roman" panose="02020603050405020304" pitchFamily="18" charset="0"/>
              </a:rPr>
              <a:t>A</a:t>
            </a:r>
            <a:r>
              <a:rPr lang="zh-CN" altLang="en-US" sz="2000" dirty="0" smtClean="0">
                <a:latin typeface="Times New Roman" panose="02020603050405020304" pitchFamily="18" charset="0"/>
                <a:ea typeface="+mn-ea"/>
                <a:cs typeface="Times New Roman" panose="02020603050405020304" pitchFamily="18" charset="0"/>
              </a:rPr>
              <a:t>和</a:t>
            </a:r>
            <a:r>
              <a:rPr lang="en-US" altLang="zh-CN" sz="2000" dirty="0" smtClean="0">
                <a:latin typeface="Times New Roman" panose="02020603050405020304" pitchFamily="18" charset="0"/>
                <a:ea typeface="+mn-ea"/>
                <a:cs typeface="Times New Roman" panose="02020603050405020304" pitchFamily="18" charset="0"/>
              </a:rPr>
              <a:t>B</a:t>
            </a:r>
            <a:r>
              <a:rPr lang="zh-CN" altLang="en-US" sz="2000" dirty="0" smtClean="0">
                <a:latin typeface="Times New Roman" panose="02020603050405020304" pitchFamily="18" charset="0"/>
                <a:ea typeface="+mn-ea"/>
                <a:cs typeface="Times New Roman" panose="02020603050405020304" pitchFamily="18" charset="0"/>
              </a:rPr>
              <a:t>链表其中任何一个结束，则算法结束操作。</a:t>
            </a:r>
          </a:p>
        </p:txBody>
      </p:sp>
      <p:sp>
        <p:nvSpPr>
          <p:cNvPr id="4" name="文本框 3"/>
          <p:cNvSpPr txBox="1"/>
          <p:nvPr/>
        </p:nvSpPr>
        <p:spPr>
          <a:xfrm>
            <a:off x="971600" y="5157192"/>
            <a:ext cx="5616624" cy="1323439"/>
          </a:xfrm>
          <a:prstGeom prst="rect">
            <a:avLst/>
          </a:prstGeom>
          <a:noFill/>
        </p:spPr>
        <p:txBody>
          <a:bodyPr wrap="square" rtlCol="0">
            <a:spAutoFit/>
          </a:bodyPr>
          <a:lstStyle/>
          <a:p>
            <a:pPr algn="l"/>
            <a:r>
              <a:rPr lang="en-US" altLang="zh-CN" sz="2000" b="1" dirty="0" smtClean="0">
                <a:latin typeface="Times New Roman" panose="02020603050405020304" pitchFamily="18" charset="0"/>
                <a:ea typeface="+mn-ea"/>
                <a:cs typeface="Times New Roman" panose="02020603050405020304" pitchFamily="18" charset="0"/>
              </a:rPr>
              <a:t>2</a:t>
            </a:r>
            <a:r>
              <a:rPr lang="zh-CN" altLang="en-US" sz="2000" b="1" dirty="0" smtClean="0">
                <a:latin typeface="Times New Roman" panose="02020603050405020304" pitchFamily="18" charset="0"/>
                <a:ea typeface="+mn-ea"/>
                <a:cs typeface="Times New Roman" panose="02020603050405020304" pitchFamily="18" charset="0"/>
              </a:rPr>
              <a:t>、数据结构</a:t>
            </a:r>
            <a:endParaRPr lang="en-US" altLang="zh-CN" sz="2000" b="1" dirty="0" smtClean="0">
              <a:latin typeface="Times New Roman" panose="02020603050405020304" pitchFamily="18" charset="0"/>
              <a:ea typeface="+mn-ea"/>
              <a:cs typeface="Times New Roman" panose="02020603050405020304" pitchFamily="18" charset="0"/>
            </a:endParaRPr>
          </a:p>
          <a:p>
            <a:pPr algn="l"/>
            <a:r>
              <a:rPr lang="en-US" altLang="zh-CN" sz="2000" dirty="0" err="1" smtClean="0">
                <a:latin typeface="Times New Roman" panose="02020603050405020304" pitchFamily="18" charset="0"/>
                <a:ea typeface="+mn-ea"/>
                <a:cs typeface="Times New Roman" panose="02020603050405020304" pitchFamily="18" charset="0"/>
              </a:rPr>
              <a:t>Typedef</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struct</a:t>
            </a:r>
            <a:r>
              <a:rPr lang="en-US" altLang="zh-CN" sz="2000" dirty="0" smtClean="0">
                <a:latin typeface="Times New Roman" panose="02020603050405020304" pitchFamily="18" charset="0"/>
                <a:ea typeface="+mn-ea"/>
                <a:cs typeface="Times New Roman" panose="02020603050405020304" pitchFamily="18" charset="0"/>
              </a:rPr>
              <a:t> {   </a:t>
            </a:r>
            <a:r>
              <a:rPr lang="en-US" altLang="zh-CN" sz="2000" dirty="0" err="1" smtClean="0">
                <a:latin typeface="Times New Roman" panose="02020603050405020304" pitchFamily="18" charset="0"/>
                <a:ea typeface="+mn-ea"/>
                <a:cs typeface="Times New Roman" panose="02020603050405020304" pitchFamily="18" charset="0"/>
              </a:rPr>
              <a:t>int</a:t>
            </a:r>
            <a:r>
              <a:rPr lang="en-US" altLang="zh-CN" sz="2000" dirty="0" smtClean="0">
                <a:latin typeface="Times New Roman" panose="02020603050405020304" pitchFamily="18" charset="0"/>
                <a:ea typeface="+mn-ea"/>
                <a:cs typeface="Times New Roman" panose="02020603050405020304" pitchFamily="18" charset="0"/>
              </a:rPr>
              <a:t> data;</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struct</a:t>
            </a:r>
            <a:r>
              <a:rPr lang="en-US" altLang="zh-CN" sz="2000" dirty="0" smtClean="0">
                <a:latin typeface="Times New Roman" panose="02020603050405020304" pitchFamily="18" charset="0"/>
                <a:ea typeface="+mn-ea"/>
                <a:cs typeface="Times New Roman" panose="02020603050405020304" pitchFamily="18" charset="0"/>
              </a:rPr>
              <a:t> NODE *next}  </a:t>
            </a:r>
            <a:r>
              <a:rPr lang="en-US" altLang="zh-CN" sz="2000" dirty="0" err="1" smtClean="0">
                <a:latin typeface="Times New Roman" panose="02020603050405020304" pitchFamily="18" charset="0"/>
                <a:ea typeface="+mn-ea"/>
                <a:cs typeface="Times New Roman" panose="02020603050405020304" pitchFamily="18" charset="0"/>
              </a:rPr>
              <a:t>LinkList</a:t>
            </a:r>
            <a:r>
              <a:rPr lang="en-US" altLang="zh-CN" sz="2000" dirty="0" smtClean="0">
                <a:latin typeface="Times New Roman" panose="02020603050405020304" pitchFamily="18" charset="0"/>
                <a:ea typeface="+mn-ea"/>
                <a:cs typeface="Times New Roman" panose="02020603050405020304" pitchFamily="18" charset="0"/>
              </a:rPr>
              <a:t>;</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endParaRPr lang="zh-CN" altLang="en-US"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128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7BE88F2-9535-4145-8767-A439D7F7324C}"/>
              </a:ext>
            </a:extLst>
          </p:cNvPr>
          <p:cNvSpPr txBox="1"/>
          <p:nvPr/>
        </p:nvSpPr>
        <p:spPr>
          <a:xfrm>
            <a:off x="395536" y="620688"/>
            <a:ext cx="4060727" cy="707886"/>
          </a:xfrm>
          <a:prstGeom prst="rect">
            <a:avLst/>
          </a:prstGeom>
          <a:noFill/>
        </p:spPr>
        <p:txBody>
          <a:bodyPr wrap="none" rtlCol="0">
            <a:spAutoFit/>
          </a:bodyPr>
          <a:lstStyle/>
          <a:p>
            <a:pPr algn="l"/>
            <a:r>
              <a:rPr lang="zh-CN" altLang="en-US" sz="2000" b="1" dirty="0">
                <a:latin typeface="+mn-ea"/>
                <a:ea typeface="+mn-ea"/>
              </a:rPr>
              <a:t>（</a:t>
            </a:r>
            <a:r>
              <a:rPr lang="en-US" altLang="zh-CN" sz="2000" b="1" dirty="0">
                <a:latin typeface="+mn-ea"/>
                <a:ea typeface="+mn-ea"/>
              </a:rPr>
              <a:t>3</a:t>
            </a:r>
            <a:r>
              <a:rPr lang="zh-CN" altLang="en-US" sz="2000" b="1" dirty="0">
                <a:latin typeface="+mn-ea"/>
                <a:ea typeface="+mn-ea"/>
              </a:rPr>
              <a:t>）静态链表，也叫游标</a:t>
            </a:r>
            <a:endParaRPr lang="en-US" altLang="zh-CN" sz="2000" b="1" dirty="0">
              <a:latin typeface="+mn-ea"/>
              <a:ea typeface="+mn-ea"/>
            </a:endParaRPr>
          </a:p>
          <a:p>
            <a:pPr algn="l"/>
            <a:r>
              <a:rPr lang="en-US" altLang="zh-CN" sz="2000" dirty="0">
                <a:latin typeface="+mn-ea"/>
                <a:ea typeface="+mn-ea"/>
              </a:rPr>
              <a:t>     </a:t>
            </a:r>
            <a:r>
              <a:rPr lang="zh-CN" altLang="en-US" sz="2000" dirty="0">
                <a:latin typeface="+mn-ea"/>
                <a:ea typeface="+mn-ea"/>
              </a:rPr>
              <a:t>意思是：静态存储</a:t>
            </a:r>
            <a:r>
              <a:rPr lang="en-US" altLang="zh-CN" sz="2000" dirty="0">
                <a:latin typeface="+mn-ea"/>
                <a:ea typeface="+mn-ea"/>
              </a:rPr>
              <a:t>+</a:t>
            </a:r>
            <a:r>
              <a:rPr lang="zh-CN" altLang="en-US" sz="2000" dirty="0">
                <a:latin typeface="+mn-ea"/>
                <a:ea typeface="+mn-ea"/>
              </a:rPr>
              <a:t>动态操作</a:t>
            </a:r>
          </a:p>
        </p:txBody>
      </p:sp>
      <p:pic>
        <p:nvPicPr>
          <p:cNvPr id="3" name="图片 2">
            <a:extLst>
              <a:ext uri="{FF2B5EF4-FFF2-40B4-BE49-F238E27FC236}">
                <a16:creationId xmlns:a16="http://schemas.microsoft.com/office/drawing/2014/main" id="{F8617B0C-7460-45D4-ABE6-792808EBD524}"/>
              </a:ext>
            </a:extLst>
          </p:cNvPr>
          <p:cNvPicPr>
            <a:picLocks noChangeAspect="1"/>
          </p:cNvPicPr>
          <p:nvPr/>
        </p:nvPicPr>
        <p:blipFill>
          <a:blip r:embed="rId2"/>
          <a:stretch>
            <a:fillRect/>
          </a:stretch>
        </p:blipFill>
        <p:spPr>
          <a:xfrm>
            <a:off x="586666" y="1613986"/>
            <a:ext cx="3985334" cy="2551281"/>
          </a:xfrm>
          <a:prstGeom prst="rect">
            <a:avLst/>
          </a:prstGeom>
        </p:spPr>
      </p:pic>
      <p:sp>
        <p:nvSpPr>
          <p:cNvPr id="4" name="Text Box 14">
            <a:extLst>
              <a:ext uri="{FF2B5EF4-FFF2-40B4-BE49-F238E27FC236}">
                <a16:creationId xmlns:a16="http://schemas.microsoft.com/office/drawing/2014/main" id="{325C4894-F31C-4F7E-9F34-66041B22DE6A}"/>
              </a:ext>
            </a:extLst>
          </p:cNvPr>
          <p:cNvSpPr txBox="1">
            <a:spLocks noChangeArrowheads="1"/>
          </p:cNvSpPr>
          <p:nvPr/>
        </p:nvSpPr>
        <p:spPr bwMode="auto">
          <a:xfrm>
            <a:off x="5161683" y="1611264"/>
            <a:ext cx="3224770" cy="255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struct   </a:t>
            </a:r>
            <a:r>
              <a:rPr lang="en-US" altLang="zh-CN" sz="2000" b="0" dirty="0" err="1">
                <a:ea typeface="+mn-ea"/>
                <a:cs typeface="Times New Roman" panose="02020603050405020304" pitchFamily="18" charset="0"/>
              </a:rPr>
              <a:t>Spacestr</a:t>
            </a:r>
            <a:r>
              <a:rPr lang="en-US" altLang="zh-CN" sz="2000" b="0" dirty="0">
                <a:ea typeface="+mn-ea"/>
                <a:cs typeface="Times New Roman" panose="02020603050405020304" pitchFamily="18" charset="0"/>
              </a:rPr>
              <a:t>  {</a:t>
            </a:r>
          </a:p>
          <a:p>
            <a:pPr eaLnBrk="1" hangingPunct="1"/>
            <a:r>
              <a:rPr lang="en-US" altLang="zh-CN" sz="2000" b="0" dirty="0">
                <a:ea typeface="+mn-ea"/>
                <a:cs typeface="Times New Roman" panose="02020603050405020304" pitchFamily="18" charset="0"/>
              </a:rPr>
              <a:t>      </a:t>
            </a:r>
            <a:r>
              <a:rPr lang="en-US" altLang="zh-CN" sz="2000" b="0" dirty="0" err="1">
                <a:ea typeface="+mn-ea"/>
                <a:cs typeface="Times New Roman" panose="02020603050405020304" pitchFamily="18" charset="0"/>
              </a:rPr>
              <a:t>ElementType</a:t>
            </a:r>
            <a:r>
              <a:rPr lang="en-US" altLang="zh-CN" sz="2000" b="0" dirty="0">
                <a:ea typeface="+mn-ea"/>
                <a:cs typeface="Times New Roman" panose="02020603050405020304" pitchFamily="18" charset="0"/>
              </a:rPr>
              <a:t>  data ;</a:t>
            </a:r>
          </a:p>
          <a:p>
            <a:pPr eaLnBrk="1" hangingPunct="1"/>
            <a:r>
              <a:rPr lang="en-US" altLang="zh-CN" sz="2000" b="0" dirty="0">
                <a:ea typeface="+mn-ea"/>
                <a:cs typeface="Times New Roman" panose="02020603050405020304" pitchFamily="18" charset="0"/>
              </a:rPr>
              <a:t>      </a:t>
            </a:r>
            <a:r>
              <a:rPr lang="en-US" altLang="zh-CN" sz="2000" b="0" dirty="0">
                <a:solidFill>
                  <a:srgbClr val="0000FF"/>
                </a:solidFill>
                <a:ea typeface="+mn-ea"/>
                <a:cs typeface="Times New Roman" panose="02020603050405020304" pitchFamily="18" charset="0"/>
              </a:rPr>
              <a:t>int    next ;</a:t>
            </a:r>
          </a:p>
          <a:p>
            <a:pPr eaLnBrk="1" hangingPunct="1"/>
            <a:r>
              <a:rPr lang="en-US" altLang="zh-CN" sz="2000" b="0" dirty="0">
                <a:ea typeface="+mn-ea"/>
                <a:cs typeface="Times New Roman" panose="02020603050405020304" pitchFamily="18" charset="0"/>
              </a:rPr>
              <a:t>} ;</a:t>
            </a:r>
          </a:p>
          <a:p>
            <a:pPr eaLnBrk="1" hangingPunct="1"/>
            <a:endParaRPr lang="en-US" altLang="zh-CN" sz="2000" b="0" dirty="0">
              <a:ea typeface="+mn-ea"/>
              <a:cs typeface="Times New Roman" panose="02020603050405020304" pitchFamily="18" charset="0"/>
            </a:endParaRPr>
          </a:p>
          <a:p>
            <a:pPr eaLnBrk="1" hangingPunct="1"/>
            <a:r>
              <a:rPr lang="zh-CN" altLang="en-US" sz="2000" b="0" dirty="0">
                <a:ea typeface="+mn-ea"/>
                <a:cs typeface="Times New Roman" panose="02020603050405020304" pitchFamily="18" charset="0"/>
              </a:rPr>
              <a:t>线性表：</a:t>
            </a:r>
          </a:p>
          <a:p>
            <a:pPr eaLnBrk="1" hangingPunct="1"/>
            <a:r>
              <a:rPr lang="en-US" altLang="zh-CN" sz="2000" b="0" dirty="0" err="1">
                <a:ea typeface="+mn-ea"/>
                <a:cs typeface="Times New Roman" panose="02020603050405020304" pitchFamily="18" charset="0"/>
              </a:rPr>
              <a:t>Spacestr</a:t>
            </a:r>
            <a:r>
              <a:rPr lang="en-US" altLang="zh-CN" sz="2000" b="0" dirty="0">
                <a:ea typeface="+mn-ea"/>
                <a:cs typeface="Times New Roman" panose="02020603050405020304" pitchFamily="18" charset="0"/>
              </a:rPr>
              <a:t>  SPACE[ </a:t>
            </a:r>
            <a:r>
              <a:rPr lang="en-US" altLang="zh-CN" sz="2000" b="0" dirty="0" err="1">
                <a:ea typeface="+mn-ea"/>
                <a:cs typeface="Times New Roman" panose="02020603050405020304" pitchFamily="18" charset="0"/>
              </a:rPr>
              <a:t>maxsize</a:t>
            </a:r>
            <a:r>
              <a:rPr lang="en-US" altLang="zh-CN" sz="2000" b="0" dirty="0">
                <a:ea typeface="+mn-ea"/>
                <a:cs typeface="Times New Roman" panose="02020603050405020304" pitchFamily="18" charset="0"/>
              </a:rPr>
              <a:t> ] ;</a:t>
            </a:r>
          </a:p>
          <a:p>
            <a:pPr eaLnBrk="1" hangingPunct="1"/>
            <a:r>
              <a:rPr lang="en-US" altLang="zh-CN" sz="2000" b="0" dirty="0">
                <a:ea typeface="+mn-ea"/>
                <a:cs typeface="Times New Roman" panose="02020603050405020304" pitchFamily="18" charset="0"/>
              </a:rPr>
              <a:t>typedef  int  Position;</a:t>
            </a:r>
          </a:p>
        </p:txBody>
      </p:sp>
      <p:sp>
        <p:nvSpPr>
          <p:cNvPr id="5" name="文本框 4">
            <a:extLst>
              <a:ext uri="{FF2B5EF4-FFF2-40B4-BE49-F238E27FC236}">
                <a16:creationId xmlns:a16="http://schemas.microsoft.com/office/drawing/2014/main" id="{43D3D118-12DE-4E4E-A46A-9ED0573AE408}"/>
              </a:ext>
            </a:extLst>
          </p:cNvPr>
          <p:cNvSpPr txBox="1"/>
          <p:nvPr/>
        </p:nvSpPr>
        <p:spPr>
          <a:xfrm>
            <a:off x="169426" y="4370701"/>
            <a:ext cx="8805148" cy="1880579"/>
          </a:xfrm>
          <a:prstGeom prst="rect">
            <a:avLst/>
          </a:prstGeom>
          <a:noFill/>
        </p:spPr>
        <p:txBody>
          <a:bodyPr wrap="square" rtlCol="0">
            <a:spAutoFit/>
          </a:bodyPr>
          <a:lstStyle/>
          <a:p>
            <a:pPr algn="l">
              <a:lnSpc>
                <a:spcPct val="150000"/>
              </a:lnSpc>
            </a:pPr>
            <a:r>
              <a:rPr lang="zh-CN" altLang="en-US" sz="2000" b="1" dirty="0">
                <a:latin typeface="Times New Roman" panose="02020603050405020304" pitchFamily="18" charset="0"/>
                <a:ea typeface="+mn-ea"/>
                <a:cs typeface="Times New Roman" panose="02020603050405020304" pitchFamily="18" charset="0"/>
              </a:rPr>
              <a:t>注意比较：</a:t>
            </a:r>
            <a:endParaRPr lang="en-US" altLang="zh-CN" sz="2000" b="1"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第</a:t>
            </a:r>
            <a:r>
              <a:rPr lang="en-US" altLang="zh-CN" sz="2000" i="1"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元素：</a:t>
            </a:r>
            <a:r>
              <a:rPr lang="en-US" altLang="zh-CN" sz="2000" dirty="0" err="1">
                <a:latin typeface="Times New Roman" panose="02020603050405020304" pitchFamily="18" charset="0"/>
                <a:ea typeface="+mn-ea"/>
                <a:cs typeface="Times New Roman" panose="02020603050405020304" pitchFamily="18" charset="0"/>
              </a:rPr>
              <a:t>L.data</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元素</a:t>
            </a:r>
            <a:r>
              <a:rPr lang="en-US" altLang="zh-CN" sz="2000" i="1"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的后继：</a:t>
            </a:r>
            <a:r>
              <a:rPr lang="en-US" altLang="zh-CN" sz="2000" dirty="0" err="1">
                <a:latin typeface="Times New Roman" panose="02020603050405020304" pitchFamily="18" charset="0"/>
                <a:ea typeface="+mn-ea"/>
                <a:cs typeface="Times New Roman" panose="02020603050405020304" pitchFamily="18" charset="0"/>
              </a:rPr>
              <a:t>L.data</a:t>
            </a:r>
            <a:r>
              <a:rPr lang="en-US" altLang="zh-CN" sz="2000" dirty="0">
                <a:latin typeface="Times New Roman" panose="02020603050405020304" pitchFamily="18" charset="0"/>
                <a:ea typeface="+mn-ea"/>
                <a:cs typeface="Times New Roman" panose="02020603050405020304" pitchFamily="18" charset="0"/>
              </a:rPr>
              <a:t>[i+1]</a:t>
            </a:r>
          </a:p>
          <a:p>
            <a:pPr marL="342900" indent="-342900" algn="l">
              <a:lnSpc>
                <a:spcPct val="150000"/>
              </a:lnSpc>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结点</a:t>
            </a:r>
            <a:r>
              <a:rPr lang="en-US" altLang="zh-CN" sz="2000" dirty="0">
                <a:latin typeface="Times New Roman" panose="02020603050405020304" pitchFamily="18" charset="0"/>
                <a:ea typeface="+mn-ea"/>
                <a:cs typeface="Times New Roman" panose="02020603050405020304" pitchFamily="18" charset="0"/>
              </a:rPr>
              <a:t>p</a:t>
            </a:r>
            <a:r>
              <a:rPr lang="zh-CN" altLang="en-US" sz="2000" dirty="0">
                <a:latin typeface="Times New Roman" panose="02020603050405020304" pitchFamily="18" charset="0"/>
                <a:ea typeface="+mn-ea"/>
                <a:cs typeface="Times New Roman" panose="02020603050405020304" pitchFamily="18" charset="0"/>
              </a:rPr>
              <a:t>的元素值：</a:t>
            </a:r>
            <a:r>
              <a:rPr lang="en-US" altLang="zh-CN" sz="2000" dirty="0">
                <a:latin typeface="Times New Roman" panose="02020603050405020304" pitchFamily="18" charset="0"/>
                <a:ea typeface="+mn-ea"/>
                <a:cs typeface="Times New Roman" panose="02020603050405020304" pitchFamily="18" charset="0"/>
              </a:rPr>
              <a:t>p-&gt;data,  </a:t>
            </a:r>
            <a:r>
              <a:rPr lang="zh-CN" altLang="en-US" sz="2000" dirty="0">
                <a:latin typeface="Times New Roman" panose="02020603050405020304" pitchFamily="18" charset="0"/>
                <a:ea typeface="+mn-ea"/>
                <a:cs typeface="Times New Roman" panose="02020603050405020304" pitchFamily="18" charset="0"/>
              </a:rPr>
              <a:t>结点</a:t>
            </a:r>
            <a:r>
              <a:rPr lang="en-US" altLang="zh-CN" sz="2000" dirty="0">
                <a:latin typeface="Times New Roman" panose="02020603050405020304" pitchFamily="18" charset="0"/>
                <a:ea typeface="+mn-ea"/>
                <a:cs typeface="Times New Roman" panose="02020603050405020304" pitchFamily="18" charset="0"/>
              </a:rPr>
              <a:t>p</a:t>
            </a:r>
            <a:r>
              <a:rPr lang="zh-CN" altLang="en-US" sz="2000" dirty="0">
                <a:latin typeface="Times New Roman" panose="02020603050405020304" pitchFamily="18" charset="0"/>
                <a:ea typeface="+mn-ea"/>
                <a:cs typeface="Times New Roman" panose="02020603050405020304" pitchFamily="18" charset="0"/>
              </a:rPr>
              <a:t>的后继元素值：</a:t>
            </a:r>
            <a:r>
              <a:rPr lang="en-US" altLang="zh-CN" sz="2000" dirty="0">
                <a:latin typeface="Times New Roman" panose="02020603050405020304" pitchFamily="18" charset="0"/>
                <a:ea typeface="+mn-ea"/>
                <a:cs typeface="Times New Roman" panose="02020603050405020304" pitchFamily="18" charset="0"/>
              </a:rPr>
              <a:t>p-&gt;next-&gt;data</a:t>
            </a:r>
          </a:p>
          <a:p>
            <a:pPr marL="342900" indent="-342900" algn="l">
              <a:lnSpc>
                <a:spcPct val="150000"/>
              </a:lnSpc>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位置</a:t>
            </a:r>
            <a:r>
              <a:rPr lang="en-US" altLang="zh-CN" sz="2000" i="1"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的元素值：</a:t>
            </a:r>
            <a:r>
              <a:rPr lang="en-US" altLang="zh-CN" sz="2000" dirty="0">
                <a:latin typeface="Times New Roman" panose="02020603050405020304" pitchFamily="18" charset="0"/>
                <a:ea typeface="+mn-ea"/>
                <a:cs typeface="Times New Roman" panose="02020603050405020304" pitchFamily="18" charset="0"/>
              </a:rPr>
              <a:t>SPACE[</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].data,  </a:t>
            </a:r>
            <a:r>
              <a:rPr lang="zh-CN" altLang="en-US" sz="2000" dirty="0">
                <a:latin typeface="Times New Roman" panose="02020603050405020304" pitchFamily="18" charset="0"/>
                <a:ea typeface="+mn-ea"/>
                <a:cs typeface="Times New Roman" panose="02020603050405020304" pitchFamily="18" charset="0"/>
              </a:rPr>
              <a:t>其后继元素值：</a:t>
            </a:r>
            <a:r>
              <a:rPr lang="en-US" altLang="zh-CN" sz="2000" dirty="0">
                <a:latin typeface="Times New Roman" panose="02020603050405020304" pitchFamily="18" charset="0"/>
                <a:ea typeface="+mn-ea"/>
                <a:cs typeface="Times New Roman" panose="02020603050405020304" pitchFamily="18" charset="0"/>
              </a:rPr>
              <a:t>SPACE[SPACE[</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].next].data</a:t>
            </a:r>
            <a:endParaRPr lang="zh-CN" altLang="en-US" sz="20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108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544" y="404664"/>
            <a:ext cx="8424936" cy="6247864"/>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实现算法</a:t>
            </a:r>
            <a:endParaRPr lang="en-US" altLang="zh-CN" sz="2000" b="1" dirty="0">
              <a:latin typeface="Times New Roman" panose="02020603050405020304" pitchFamily="18" charset="0"/>
              <a:cs typeface="Times New Roman" panose="02020603050405020304" pitchFamily="18" charset="0"/>
            </a:endParaRPr>
          </a:p>
          <a:p>
            <a:pPr algn="l"/>
            <a:r>
              <a:rPr lang="en-US" altLang="zh-CN" sz="2000" dirty="0" err="1" smtClean="0">
                <a:latin typeface="Times New Roman" panose="02020603050405020304" pitchFamily="18" charset="0"/>
                <a:ea typeface="+mn-ea"/>
                <a:cs typeface="Times New Roman" panose="02020603050405020304" pitchFamily="18" charset="0"/>
              </a:rPr>
              <a:t>LinkList</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Get_Common</a:t>
            </a:r>
            <a:r>
              <a:rPr lang="en-US" altLang="zh-CN"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LinkList</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A,LinkList</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B,LinkList</a:t>
            </a:r>
            <a:r>
              <a:rPr lang="en-US" altLang="zh-CN" sz="2000" dirty="0" smtClean="0">
                <a:latin typeface="Times New Roman" panose="02020603050405020304" pitchFamily="18" charset="0"/>
                <a:ea typeface="+mn-ea"/>
                <a:cs typeface="Times New Roman" panose="02020603050405020304" pitchFamily="18" charset="0"/>
              </a:rPr>
              <a:t> C</a:t>
            </a:r>
          </a:p>
          <a:p>
            <a:pPr algn="l"/>
            <a:r>
              <a:rPr lang="en-US" altLang="zh-CN" sz="2000" dirty="0" smtClean="0">
                <a:latin typeface="Times New Roman" panose="02020603050405020304" pitchFamily="18" charset="0"/>
                <a:ea typeface="+mn-ea"/>
                <a:cs typeface="Times New Roman" panose="02020603050405020304" pitchFamily="18" charset="0"/>
              </a:rPr>
              <a:t> {   C-&gt;next=NULL;   //C</a:t>
            </a:r>
            <a:r>
              <a:rPr lang="zh-CN" altLang="en-US" sz="2000" dirty="0" smtClean="0">
                <a:latin typeface="Times New Roman" panose="02020603050405020304" pitchFamily="18" charset="0"/>
                <a:ea typeface="+mn-ea"/>
                <a:cs typeface="Times New Roman" panose="02020603050405020304" pitchFamily="18" charset="0"/>
              </a:rPr>
              <a:t>为空表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LinkList</a:t>
            </a:r>
            <a:r>
              <a:rPr lang="en-US" altLang="zh-CN" sz="2000" dirty="0" smtClean="0">
                <a:latin typeface="Times New Roman" panose="02020603050405020304" pitchFamily="18" charset="0"/>
                <a:ea typeface="+mn-ea"/>
                <a:cs typeface="Times New Roman" panose="02020603050405020304" pitchFamily="18" charset="0"/>
              </a:rPr>
              <a:t> *r,*p,*q,*s;</a:t>
            </a:r>
          </a:p>
          <a:p>
            <a:pPr algn="l"/>
            <a:r>
              <a:rPr lang="en-US" altLang="zh-CN" sz="2000" dirty="0" smtClean="0">
                <a:latin typeface="Times New Roman" panose="02020603050405020304" pitchFamily="18" charset="0"/>
                <a:ea typeface="+mn-ea"/>
                <a:cs typeface="Times New Roman" panose="02020603050405020304" pitchFamily="18" charset="0"/>
              </a:rPr>
              <a:t>     r=C;           </a:t>
            </a:r>
          </a:p>
          <a:p>
            <a:pPr algn="l"/>
            <a:r>
              <a:rPr lang="en-US" altLang="zh-CN" sz="2000" dirty="0" smtClean="0">
                <a:latin typeface="Times New Roman" panose="02020603050405020304" pitchFamily="18" charset="0"/>
                <a:ea typeface="+mn-ea"/>
                <a:cs typeface="Times New Roman" panose="02020603050405020304" pitchFamily="18" charset="0"/>
              </a:rPr>
              <a:t>     If(A-&gt;next==NULL)||B-&gt;next==NULL) return;</a:t>
            </a:r>
          </a:p>
          <a:p>
            <a:pPr algn="l"/>
            <a:r>
              <a:rPr lang="en-US" altLang="zh-CN" sz="2000" dirty="0" smtClean="0">
                <a:latin typeface="Times New Roman" panose="02020603050405020304" pitchFamily="18" charset="0"/>
                <a:ea typeface="+mn-ea"/>
                <a:cs typeface="Times New Roman" panose="02020603050405020304" pitchFamily="18" charset="0"/>
              </a:rPr>
              <a:t>     While(p!=NULL&amp;&amp;q!=NULL){</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if(p-&gt;data&gt;q-&gt;data)    q=q-&gt;next;          //B</a:t>
            </a:r>
            <a:r>
              <a:rPr lang="zh-CN" altLang="en-US" sz="2000" dirty="0" smtClean="0">
                <a:latin typeface="Times New Roman" panose="02020603050405020304" pitchFamily="18" charset="0"/>
                <a:ea typeface="+mn-ea"/>
                <a:cs typeface="Times New Roman" panose="02020603050405020304" pitchFamily="18" charset="0"/>
              </a:rPr>
              <a:t>当前结点值小，</a:t>
            </a:r>
            <a:r>
              <a:rPr lang="en-US" altLang="zh-CN" sz="2000" dirty="0" smtClean="0">
                <a:latin typeface="Times New Roman" panose="02020603050405020304" pitchFamily="18" charset="0"/>
                <a:ea typeface="+mn-ea"/>
                <a:cs typeface="Times New Roman" panose="02020603050405020304" pitchFamily="18" charset="0"/>
              </a:rPr>
              <a:t>B</a:t>
            </a:r>
            <a:r>
              <a:rPr lang="zh-CN" altLang="en-US" sz="2000" dirty="0" smtClean="0">
                <a:latin typeface="Times New Roman" panose="02020603050405020304" pitchFamily="18" charset="0"/>
                <a:ea typeface="+mn-ea"/>
                <a:cs typeface="Times New Roman" panose="02020603050405020304" pitchFamily="18" charset="0"/>
              </a:rPr>
              <a:t>后移</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else if(p-&gt;data&lt;q-&gt;data)    p=p-&gt;next;   </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当前结点值小，</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后</a:t>
            </a:r>
            <a:r>
              <a:rPr lang="zh-CN" altLang="en-US" sz="2000" dirty="0" smtClean="0">
                <a:latin typeface="Times New Roman" panose="02020603050405020304" pitchFamily="18" charset="0"/>
                <a:cs typeface="Times New Roman" panose="02020603050405020304" pitchFamily="18" charset="0"/>
              </a:rPr>
              <a:t>移</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else {        </a:t>
            </a:r>
            <a:r>
              <a:rPr lang="en-US" altLang="zh-CN" sz="2000" dirty="0" smtClean="0">
                <a:latin typeface="Times New Roman" panose="02020603050405020304" pitchFamily="18" charset="0"/>
                <a:cs typeface="Times New Roman" panose="02020603050405020304" pitchFamily="18" charset="0"/>
              </a:rPr>
              <a:t>//A</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B</a:t>
            </a:r>
            <a:r>
              <a:rPr lang="zh-CN" altLang="en-US" sz="2000" dirty="0" smtClean="0">
                <a:latin typeface="Times New Roman" panose="02020603050405020304" pitchFamily="18" charset="0"/>
                <a:cs typeface="Times New Roman" panose="02020603050405020304" pitchFamily="18" charset="0"/>
              </a:rPr>
              <a:t>当前</a:t>
            </a:r>
            <a:r>
              <a:rPr lang="zh-CN" altLang="en-US" sz="2000" dirty="0">
                <a:latin typeface="Times New Roman" panose="02020603050405020304" pitchFamily="18" charset="0"/>
                <a:cs typeface="Times New Roman" panose="02020603050405020304" pitchFamily="18" charset="0"/>
              </a:rPr>
              <a:t>结点</a:t>
            </a:r>
            <a:r>
              <a:rPr lang="zh-CN" altLang="en-US" sz="2000" dirty="0" smtClean="0">
                <a:latin typeface="Times New Roman" panose="02020603050405020304" pitchFamily="18" charset="0"/>
                <a:cs typeface="Times New Roman" panose="02020603050405020304" pitchFamily="18" charset="0"/>
              </a:rPr>
              <a:t>值相同</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s=(</a:t>
            </a:r>
            <a:r>
              <a:rPr lang="en-US" altLang="zh-CN" sz="2000" dirty="0" err="1" smtClean="0">
                <a:latin typeface="Times New Roman" panose="02020603050405020304" pitchFamily="18" charset="0"/>
                <a:ea typeface="+mn-ea"/>
                <a:cs typeface="Times New Roman" panose="02020603050405020304" pitchFamily="18" charset="0"/>
              </a:rPr>
              <a:t>LinkList</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malloc</a:t>
            </a:r>
            <a:r>
              <a:rPr lang="en-US" altLang="zh-CN"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sizeof</a:t>
            </a:r>
            <a:r>
              <a:rPr lang="en-US" altLang="zh-CN"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LinkList</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smtClean="0">
                <a:latin typeface="Times New Roman" panose="02020603050405020304" pitchFamily="18" charset="0"/>
                <a:ea typeface="+mn-ea"/>
                <a:cs typeface="Times New Roman" panose="02020603050405020304" pitchFamily="18" charset="0"/>
              </a:rPr>
              <a:t>                s-&gt;data=p-&gt;data;</a:t>
            </a: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r-&gt;next=s;                         </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将结点</a:t>
            </a:r>
            <a:r>
              <a:rPr lang="zh-CN" altLang="en-US" sz="2000" dirty="0">
                <a:latin typeface="Times New Roman" panose="02020603050405020304" pitchFamily="18" charset="0"/>
                <a:cs typeface="Times New Roman" panose="02020603050405020304" pitchFamily="18" charset="0"/>
              </a:rPr>
              <a:t>插入</a:t>
            </a:r>
            <a:r>
              <a:rPr lang="zh-CN" altLang="en-US" sz="2000" dirty="0" smtClean="0">
                <a:latin typeface="Times New Roman" panose="02020603050405020304" pitchFamily="18" charset="0"/>
                <a:cs typeface="Times New Roman" panose="02020603050405020304" pitchFamily="18" charset="0"/>
              </a:rPr>
              <a:t>到</a:t>
            </a:r>
            <a:r>
              <a:rPr lang="en-US" altLang="zh-CN" sz="2000" dirty="0" smtClean="0">
                <a:latin typeface="Times New Roman" panose="02020603050405020304" pitchFamily="18" charset="0"/>
                <a:cs typeface="Times New Roman" panose="02020603050405020304" pitchFamily="18" charset="0"/>
              </a:rPr>
              <a:t>C</a:t>
            </a:r>
            <a:r>
              <a:rPr lang="zh-CN" altLang="en-US" sz="2000" dirty="0" smtClean="0">
                <a:latin typeface="Times New Roman" panose="02020603050405020304" pitchFamily="18" charset="0"/>
                <a:cs typeface="Times New Roman" panose="02020603050405020304" pitchFamily="18" charset="0"/>
              </a:rPr>
              <a:t>的尾部</a:t>
            </a:r>
            <a:endParaRPr lang="en-US" altLang="zh-CN" sz="2000" dirty="0" smtClean="0">
              <a:latin typeface="Times New Roman" panose="02020603050405020304" pitchFamily="18" charset="0"/>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r=s;                                   //r</a:t>
            </a:r>
            <a:r>
              <a:rPr lang="zh-CN" altLang="en-US" sz="2000" dirty="0" smtClean="0">
                <a:latin typeface="Times New Roman" panose="02020603050405020304" pitchFamily="18" charset="0"/>
                <a:ea typeface="+mn-ea"/>
                <a:cs typeface="Times New Roman" panose="02020603050405020304" pitchFamily="18" charset="0"/>
              </a:rPr>
              <a:t>始终指向</a:t>
            </a:r>
            <a:r>
              <a:rPr lang="en-US" altLang="zh-CN" sz="2000" dirty="0" smtClean="0">
                <a:latin typeface="Times New Roman" panose="02020603050405020304" pitchFamily="18" charset="0"/>
                <a:ea typeface="+mn-ea"/>
                <a:cs typeface="Times New Roman" panose="02020603050405020304" pitchFamily="18" charset="0"/>
              </a:rPr>
              <a:t>C</a:t>
            </a:r>
            <a:r>
              <a:rPr lang="zh-CN" altLang="en-US" sz="2000" dirty="0" smtClean="0">
                <a:latin typeface="Times New Roman" panose="02020603050405020304" pitchFamily="18" charset="0"/>
                <a:ea typeface="+mn-ea"/>
                <a:cs typeface="Times New Roman" panose="02020603050405020304" pitchFamily="18" charset="0"/>
              </a:rPr>
              <a:t>的表尾（队列式）</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q=p-&gt;nest;</a:t>
            </a:r>
          </a:p>
          <a:p>
            <a:pPr algn="l"/>
            <a:r>
              <a:rPr lang="en-US" altLang="zh-CN" sz="2000" dirty="0" smtClean="0">
                <a:latin typeface="Times New Roman" panose="02020603050405020304" pitchFamily="18" charset="0"/>
                <a:ea typeface="+mn-ea"/>
                <a:cs typeface="Times New Roman" panose="02020603050405020304" pitchFamily="18" charset="0"/>
              </a:rPr>
              <a:t>                q=q-&gt;next;                        //AB</a:t>
            </a:r>
            <a:r>
              <a:rPr lang="zh-CN" altLang="en-US" sz="2000" dirty="0" smtClean="0">
                <a:latin typeface="Times New Roman" panose="02020603050405020304" pitchFamily="18" charset="0"/>
                <a:ea typeface="+mn-ea"/>
                <a:cs typeface="Times New Roman" panose="02020603050405020304" pitchFamily="18" charset="0"/>
              </a:rPr>
              <a:t>指针后移</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 //while</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r-&gt;next=NULL;                           //C</a:t>
            </a:r>
            <a:r>
              <a:rPr lang="zh-CN" altLang="en-US" sz="2000" dirty="0" smtClean="0">
                <a:latin typeface="Times New Roman" panose="02020603050405020304" pitchFamily="18" charset="0"/>
                <a:ea typeface="+mn-ea"/>
                <a:cs typeface="Times New Roman" panose="02020603050405020304" pitchFamily="18" charset="0"/>
              </a:rPr>
              <a:t>表尾清空</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Get_Common</a:t>
            </a:r>
            <a:endParaRPr lang="zh-CN" altLang="en-US"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312779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83568" y="836712"/>
            <a:ext cx="7344816" cy="1938992"/>
          </a:xfrm>
          <a:prstGeom prst="rect">
            <a:avLst/>
          </a:prstGeom>
          <a:noFill/>
        </p:spPr>
        <p:txBody>
          <a:bodyPr wrap="square" rtlCol="0">
            <a:spAutoFit/>
          </a:bodyPr>
          <a:lstStyle/>
          <a:p>
            <a:pPr algn="l"/>
            <a:r>
              <a:rPr lang="en-US" altLang="zh-CN" sz="2000" b="1" dirty="0" smtClean="0">
                <a:latin typeface="Times New Roman" panose="02020603050405020304" pitchFamily="18" charset="0"/>
                <a:ea typeface="+mn-ea"/>
                <a:cs typeface="Times New Roman" panose="02020603050405020304" pitchFamily="18" charset="0"/>
              </a:rPr>
              <a:t>4</a:t>
            </a:r>
            <a:r>
              <a:rPr lang="zh-CN" altLang="en-US" sz="2000" b="1" dirty="0" smtClean="0">
                <a:latin typeface="Times New Roman" panose="02020603050405020304" pitchFamily="18" charset="0"/>
                <a:ea typeface="+mn-ea"/>
                <a:cs typeface="Times New Roman" panose="02020603050405020304" pitchFamily="18" charset="0"/>
              </a:rPr>
              <a:t>、算法分析</a:t>
            </a:r>
            <a:endParaRPr lang="en-US" altLang="zh-CN" sz="2000" b="1" dirty="0" smtClean="0">
              <a:latin typeface="Times New Roman" panose="02020603050405020304" pitchFamily="18" charset="0"/>
              <a:ea typeface="+mn-ea"/>
              <a:cs typeface="Times New Roman" panose="02020603050405020304" pitchFamily="18" charset="0"/>
            </a:endParaRPr>
          </a:p>
          <a:p>
            <a:pPr algn="l"/>
            <a:r>
              <a:rPr lang="zh-CN" altLang="en-US" sz="2000" b="1"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设表</a:t>
            </a:r>
            <a:r>
              <a:rPr lang="en-US" altLang="zh-CN" sz="2000" dirty="0" smtClean="0">
                <a:latin typeface="Times New Roman" panose="02020603050405020304" pitchFamily="18" charset="0"/>
                <a:ea typeface="+mn-ea"/>
                <a:cs typeface="Times New Roman" panose="02020603050405020304" pitchFamily="18" charset="0"/>
              </a:rPr>
              <a:t>A</a:t>
            </a:r>
            <a:r>
              <a:rPr lang="zh-CN" altLang="en-US" sz="2000" dirty="0" smtClean="0">
                <a:latin typeface="Times New Roman" panose="02020603050405020304" pitchFamily="18" charset="0"/>
                <a:ea typeface="+mn-ea"/>
                <a:cs typeface="Times New Roman" panose="02020603050405020304" pitchFamily="18" charset="0"/>
              </a:rPr>
              <a:t>的长度为</a:t>
            </a:r>
            <a:r>
              <a:rPr lang="en-US" altLang="zh-CN" sz="2000" dirty="0" smtClean="0">
                <a:latin typeface="Times New Roman" panose="02020603050405020304" pitchFamily="18" charset="0"/>
                <a:ea typeface="+mn-ea"/>
                <a:cs typeface="Times New Roman" panose="02020603050405020304" pitchFamily="18" charset="0"/>
              </a:rPr>
              <a:t>An</a:t>
            </a:r>
            <a:r>
              <a:rPr lang="zh-CN" altLang="en-US" sz="2000" dirty="0" smtClean="0">
                <a:latin typeface="Times New Roman" panose="02020603050405020304" pitchFamily="18" charset="0"/>
                <a:ea typeface="+mn-ea"/>
                <a:cs typeface="Times New Roman" panose="02020603050405020304" pitchFamily="18" charset="0"/>
              </a:rPr>
              <a:t>表</a:t>
            </a:r>
            <a:r>
              <a:rPr lang="en-US" altLang="zh-CN" sz="2000" dirty="0" smtClean="0">
                <a:latin typeface="Times New Roman" panose="02020603050405020304" pitchFamily="18" charset="0"/>
                <a:ea typeface="+mn-ea"/>
                <a:cs typeface="Times New Roman" panose="02020603050405020304" pitchFamily="18" charset="0"/>
              </a:rPr>
              <a:t>B</a:t>
            </a:r>
            <a:r>
              <a:rPr lang="zh-CN" altLang="en-US" sz="2000" dirty="0" smtClean="0">
                <a:latin typeface="Times New Roman" panose="02020603050405020304" pitchFamily="18" charset="0"/>
                <a:ea typeface="+mn-ea"/>
                <a:cs typeface="Times New Roman" panose="02020603050405020304" pitchFamily="18" charset="0"/>
              </a:rPr>
              <a:t>的长度为</a:t>
            </a:r>
            <a:r>
              <a:rPr lang="en-US" altLang="zh-CN" sz="2000" dirty="0" err="1" smtClean="0">
                <a:latin typeface="Times New Roman" panose="02020603050405020304" pitchFamily="18" charset="0"/>
                <a:ea typeface="+mn-ea"/>
                <a:cs typeface="Times New Roman" panose="02020603050405020304" pitchFamily="18" charset="0"/>
              </a:rPr>
              <a:t>Bn</a:t>
            </a:r>
            <a:r>
              <a:rPr lang="en-US" altLang="zh-CN" sz="2000" dirty="0" smtClean="0">
                <a:latin typeface="Times New Roman" panose="02020603050405020304" pitchFamily="18" charset="0"/>
                <a:ea typeface="+mn-ea"/>
                <a:cs typeface="Times New Roman" panose="02020603050405020304" pitchFamily="18" charset="0"/>
              </a:rPr>
              <a:t>;</a:t>
            </a:r>
          </a:p>
          <a:p>
            <a:pPr algn="l"/>
            <a:r>
              <a:rPr lang="zh-CN" altLang="en-US" sz="2000" b="1" dirty="0" smtClean="0">
                <a:latin typeface="Times New Roman" panose="02020603050405020304" pitchFamily="18" charset="0"/>
                <a:ea typeface="+mn-ea"/>
                <a:cs typeface="Times New Roman" panose="02020603050405020304" pitchFamily="18" charset="0"/>
              </a:rPr>
              <a:t>      时间</a:t>
            </a:r>
            <a:r>
              <a:rPr lang="zh-CN" altLang="en-US" sz="2000" b="1" dirty="0">
                <a:latin typeface="Times New Roman" panose="02020603050405020304" pitchFamily="18" charset="0"/>
                <a:ea typeface="+mn-ea"/>
                <a:cs typeface="Times New Roman" panose="02020603050405020304" pitchFamily="18" charset="0"/>
              </a:rPr>
              <a:t>复杂</a:t>
            </a:r>
            <a:r>
              <a:rPr lang="zh-CN" altLang="en-US" sz="2000" b="1" dirty="0" smtClean="0">
                <a:latin typeface="Times New Roman" panose="02020603050405020304" pitchFamily="18" charset="0"/>
                <a:ea typeface="+mn-ea"/>
                <a:cs typeface="Times New Roman" panose="02020603050405020304" pitchFamily="18" charset="0"/>
              </a:rPr>
              <a:t>度：</a:t>
            </a:r>
            <a:endParaRPr lang="en-US" altLang="zh-CN" sz="2000" b="1"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T(n) = O(min(</a:t>
            </a:r>
            <a:r>
              <a:rPr lang="en-US" altLang="zh-CN" sz="2000" dirty="0" err="1" smtClean="0">
                <a:latin typeface="Times New Roman" panose="02020603050405020304" pitchFamily="18" charset="0"/>
                <a:ea typeface="+mn-ea"/>
                <a:cs typeface="Times New Roman" panose="02020603050405020304" pitchFamily="18" charset="0"/>
              </a:rPr>
              <a:t>An,Bn</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或</a:t>
            </a:r>
            <a:r>
              <a:rPr lang="en-US" altLang="zh-CN" sz="2000" dirty="0" smtClean="0">
                <a:latin typeface="Times New Roman" panose="02020603050405020304" pitchFamily="18" charset="0"/>
                <a:ea typeface="+mn-ea"/>
                <a:cs typeface="Times New Roman" panose="02020603050405020304" pitchFamily="18" charset="0"/>
              </a:rPr>
              <a:t>O(n)</a:t>
            </a:r>
          </a:p>
          <a:p>
            <a:pPr algn="l"/>
            <a:r>
              <a:rPr lang="zh-CN" altLang="en-US" sz="2000" b="1" dirty="0" smtClean="0">
                <a:latin typeface="Times New Roman" panose="02020603050405020304" pitchFamily="18" charset="0"/>
                <a:ea typeface="+mn-ea"/>
                <a:cs typeface="Times New Roman" panose="02020603050405020304" pitchFamily="18" charset="0"/>
              </a:rPr>
              <a:t>      空间</a:t>
            </a:r>
            <a:r>
              <a:rPr lang="zh-CN" altLang="en-US" sz="2000" b="1" dirty="0">
                <a:latin typeface="Times New Roman" panose="02020603050405020304" pitchFamily="18" charset="0"/>
                <a:ea typeface="+mn-ea"/>
                <a:cs typeface="Times New Roman" panose="02020603050405020304" pitchFamily="18" charset="0"/>
              </a:rPr>
              <a:t>复杂</a:t>
            </a:r>
            <a:r>
              <a:rPr lang="zh-CN" altLang="en-US" sz="2000" b="1" dirty="0" smtClean="0">
                <a:latin typeface="Times New Roman" panose="02020603050405020304" pitchFamily="18" charset="0"/>
                <a:ea typeface="+mn-ea"/>
                <a:cs typeface="Times New Roman" panose="02020603050405020304" pitchFamily="18" charset="0"/>
              </a:rPr>
              <a:t>度：</a:t>
            </a:r>
            <a:endParaRPr lang="en-US" altLang="zh-CN" sz="2000" b="1"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S(n) =  O(1)</a:t>
            </a:r>
            <a:endParaRPr lang="zh-CN" altLang="en-US" sz="2000" dirty="0" smtClean="0">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251520" y="3140968"/>
            <a:ext cx="8424936" cy="2862322"/>
          </a:xfrm>
          <a:prstGeom prst="rect">
            <a:avLst/>
          </a:prstGeom>
        </p:spPr>
        <p:txBody>
          <a:bodyPr wrap="square">
            <a:spAutoFit/>
          </a:bodyPr>
          <a:lstStyle/>
          <a:p>
            <a:pPr lvl="0" algn="just">
              <a:spcAft>
                <a:spcPts val="0"/>
              </a:spcAft>
            </a:pPr>
            <a:r>
              <a:rPr lang="en-US" altLang="zh-CN" sz="2000" b="1" kern="100" dirty="0">
                <a:solidFill>
                  <a:srgbClr val="FF0000"/>
                </a:solidFill>
                <a:latin typeface="Times New Roman" panose="02020603050405020304" pitchFamily="18" charset="0"/>
                <a:cs typeface="Times New Roman" panose="02020603050405020304" pitchFamily="18" charset="0"/>
              </a:rPr>
              <a:t>【</a:t>
            </a:r>
            <a:r>
              <a:rPr lang="zh-CN" altLang="en-US" sz="2000" b="1" kern="100" dirty="0" smtClean="0">
                <a:solidFill>
                  <a:srgbClr val="FF0000"/>
                </a:solidFill>
                <a:latin typeface="Times New Roman" panose="02020603050405020304" pitchFamily="18" charset="0"/>
                <a:cs typeface="Times New Roman" panose="02020603050405020304" pitchFamily="18" charset="0"/>
              </a:rPr>
              <a:t>例题</a:t>
            </a:r>
            <a:r>
              <a:rPr lang="en-US" altLang="zh-CN" sz="2000" b="1" kern="100" dirty="0" smtClean="0">
                <a:solidFill>
                  <a:srgbClr val="FF0000"/>
                </a:solidFill>
                <a:latin typeface="Times New Roman" panose="02020603050405020304" pitchFamily="18" charset="0"/>
                <a:cs typeface="Times New Roman" panose="02020603050405020304" pitchFamily="18" charset="0"/>
              </a:rPr>
              <a:t>2】</a:t>
            </a:r>
            <a:r>
              <a:rPr lang="zh-CN" altLang="zh-CN" sz="2000" kern="100" dirty="0" smtClean="0">
                <a:latin typeface="Times New Roman" panose="02020603050405020304" pitchFamily="18" charset="0"/>
                <a:cs typeface="Times New Roman" panose="02020603050405020304" pitchFamily="18" charset="0"/>
              </a:rPr>
              <a:t>输入</a:t>
            </a:r>
            <a:r>
              <a:rPr lang="zh-CN" altLang="zh-CN" sz="2000" kern="100" dirty="0">
                <a:latin typeface="Times New Roman" panose="02020603050405020304" pitchFamily="18" charset="0"/>
                <a:cs typeface="Times New Roman" panose="02020603050405020304" pitchFamily="18" charset="0"/>
              </a:rPr>
              <a:t>一个整数和一棵二叉树，从树的根结点开始往下访问到所有叶结点形成一条路径，打印和输出路径结点之和与输入整数相等的所有路径。</a:t>
            </a:r>
          </a:p>
          <a:p>
            <a:pPr marL="228600" indent="266700" algn="just">
              <a:spcAft>
                <a:spcPts val="0"/>
              </a:spcAft>
            </a:pPr>
            <a:r>
              <a:rPr lang="en-US" altLang="zh-CN" sz="2000" kern="100" dirty="0" smtClean="0">
                <a:latin typeface="Times New Roman" panose="02020603050405020304" pitchFamily="18" charset="0"/>
                <a:cs typeface="Times New Roman" panose="02020603050405020304" pitchFamily="18" charset="0"/>
              </a:rPr>
              <a:t>  </a:t>
            </a:r>
            <a:r>
              <a:rPr lang="zh-CN" altLang="zh-CN" sz="2000" kern="100" dirty="0" smtClean="0">
                <a:latin typeface="Times New Roman" panose="02020603050405020304" pitchFamily="18" charset="0"/>
                <a:cs typeface="Times New Roman" panose="02020603050405020304" pitchFamily="18" charset="0"/>
              </a:rPr>
              <a:t>如</a:t>
            </a:r>
            <a:r>
              <a:rPr lang="zh-CN" altLang="zh-CN" sz="2000" kern="100" dirty="0">
                <a:latin typeface="Times New Roman" panose="02020603050405020304" pitchFamily="18" charset="0"/>
                <a:cs typeface="Times New Roman" panose="02020603050405020304" pitchFamily="18" charset="0"/>
              </a:rPr>
              <a:t>输入整数</a:t>
            </a:r>
            <a:r>
              <a:rPr lang="en-US" altLang="zh-CN" sz="2000" kern="100" dirty="0">
                <a:latin typeface="Times New Roman" panose="02020603050405020304" pitchFamily="18" charset="0"/>
                <a:cs typeface="Times New Roman" panose="02020603050405020304" pitchFamily="18" charset="0"/>
              </a:rPr>
              <a:t>22</a:t>
            </a:r>
            <a:r>
              <a:rPr lang="zh-CN" altLang="zh-CN" sz="2000" kern="100" dirty="0">
                <a:latin typeface="Times New Roman" panose="02020603050405020304" pitchFamily="18" charset="0"/>
                <a:cs typeface="Times New Roman" panose="02020603050405020304" pitchFamily="18" charset="0"/>
              </a:rPr>
              <a:t>和如下二叉树：</a:t>
            </a:r>
            <a:r>
              <a:rPr lang="en-US" altLang="zh-CN" sz="2000" kern="100" dirty="0">
                <a:latin typeface="Times New Roman" panose="02020603050405020304" pitchFamily="18" charset="0"/>
                <a:cs typeface="Times New Roman" panose="02020603050405020304" pitchFamily="18" charset="0"/>
              </a:rPr>
              <a:t> 10</a:t>
            </a:r>
            <a:endParaRPr lang="zh-CN" altLang="zh-CN" sz="2000" kern="100" dirty="0">
              <a:latin typeface="Times New Roman" panose="02020603050405020304" pitchFamily="18" charset="0"/>
              <a:cs typeface="Times New Roman" panose="02020603050405020304" pitchFamily="18" charset="0"/>
            </a:endParaRPr>
          </a:p>
          <a:p>
            <a:pPr marL="228600" indent="266700" algn="just">
              <a:spcAft>
                <a:spcPts val="0"/>
              </a:spcAft>
            </a:pPr>
            <a:r>
              <a:rPr lang="en-US" altLang="zh-CN" sz="2000" kern="100" dirty="0">
                <a:latin typeface="Times New Roman" panose="02020603050405020304" pitchFamily="18" charset="0"/>
                <a:cs typeface="Times New Roman" panose="02020603050405020304" pitchFamily="18" charset="0"/>
              </a:rPr>
              <a:t>         </a:t>
            </a:r>
            <a:r>
              <a:rPr lang="en-US" altLang="zh-CN" sz="2000" kern="100" dirty="0" smtClean="0">
                <a:latin typeface="Times New Roman" panose="02020603050405020304" pitchFamily="18" charset="0"/>
                <a:cs typeface="Times New Roman" panose="02020603050405020304" pitchFamily="18" charset="0"/>
              </a:rPr>
              <a:t>                                              </a:t>
            </a:r>
            <a:r>
              <a:rPr lang="en-US" altLang="zh-CN" sz="2000" kern="100" dirty="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a:p>
            <a:pPr marL="228600" indent="266700" algn="just">
              <a:spcAft>
                <a:spcPts val="0"/>
              </a:spcAft>
            </a:pPr>
            <a:r>
              <a:rPr lang="en-US" altLang="zh-CN" sz="2000" kern="100" dirty="0">
                <a:latin typeface="Times New Roman" panose="02020603050405020304" pitchFamily="18" charset="0"/>
                <a:cs typeface="Times New Roman" panose="02020603050405020304" pitchFamily="18" charset="0"/>
              </a:rPr>
              <a:t>            </a:t>
            </a:r>
            <a:r>
              <a:rPr lang="en-US" altLang="zh-CN" sz="2000" kern="100" dirty="0" smtClean="0">
                <a:latin typeface="Times New Roman" panose="02020603050405020304" pitchFamily="18" charset="0"/>
                <a:cs typeface="Times New Roman" panose="02020603050405020304" pitchFamily="18" charset="0"/>
              </a:rPr>
              <a:t>                                         </a:t>
            </a:r>
            <a:r>
              <a:rPr lang="en-US" altLang="zh-CN" sz="2000" kern="100" dirty="0">
                <a:latin typeface="Times New Roman" panose="02020603050405020304" pitchFamily="18" charset="0"/>
                <a:cs typeface="Times New Roman" panose="02020603050405020304" pitchFamily="18" charset="0"/>
              </a:rPr>
              <a:t>5   12</a:t>
            </a:r>
            <a:endParaRPr lang="zh-CN" altLang="zh-CN" sz="2000" kern="100" dirty="0">
              <a:latin typeface="Times New Roman" panose="02020603050405020304" pitchFamily="18" charset="0"/>
              <a:cs typeface="Times New Roman" panose="02020603050405020304" pitchFamily="18" charset="0"/>
            </a:endParaRPr>
          </a:p>
          <a:p>
            <a:pPr marL="228600" indent="266700" algn="just">
              <a:spcAft>
                <a:spcPts val="0"/>
              </a:spcAft>
            </a:pPr>
            <a:r>
              <a:rPr lang="en-US" altLang="zh-CN" sz="2000" kern="100" dirty="0">
                <a:latin typeface="Times New Roman" panose="02020603050405020304" pitchFamily="18" charset="0"/>
                <a:cs typeface="Times New Roman" panose="02020603050405020304" pitchFamily="18" charset="0"/>
              </a:rPr>
              <a:t>                  </a:t>
            </a:r>
            <a:r>
              <a:rPr lang="en-US" altLang="zh-CN" sz="2000" kern="100" dirty="0" smtClean="0">
                <a:latin typeface="Times New Roman" panose="02020603050405020304" pitchFamily="18" charset="0"/>
                <a:cs typeface="Times New Roman" panose="02020603050405020304" pitchFamily="18" charset="0"/>
              </a:rPr>
              <a:t>                                  </a:t>
            </a:r>
            <a:r>
              <a:rPr lang="en-US" altLang="zh-CN" sz="2000" kern="100" dirty="0">
                <a:latin typeface="Times New Roman" panose="02020603050405020304" pitchFamily="18" charset="0"/>
                <a:cs typeface="Times New Roman" panose="02020603050405020304" pitchFamily="18" charset="0"/>
              </a:rPr>
              <a:t>/  \</a:t>
            </a:r>
            <a:endParaRPr lang="zh-CN" altLang="zh-CN" sz="2000" kern="100" dirty="0">
              <a:latin typeface="Times New Roman" panose="02020603050405020304" pitchFamily="18" charset="0"/>
              <a:cs typeface="Times New Roman" panose="02020603050405020304" pitchFamily="18" charset="0"/>
            </a:endParaRPr>
          </a:p>
          <a:p>
            <a:pPr marL="228600" indent="266700" algn="just">
              <a:spcAft>
                <a:spcPts val="0"/>
              </a:spcAft>
            </a:pPr>
            <a:r>
              <a:rPr lang="en-US" altLang="zh-CN" sz="2000" kern="100" dirty="0">
                <a:latin typeface="Times New Roman" panose="02020603050405020304" pitchFamily="18" charset="0"/>
                <a:cs typeface="Times New Roman" panose="02020603050405020304" pitchFamily="18" charset="0"/>
              </a:rPr>
              <a:t>                 </a:t>
            </a:r>
            <a:r>
              <a:rPr lang="en-US" altLang="zh-CN" sz="2000" kern="100" dirty="0" smtClean="0">
                <a:latin typeface="Times New Roman" panose="02020603050405020304" pitchFamily="18" charset="0"/>
                <a:cs typeface="Times New Roman" panose="02020603050405020304" pitchFamily="18" charset="0"/>
              </a:rPr>
              <a:t>                                 </a:t>
            </a:r>
            <a:r>
              <a:rPr lang="en-US" altLang="zh-CN" sz="2000" kern="100" dirty="0">
                <a:latin typeface="Times New Roman" panose="02020603050405020304" pitchFamily="18" charset="0"/>
                <a:cs typeface="Times New Roman" panose="02020603050405020304" pitchFamily="18" charset="0"/>
              </a:rPr>
              <a:t>4   7</a:t>
            </a:r>
            <a:endParaRPr lang="zh-CN" altLang="zh-CN" sz="2000" kern="100" dirty="0">
              <a:latin typeface="Times New Roman" panose="02020603050405020304" pitchFamily="18" charset="0"/>
              <a:cs typeface="Times New Roman" panose="02020603050405020304" pitchFamily="18" charset="0"/>
            </a:endParaRPr>
          </a:p>
          <a:p>
            <a:pPr marL="228600" indent="266700" algn="just">
              <a:spcAft>
                <a:spcPts val="0"/>
              </a:spcAft>
            </a:pPr>
            <a:r>
              <a:rPr lang="en-US" altLang="zh-CN" sz="2000" kern="100" dirty="0" smtClean="0">
                <a:latin typeface="Times New Roman" panose="02020603050405020304" pitchFamily="18" charset="0"/>
                <a:cs typeface="Times New Roman" panose="02020603050405020304" pitchFamily="18" charset="0"/>
              </a:rPr>
              <a:t>  </a:t>
            </a:r>
            <a:r>
              <a:rPr lang="zh-CN" altLang="zh-CN" sz="2000" kern="100" dirty="0" smtClean="0">
                <a:latin typeface="Times New Roman" panose="02020603050405020304" pitchFamily="18" charset="0"/>
                <a:cs typeface="Times New Roman" panose="02020603050405020304" pitchFamily="18" charset="0"/>
              </a:rPr>
              <a:t>则</a:t>
            </a:r>
            <a:r>
              <a:rPr lang="zh-CN" altLang="zh-CN" sz="2000" kern="100" dirty="0">
                <a:latin typeface="Times New Roman" panose="02020603050405020304" pitchFamily="18" charset="0"/>
                <a:cs typeface="Times New Roman" panose="02020603050405020304" pitchFamily="18" charset="0"/>
              </a:rPr>
              <a:t>打印出两条路径：</a:t>
            </a:r>
            <a:r>
              <a:rPr lang="en-US" altLang="zh-CN" sz="2000" kern="100" dirty="0">
                <a:latin typeface="Times New Roman" panose="02020603050405020304" pitchFamily="18" charset="0"/>
                <a:cs typeface="Times New Roman" panose="02020603050405020304" pitchFamily="18" charset="0"/>
              </a:rPr>
              <a:t>10</a:t>
            </a:r>
            <a:r>
              <a:rPr lang="zh-CN" altLang="zh-CN" sz="2000" kern="100" dirty="0">
                <a:latin typeface="Times New Roman" panose="02020603050405020304" pitchFamily="18" charset="0"/>
                <a:cs typeface="Times New Roman" panose="02020603050405020304" pitchFamily="18" charset="0"/>
              </a:rPr>
              <a:t>、</a:t>
            </a:r>
            <a:r>
              <a:rPr lang="en-US" altLang="zh-CN" sz="2000" kern="100" dirty="0">
                <a:latin typeface="Times New Roman" panose="02020603050405020304" pitchFamily="18" charset="0"/>
                <a:cs typeface="Times New Roman" panose="02020603050405020304" pitchFamily="18" charset="0"/>
              </a:rPr>
              <a:t>12</a:t>
            </a:r>
            <a:r>
              <a:rPr lang="zh-CN" altLang="zh-CN" sz="2000" kern="100" dirty="0">
                <a:latin typeface="Times New Roman" panose="02020603050405020304" pitchFamily="18" charset="0"/>
                <a:cs typeface="Times New Roman" panose="02020603050405020304" pitchFamily="18" charset="0"/>
              </a:rPr>
              <a:t>和</a:t>
            </a:r>
            <a:r>
              <a:rPr lang="en-US" altLang="zh-CN" sz="2000" kern="100" dirty="0">
                <a:latin typeface="Times New Roman" panose="02020603050405020304" pitchFamily="18" charset="0"/>
                <a:cs typeface="Times New Roman" panose="02020603050405020304" pitchFamily="18" charset="0"/>
              </a:rPr>
              <a:t>10</a:t>
            </a:r>
            <a:r>
              <a:rPr lang="zh-CN" altLang="zh-CN" sz="2000" kern="100" dirty="0">
                <a:latin typeface="Times New Roman" panose="02020603050405020304" pitchFamily="18" charset="0"/>
                <a:cs typeface="Times New Roman" panose="02020603050405020304" pitchFamily="18" charset="0"/>
              </a:rPr>
              <a:t>、</a:t>
            </a:r>
            <a:r>
              <a:rPr lang="en-US" altLang="zh-CN" sz="2000" kern="100" dirty="0">
                <a:latin typeface="Times New Roman" panose="02020603050405020304" pitchFamily="18" charset="0"/>
                <a:cs typeface="Times New Roman" panose="02020603050405020304" pitchFamily="18" charset="0"/>
              </a:rPr>
              <a:t>5</a:t>
            </a:r>
            <a:r>
              <a:rPr lang="zh-CN" altLang="zh-CN" sz="2000" kern="100" dirty="0">
                <a:latin typeface="Times New Roman" panose="02020603050405020304" pitchFamily="18" charset="0"/>
                <a:cs typeface="Times New Roman" panose="02020603050405020304" pitchFamily="18" charset="0"/>
              </a:rPr>
              <a:t>、</a:t>
            </a:r>
            <a:r>
              <a:rPr lang="en-US" altLang="zh-CN" sz="2000" kern="100" dirty="0">
                <a:latin typeface="Times New Roman" panose="02020603050405020304" pitchFamily="18" charset="0"/>
                <a:cs typeface="Times New Roman" panose="02020603050405020304" pitchFamily="18" charset="0"/>
              </a:rPr>
              <a:t>7</a:t>
            </a:r>
            <a:endParaRPr lang="zh-CN" altLang="zh-CN" sz="2000" kern="1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854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9592" y="3717032"/>
            <a:ext cx="4888454" cy="2246769"/>
          </a:xfrm>
          <a:prstGeom prst="rect">
            <a:avLst/>
          </a:prstGeom>
          <a:noFill/>
        </p:spPr>
        <p:txBody>
          <a:bodyPr wrap="none" rtlCol="0">
            <a:spAutoFit/>
          </a:bodyPr>
          <a:lstStyle/>
          <a:p>
            <a:pPr algn="l"/>
            <a:r>
              <a:rPr lang="en-US" altLang="zh-CN" sz="2000" b="1" dirty="0" smtClean="0">
                <a:latin typeface="Times New Roman" panose="02020603050405020304" pitchFamily="18" charset="0"/>
                <a:ea typeface="+mn-ea"/>
                <a:cs typeface="Times New Roman" panose="02020603050405020304" pitchFamily="18" charset="0"/>
              </a:rPr>
              <a:t>2</a:t>
            </a:r>
            <a:r>
              <a:rPr lang="zh-CN" altLang="en-US" sz="2000" b="1" dirty="0" smtClean="0">
                <a:latin typeface="Times New Roman" panose="02020603050405020304" pitchFamily="18" charset="0"/>
                <a:ea typeface="+mn-ea"/>
                <a:cs typeface="Times New Roman" panose="02020603050405020304" pitchFamily="18" charset="0"/>
              </a:rPr>
              <a:t>、数据结构</a:t>
            </a:r>
            <a:endParaRPr lang="en-US" altLang="zh-CN" sz="2000" b="1" dirty="0" smtClean="0">
              <a:latin typeface="Times New Roman" panose="02020603050405020304" pitchFamily="18" charset="0"/>
              <a:ea typeface="+mn-ea"/>
              <a:cs typeface="Times New Roman" panose="02020603050405020304" pitchFamily="18" charset="0"/>
            </a:endParaRPr>
          </a:p>
          <a:p>
            <a:pPr algn="l"/>
            <a:r>
              <a:rPr lang="en-US" altLang="zh-CN" sz="2000" dirty="0" err="1" smtClean="0">
                <a:latin typeface="Times New Roman" panose="02020603050405020304" pitchFamily="18" charset="0"/>
                <a:ea typeface="+mn-ea"/>
                <a:cs typeface="Times New Roman" panose="02020603050405020304" pitchFamily="18" charset="0"/>
              </a:rPr>
              <a:t>Typedef</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struct</a:t>
            </a:r>
            <a:r>
              <a:rPr lang="en-US" altLang="zh-CN" sz="2000" dirty="0" smtClean="0">
                <a:latin typeface="Times New Roman" panose="02020603050405020304" pitchFamily="18" charset="0"/>
                <a:ea typeface="+mn-ea"/>
                <a:cs typeface="Times New Roman" panose="02020603050405020304" pitchFamily="18" charset="0"/>
              </a:rPr>
              <a:t> NODE{</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int</a:t>
            </a:r>
            <a:r>
              <a:rPr lang="en-US" altLang="zh-CN" sz="2000" dirty="0" smtClean="0">
                <a:latin typeface="Times New Roman" panose="02020603050405020304" pitchFamily="18" charset="0"/>
                <a:ea typeface="+mn-ea"/>
                <a:cs typeface="Times New Roman" panose="02020603050405020304" pitchFamily="18" charset="0"/>
              </a:rPr>
              <a:t> data;</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struct</a:t>
            </a:r>
            <a:r>
              <a:rPr lang="en-US" altLang="zh-CN" sz="2000" dirty="0" smtClean="0">
                <a:latin typeface="Times New Roman" panose="02020603050405020304" pitchFamily="18" charset="0"/>
                <a:ea typeface="+mn-ea"/>
                <a:cs typeface="Times New Roman" panose="02020603050405020304" pitchFamily="18" charset="0"/>
              </a:rPr>
              <a:t> NODE *</a:t>
            </a:r>
            <a:r>
              <a:rPr lang="en-US" altLang="zh-CN" sz="2000" dirty="0" err="1" smtClean="0">
                <a:latin typeface="Times New Roman" panose="02020603050405020304" pitchFamily="18" charset="0"/>
                <a:ea typeface="+mn-ea"/>
                <a:cs typeface="Times New Roman" panose="02020603050405020304" pitchFamily="18" charset="0"/>
              </a:rPr>
              <a:t>lchild</a:t>
            </a:r>
            <a:r>
              <a:rPr lang="en-US" altLang="zh-CN"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rchild</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BiTree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endParaRPr lang="en-US" altLang="zh-CN" sz="2000" dirty="0" smtClean="0">
              <a:latin typeface="Times New Roman" panose="02020603050405020304" pitchFamily="18" charset="0"/>
              <a:cs typeface="Times New Roman" panose="02020603050405020304" pitchFamily="18" charset="0"/>
            </a:endParaRPr>
          </a:p>
          <a:p>
            <a:r>
              <a:rPr lang="en-US" altLang="zh-CN" sz="2000" dirty="0" err="1" smtClean="0">
                <a:latin typeface="Times New Roman" panose="02020603050405020304" pitchFamily="18" charset="0"/>
                <a:cs typeface="Times New Roman" panose="02020603050405020304" pitchFamily="18" charset="0"/>
              </a:rPr>
              <a:t>int</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arr</a:t>
            </a:r>
            <a:r>
              <a:rPr lang="en-US" altLang="zh-CN" sz="2000" dirty="0" smtClean="0">
                <a:latin typeface="Times New Roman" panose="02020603050405020304" pitchFamily="18" charset="0"/>
                <a:cs typeface="Times New Roman" panose="02020603050405020304" pitchFamily="18" charset="0"/>
              </a:rPr>
              <a:t>[MAX_SIZE];    //</a:t>
            </a:r>
            <a:r>
              <a:rPr lang="zh-CN" altLang="en-US" sz="2000" dirty="0">
                <a:latin typeface="Times New Roman" panose="02020603050405020304" pitchFamily="18" charset="0"/>
                <a:cs typeface="Times New Roman" panose="02020603050405020304" pitchFamily="18" charset="0"/>
              </a:rPr>
              <a:t>存放路径上的节点</a:t>
            </a:r>
          </a:p>
          <a:p>
            <a:pPr algn="l"/>
            <a:endParaRPr lang="zh-CN" altLang="en-US" sz="2000" dirty="0" smtClean="0">
              <a:latin typeface="Times New Roman" panose="02020603050405020304" pitchFamily="18" charset="0"/>
              <a:ea typeface="+mn-ea"/>
              <a:cs typeface="Times New Roman" panose="02020603050405020304" pitchFamily="18" charset="0"/>
            </a:endParaRPr>
          </a:p>
        </p:txBody>
      </p:sp>
      <p:sp>
        <p:nvSpPr>
          <p:cNvPr id="3" name="文本框 2"/>
          <p:cNvSpPr txBox="1"/>
          <p:nvPr/>
        </p:nvSpPr>
        <p:spPr>
          <a:xfrm>
            <a:off x="755576" y="1196752"/>
            <a:ext cx="8097088" cy="2246769"/>
          </a:xfrm>
          <a:prstGeom prst="rect">
            <a:avLst/>
          </a:prstGeom>
          <a:noFill/>
        </p:spPr>
        <p:txBody>
          <a:bodyPr wrap="none" rtlCol="0">
            <a:spAutoFit/>
          </a:bodyPr>
          <a:lstStyle/>
          <a:p>
            <a:pPr algn="l"/>
            <a:r>
              <a:rPr lang="en-US" altLang="zh-CN" sz="2000" b="1" dirty="0" smtClean="0">
                <a:latin typeface="+mn-ea"/>
                <a:ea typeface="+mn-ea"/>
              </a:rPr>
              <a:t>1</a:t>
            </a:r>
            <a:r>
              <a:rPr lang="zh-CN" altLang="en-US" sz="2000" b="1" dirty="0" smtClean="0">
                <a:latin typeface="+mn-ea"/>
                <a:ea typeface="+mn-ea"/>
              </a:rPr>
              <a:t>、算法思想</a:t>
            </a:r>
            <a:endParaRPr lang="en-US" altLang="zh-CN" sz="2000" b="1" dirty="0" smtClean="0">
              <a:latin typeface="+mn-ea"/>
              <a:ea typeface="+mn-ea"/>
            </a:endParaRPr>
          </a:p>
          <a:p>
            <a:pPr marL="342900" indent="-342900" algn="l">
              <a:buFont typeface="Wingdings" panose="05000000000000000000" pitchFamily="2" charset="2"/>
              <a:buChar char="Ø"/>
            </a:pPr>
            <a:r>
              <a:rPr lang="zh-CN" altLang="en-US" sz="2000" dirty="0" smtClean="0">
                <a:latin typeface="+mn-ea"/>
                <a:ea typeface="+mn-ea"/>
              </a:rPr>
              <a:t>采用二叉树遍历的递归算法，</a:t>
            </a:r>
            <a:endParaRPr lang="en-US" altLang="zh-CN" sz="2000" dirty="0" smtClean="0">
              <a:latin typeface="+mn-ea"/>
              <a:ea typeface="+mn-ea"/>
            </a:endParaRPr>
          </a:p>
          <a:p>
            <a:pPr marL="342900" indent="-342900" algn="l">
              <a:buFont typeface="Wingdings" panose="05000000000000000000" pitchFamily="2" charset="2"/>
              <a:buChar char="Ø"/>
            </a:pPr>
            <a:r>
              <a:rPr lang="zh-CN" altLang="en-US" sz="2000" dirty="0" smtClean="0">
                <a:latin typeface="+mn-ea"/>
                <a:ea typeface="+mn-ea"/>
              </a:rPr>
              <a:t>设一维整型数组存放路径上的结点</a:t>
            </a:r>
            <a:endParaRPr lang="en-US" altLang="zh-CN" sz="2000" dirty="0">
              <a:latin typeface="+mn-ea"/>
              <a:ea typeface="+mn-ea"/>
            </a:endParaRPr>
          </a:p>
          <a:p>
            <a:pPr marL="342900" indent="-342900" algn="l">
              <a:buFont typeface="Wingdings" panose="05000000000000000000" pitchFamily="2" charset="2"/>
              <a:buChar char="Ø"/>
            </a:pPr>
            <a:r>
              <a:rPr lang="zh-CN" altLang="en-US" sz="2000" dirty="0" smtClean="0">
                <a:latin typeface="+mn-ea"/>
                <a:ea typeface="+mn-ea"/>
              </a:rPr>
              <a:t>每次递归之前将结点的值累加到变量</a:t>
            </a:r>
            <a:r>
              <a:rPr lang="en-US" altLang="zh-CN" sz="2000" dirty="0" smtClean="0">
                <a:latin typeface="+mn-ea"/>
                <a:ea typeface="+mn-ea"/>
              </a:rPr>
              <a:t>Sum,</a:t>
            </a:r>
            <a:r>
              <a:rPr lang="zh-CN" altLang="en-US" sz="2000" dirty="0" smtClean="0">
                <a:latin typeface="+mn-ea"/>
                <a:ea typeface="+mn-ea"/>
              </a:rPr>
              <a:t>并结节点登记在向量</a:t>
            </a:r>
            <a:r>
              <a:rPr lang="en-US" altLang="zh-CN" sz="2000" dirty="0" err="1" smtClean="0">
                <a:latin typeface="+mn-ea"/>
                <a:ea typeface="+mn-ea"/>
              </a:rPr>
              <a:t>arr</a:t>
            </a:r>
            <a:r>
              <a:rPr lang="zh-CN" altLang="en-US" sz="2000" dirty="0" smtClean="0">
                <a:latin typeface="+mn-ea"/>
                <a:ea typeface="+mn-ea"/>
              </a:rPr>
              <a:t>中</a:t>
            </a:r>
            <a:endParaRPr lang="en-US" altLang="zh-CN" sz="2000" dirty="0" smtClean="0">
              <a:latin typeface="+mn-ea"/>
              <a:ea typeface="+mn-ea"/>
            </a:endParaRPr>
          </a:p>
          <a:p>
            <a:pPr marL="342900" indent="-342900" algn="l">
              <a:buFont typeface="Wingdings" panose="05000000000000000000" pitchFamily="2" charset="2"/>
              <a:buChar char="Ø"/>
            </a:pPr>
            <a:r>
              <a:rPr lang="zh-CN" altLang="en-US" sz="2000" dirty="0" smtClean="0">
                <a:latin typeface="+mn-ea"/>
                <a:ea typeface="+mn-ea"/>
              </a:rPr>
              <a:t>分别对左右子树递归处理</a:t>
            </a:r>
            <a:endParaRPr lang="en-US" altLang="zh-CN" sz="2000" dirty="0" smtClean="0">
              <a:latin typeface="+mn-ea"/>
              <a:ea typeface="+mn-ea"/>
            </a:endParaRPr>
          </a:p>
          <a:p>
            <a:pPr marL="342900" indent="-342900" algn="l">
              <a:buFont typeface="Wingdings" panose="05000000000000000000" pitchFamily="2" charset="2"/>
              <a:buChar char="Ø"/>
            </a:pPr>
            <a:r>
              <a:rPr lang="zh-CN" altLang="en-US" sz="2000" dirty="0" smtClean="0">
                <a:latin typeface="+mn-ea"/>
                <a:ea typeface="+mn-ea"/>
              </a:rPr>
              <a:t>当</a:t>
            </a:r>
            <a:r>
              <a:rPr lang="en-US" altLang="zh-CN" sz="2000" dirty="0" smtClean="0">
                <a:latin typeface="+mn-ea"/>
                <a:ea typeface="+mn-ea"/>
              </a:rPr>
              <a:t>Sum</a:t>
            </a:r>
            <a:r>
              <a:rPr lang="zh-CN" altLang="en-US" sz="2000" dirty="0" smtClean="0">
                <a:latin typeface="+mn-ea"/>
                <a:ea typeface="+mn-ea"/>
              </a:rPr>
              <a:t>累加的结点和与</a:t>
            </a:r>
            <a:r>
              <a:rPr lang="en-US" altLang="zh-CN" sz="2000" dirty="0" err="1" smtClean="0">
                <a:latin typeface="+mn-ea"/>
                <a:ea typeface="+mn-ea"/>
              </a:rPr>
              <a:t>val</a:t>
            </a:r>
            <a:r>
              <a:rPr lang="zh-CN" altLang="en-US" sz="2000" dirty="0" smtClean="0">
                <a:latin typeface="+mn-ea"/>
                <a:ea typeface="+mn-ea"/>
              </a:rPr>
              <a:t>相等时，输出</a:t>
            </a:r>
            <a:endParaRPr lang="en-US" altLang="zh-CN" sz="2000" dirty="0" smtClean="0">
              <a:latin typeface="+mn-ea"/>
              <a:ea typeface="+mn-ea"/>
            </a:endParaRPr>
          </a:p>
          <a:p>
            <a:pPr marL="342900" indent="-342900" algn="l">
              <a:buFont typeface="Wingdings" panose="05000000000000000000" pitchFamily="2" charset="2"/>
              <a:buChar char="Ø"/>
            </a:pPr>
            <a:r>
              <a:rPr lang="zh-CN" altLang="en-US" sz="2000" dirty="0" smtClean="0">
                <a:latin typeface="+mn-ea"/>
                <a:ea typeface="+mn-ea"/>
              </a:rPr>
              <a:t>否则退出一个结点，并将其从累加中除去。</a:t>
            </a:r>
            <a:endParaRPr lang="en-US" altLang="zh-CN" sz="2000" dirty="0" smtClean="0">
              <a:latin typeface="+mn-ea"/>
              <a:ea typeface="+mn-ea"/>
            </a:endParaRPr>
          </a:p>
        </p:txBody>
      </p:sp>
    </p:spTree>
    <p:extLst>
      <p:ext uri="{BB962C8B-B14F-4D97-AF65-F5344CB8AC3E}">
        <p14:creationId xmlns:p14="http://schemas.microsoft.com/office/powerpoint/2010/main" val="36048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3568" y="620688"/>
            <a:ext cx="7920880" cy="5940088"/>
          </a:xfrm>
          <a:prstGeom prst="rect">
            <a:avLst/>
          </a:prstGeom>
        </p:spPr>
        <p:txBody>
          <a:bodyPr wrap="square">
            <a:spAutoFit/>
          </a:bodyPr>
          <a:lstStyle/>
          <a:p>
            <a:r>
              <a:rPr lang="en-US" altLang="zh-CN" sz="2000" b="1" dirty="0" smtClean="0">
                <a:latin typeface="Times New Roman" panose="02020603050405020304" pitchFamily="18" charset="0"/>
                <a:cs typeface="Times New Roman" panose="02020603050405020304" pitchFamily="18" charset="0"/>
              </a:rPr>
              <a:t>3</a:t>
            </a:r>
            <a:r>
              <a:rPr lang="zh-CN" altLang="en-US" sz="2000" b="1" dirty="0" smtClean="0">
                <a:latin typeface="Times New Roman" panose="02020603050405020304" pitchFamily="18" charset="0"/>
                <a:cs typeface="Times New Roman" panose="02020603050405020304" pitchFamily="18" charset="0"/>
              </a:rPr>
              <a:t>、算法实现</a:t>
            </a:r>
            <a:endParaRPr lang="en-US" altLang="zh-CN" sz="2000" b="1" dirty="0" smtClean="0">
              <a:latin typeface="Times New Roman" panose="02020603050405020304" pitchFamily="18" charset="0"/>
              <a:cs typeface="Times New Roman" panose="02020603050405020304" pitchFamily="18" charset="0"/>
            </a:endParaRPr>
          </a:p>
          <a:p>
            <a:r>
              <a:rPr lang="en-US" altLang="zh-CN" sz="2000" dirty="0" smtClean="0">
                <a:latin typeface="Times New Roman" panose="02020603050405020304" pitchFamily="18" charset="0"/>
                <a:cs typeface="Times New Roman" panose="02020603050405020304" pitchFamily="18" charset="0"/>
              </a:rPr>
              <a:t>void </a:t>
            </a:r>
            <a:r>
              <a:rPr lang="en-US" altLang="zh-CN" sz="2000" dirty="0" err="1">
                <a:latin typeface="Times New Roman" panose="02020603050405020304" pitchFamily="18" charset="0"/>
                <a:cs typeface="Times New Roman" panose="02020603050405020304" pitchFamily="18" charset="0"/>
              </a:rPr>
              <a:t>ValuePath</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BiTree</a:t>
            </a:r>
            <a:r>
              <a:rPr lang="en-US" altLang="zh-CN" sz="2000" dirty="0">
                <a:latin typeface="Times New Roman" panose="02020603050405020304" pitchFamily="18" charset="0"/>
                <a:cs typeface="Times New Roman" panose="02020603050405020304" pitchFamily="18" charset="0"/>
              </a:rPr>
              <a:t> *root, </a:t>
            </a:r>
            <a:r>
              <a:rPr lang="en-US" altLang="zh-CN" sz="2000" dirty="0" err="1">
                <a:latin typeface="Times New Roman" panose="02020603050405020304" pitchFamily="18" charset="0"/>
                <a:cs typeface="Times New Roman" panose="02020603050405020304" pitchFamily="18" charset="0"/>
              </a:rPr>
              <a:t>int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val</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static </a:t>
            </a:r>
            <a:r>
              <a:rPr lang="en-US" altLang="zh-CN" sz="2000" dirty="0" err="1">
                <a:latin typeface="Times New Roman" panose="02020603050405020304" pitchFamily="18" charset="0"/>
                <a:cs typeface="Times New Roman" panose="02020603050405020304" pitchFamily="18" charset="0"/>
              </a:rPr>
              <a:t>int</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sum=0,i=0,arr[MAX_SIZE</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存放路径上的节点</a:t>
            </a:r>
          </a:p>
          <a:p>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a:t>
            </a:r>
            <a:r>
              <a:rPr lang="en-US" altLang="zh-CN" sz="2000" dirty="0" smtClean="0">
                <a:latin typeface="Times New Roman" panose="02020603050405020304" pitchFamily="18" charset="0"/>
                <a:cs typeface="Times New Roman" panose="02020603050405020304" pitchFamily="18" charset="0"/>
              </a:rPr>
              <a:t>(root==NULL)</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return;</a:t>
            </a:r>
          </a:p>
          <a:p>
            <a:r>
              <a:rPr lang="en-US" altLang="zh-CN" sz="2000" dirty="0">
                <a:latin typeface="Times New Roman" panose="02020603050405020304" pitchFamily="18" charset="0"/>
                <a:cs typeface="Times New Roman" panose="02020603050405020304" pitchFamily="18" charset="0"/>
              </a:rPr>
              <a:t>	sum += root-</a:t>
            </a:r>
            <a:r>
              <a:rPr lang="en-US" altLang="zh-CN" sz="2000" dirty="0" smtClean="0">
                <a:latin typeface="Times New Roman" panose="02020603050405020304" pitchFamily="18" charset="0"/>
                <a:cs typeface="Times New Roman" panose="02020603050405020304" pitchFamily="18" charset="0"/>
              </a:rPr>
              <a:t>&gt;data;</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arr</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 root-</a:t>
            </a:r>
            <a:r>
              <a:rPr lang="en-US" altLang="zh-CN" sz="2000" dirty="0" smtClean="0">
                <a:latin typeface="Times New Roman" panose="02020603050405020304" pitchFamily="18" charset="0"/>
                <a:cs typeface="Times New Roman" panose="02020603050405020304" pitchFamily="18" charset="0"/>
              </a:rPr>
              <a:t>&gt;data;</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ValuePath</a:t>
            </a:r>
            <a:r>
              <a:rPr lang="en-US" altLang="zh-CN" sz="2000" dirty="0">
                <a:latin typeface="Times New Roman" panose="02020603050405020304" pitchFamily="18" charset="0"/>
                <a:cs typeface="Times New Roman" panose="02020603050405020304" pitchFamily="18" charset="0"/>
              </a:rPr>
              <a:t>(root-</a:t>
            </a:r>
            <a:r>
              <a:rPr lang="en-US" altLang="zh-CN" sz="2000" dirty="0" smtClean="0">
                <a:latin typeface="Times New Roman" panose="02020603050405020304" pitchFamily="18" charset="0"/>
                <a:cs typeface="Times New Roman" panose="02020603050405020304" pitchFamily="18" charset="0"/>
              </a:rPr>
              <a:t>&gt;</a:t>
            </a:r>
            <a:r>
              <a:rPr lang="en-US" altLang="zh-CN" sz="2000" dirty="0" err="1" smtClean="0">
                <a:latin typeface="Times New Roman" panose="02020603050405020304" pitchFamily="18" charset="0"/>
                <a:cs typeface="Times New Roman" panose="02020603050405020304" pitchFamily="18" charset="0"/>
              </a:rPr>
              <a:t>lchild</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val</a:t>
            </a:r>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ValuePath</a:t>
            </a:r>
            <a:r>
              <a:rPr lang="en-US" altLang="zh-CN" sz="2000" dirty="0">
                <a:latin typeface="Times New Roman" panose="02020603050405020304" pitchFamily="18" charset="0"/>
                <a:cs typeface="Times New Roman" panose="02020603050405020304" pitchFamily="18" charset="0"/>
              </a:rPr>
              <a:t>(root-</a:t>
            </a:r>
            <a:r>
              <a:rPr lang="en-US" altLang="zh-CN" sz="2000" dirty="0" smtClean="0">
                <a:latin typeface="Times New Roman" panose="02020603050405020304" pitchFamily="18" charset="0"/>
                <a:cs typeface="Times New Roman" panose="02020603050405020304" pitchFamily="18" charset="0"/>
              </a:rPr>
              <a:t>&gt;</a:t>
            </a:r>
            <a:r>
              <a:rPr lang="en-US" altLang="zh-CN" sz="2000" dirty="0" err="1" smtClean="0">
                <a:latin typeface="Times New Roman" panose="02020603050405020304" pitchFamily="18" charset="0"/>
                <a:cs typeface="Times New Roman" panose="02020603050405020304" pitchFamily="18" charset="0"/>
              </a:rPr>
              <a:t>rchild</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val</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if (sum == </a:t>
            </a:r>
            <a:r>
              <a:rPr lang="en-US" altLang="zh-CN" sz="2000" dirty="0" err="1">
                <a:latin typeface="Times New Roman" panose="02020603050405020304" pitchFamily="18" charset="0"/>
                <a:cs typeface="Times New Roman" panose="02020603050405020304" pitchFamily="18" charset="0"/>
              </a:rPr>
              <a:t>val</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cout</a:t>
            </a:r>
            <a:r>
              <a:rPr lang="en-US" altLang="zh-CN" sz="2000" dirty="0">
                <a:latin typeface="Times New Roman" panose="02020603050405020304" pitchFamily="18" charset="0"/>
                <a:cs typeface="Times New Roman" panose="02020603050405020304" pitchFamily="18" charset="0"/>
              </a:rPr>
              <a:t>&lt;&lt;</a:t>
            </a:r>
            <a:r>
              <a:rPr lang="en-US" altLang="zh-CN" sz="2000" dirty="0" err="1">
                <a:latin typeface="Times New Roman" panose="02020603050405020304" pitchFamily="18" charset="0"/>
                <a:cs typeface="Times New Roman" panose="02020603050405020304" pitchFamily="18" charset="0"/>
              </a:rPr>
              <a:t>endl</a:t>
            </a:r>
            <a:r>
              <a:rPr lang="en-US" altLang="zh-CN"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输出路径</a:t>
            </a:r>
          </a:p>
          <a:p>
            <a:r>
              <a:rPr lang="zh-CN" altLang="en-US" sz="2000" dirty="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for </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int</a:t>
            </a:r>
            <a:r>
              <a:rPr lang="en-US" altLang="zh-CN" sz="2000" dirty="0">
                <a:latin typeface="Times New Roman" panose="02020603050405020304" pitchFamily="18" charset="0"/>
                <a:cs typeface="Times New Roman" panose="02020603050405020304" pitchFamily="18" charset="0"/>
              </a:rPr>
              <a:t> j = 0; j &lt;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++j)</a:t>
            </a: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cout</a:t>
            </a:r>
            <a:r>
              <a:rPr lang="en-US" altLang="zh-CN" sz="2000" dirty="0">
                <a:latin typeface="Times New Roman" panose="02020603050405020304" pitchFamily="18" charset="0"/>
                <a:cs typeface="Times New Roman" panose="02020603050405020304" pitchFamily="18" charset="0"/>
              </a:rPr>
              <a:t>&lt;&lt;</a:t>
            </a:r>
            <a:r>
              <a:rPr lang="en-US" altLang="zh-CN" sz="2000" dirty="0" err="1">
                <a:latin typeface="Times New Roman" panose="02020603050405020304" pitchFamily="18" charset="0"/>
                <a:cs typeface="Times New Roman" panose="02020603050405020304" pitchFamily="18" charset="0"/>
              </a:rPr>
              <a:t>arr</a:t>
            </a:r>
            <a:r>
              <a:rPr lang="en-US" altLang="zh-CN" sz="2000" dirty="0">
                <a:latin typeface="Times New Roman" panose="02020603050405020304" pitchFamily="18" charset="0"/>
                <a:cs typeface="Times New Roman" panose="02020603050405020304" pitchFamily="18" charset="0"/>
              </a:rPr>
              <a:t>[j]&lt;&lt;</a:t>
            </a:r>
            <a:r>
              <a:rPr lang="en-US" altLang="zh-CN" sz="2000" dirty="0" err="1">
                <a:latin typeface="Times New Roman" panose="02020603050405020304" pitchFamily="18" charset="0"/>
                <a:cs typeface="Times New Roman" panose="02020603050405020304" pitchFamily="18" charset="0"/>
              </a:rPr>
              <a:t>endl</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	sum -= root-</a:t>
            </a:r>
            <a:r>
              <a:rPr lang="en-US" altLang="zh-CN" sz="2000" dirty="0" smtClean="0">
                <a:latin typeface="Times New Roman" panose="02020603050405020304" pitchFamily="18" charset="0"/>
                <a:cs typeface="Times New Roman" panose="02020603050405020304" pitchFamily="18" charset="0"/>
              </a:rPr>
              <a:t>&gt;data;</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99632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3356992"/>
            <a:ext cx="6264696" cy="2554545"/>
          </a:xfrm>
          <a:prstGeom prst="rect">
            <a:avLst/>
          </a:prstGeom>
        </p:spPr>
        <p:txBody>
          <a:bodyPr wrap="square">
            <a:spAutoFit/>
          </a:bodyPr>
          <a:lstStyle/>
          <a:p>
            <a:r>
              <a:rPr lang="en-US" altLang="zh-CN" sz="2000" dirty="0" err="1">
                <a:latin typeface="Times New Roman" panose="02020603050405020304" pitchFamily="18" charset="0"/>
                <a:ea typeface="+mn-ea"/>
                <a:cs typeface="Times New Roman" panose="02020603050405020304" pitchFamily="18" charset="0"/>
              </a:rPr>
              <a:t>int</a:t>
            </a:r>
            <a:r>
              <a:rPr lang="en-US" altLang="zh-CN" sz="2000" dirty="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Sum_maxPath</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BiTree</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root, </a:t>
            </a:r>
            <a:r>
              <a:rPr lang="en-US" altLang="zh-CN" sz="2000" dirty="0" err="1">
                <a:latin typeface="Times New Roman" panose="02020603050405020304" pitchFamily="18" charset="0"/>
                <a:ea typeface="+mn-ea"/>
                <a:cs typeface="Times New Roman" panose="02020603050405020304" pitchFamily="18" charset="0"/>
              </a:rPr>
              <a:t>int</a:t>
            </a:r>
            <a:r>
              <a:rPr lang="en-US" altLang="zh-CN" sz="2000" dirty="0">
                <a:latin typeface="Times New Roman" panose="02020603050405020304" pitchFamily="18" charset="0"/>
                <a:ea typeface="+mn-ea"/>
                <a:cs typeface="Times New Roman" panose="02020603050405020304" pitchFamily="18" charset="0"/>
              </a:rPr>
              <a:t> sum</a:t>
            </a:r>
            <a:r>
              <a:rPr lang="en-US" altLang="zh-CN" sz="2000" dirty="0" smtClean="0">
                <a:latin typeface="Times New Roman" panose="02020603050405020304" pitchFamily="18" charset="0"/>
                <a:ea typeface="+mn-ea"/>
                <a:cs typeface="Times New Roman" panose="02020603050405020304" pitchFamily="18" charset="0"/>
              </a:rPr>
              <a:t>)</a:t>
            </a:r>
          </a:p>
          <a:p>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a:t>
            </a:r>
          </a:p>
          <a:p>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err="1" smtClean="0">
                <a:latin typeface="Times New Roman" panose="02020603050405020304" pitchFamily="18" charset="0"/>
                <a:ea typeface="+mn-ea"/>
                <a:cs typeface="Times New Roman" panose="02020603050405020304" pitchFamily="18" charset="0"/>
              </a:rPr>
              <a:t>int</a:t>
            </a:r>
            <a:r>
              <a:rPr lang="en-US" altLang="zh-CN" sz="2000" dirty="0" smtClean="0">
                <a:latin typeface="Times New Roman" panose="02020603050405020304" pitchFamily="18" charset="0"/>
                <a:ea typeface="+mn-ea"/>
                <a:cs typeface="Times New Roman" panose="02020603050405020304" pitchFamily="18" charset="0"/>
              </a:rPr>
              <a:t> v1, v2;</a:t>
            </a: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if </a:t>
            </a:r>
            <a:r>
              <a:rPr lang="en-US" altLang="zh-CN" sz="2000" dirty="0">
                <a:latin typeface="Times New Roman" panose="02020603050405020304" pitchFamily="18" charset="0"/>
                <a:ea typeface="+mn-ea"/>
                <a:cs typeface="Times New Roman" panose="02020603050405020304" pitchFamily="18" charset="0"/>
              </a:rPr>
              <a:t>(!root) return sum;</a:t>
            </a: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v1=</a:t>
            </a:r>
            <a:r>
              <a:rPr lang="en-US" altLang="zh-CN" sz="2000" dirty="0" err="1" smtClean="0">
                <a:latin typeface="Times New Roman" panose="02020603050405020304" pitchFamily="18" charset="0"/>
                <a:cs typeface="Times New Roman" panose="02020603050405020304" pitchFamily="18" charset="0"/>
              </a:rPr>
              <a:t>Sum_maxPath</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(root-&gt;left, sum + root-&gt;data</a:t>
            </a:r>
            <a:r>
              <a:rPr lang="en-US"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v2=</a:t>
            </a:r>
            <a:r>
              <a:rPr lang="en-US" altLang="zh-CN" sz="2000" dirty="0" err="1" smtClean="0">
                <a:latin typeface="Times New Roman" panose="02020603050405020304" pitchFamily="18" charset="0"/>
                <a:cs typeface="Times New Roman" panose="02020603050405020304" pitchFamily="18" charset="0"/>
              </a:rPr>
              <a:t>Sum_maxPath</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(root-&gt;right, sum + root-&gt;data</a:t>
            </a:r>
            <a:r>
              <a:rPr lang="en-US"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return max(v1,v2);</a:t>
            </a:r>
          </a:p>
          <a:p>
            <a:r>
              <a:rPr lang="en-US" altLang="zh-CN" sz="2000" dirty="0" smtClean="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p:txBody>
      </p:sp>
      <p:sp>
        <p:nvSpPr>
          <p:cNvPr id="3" name="文本框 2"/>
          <p:cNvSpPr txBox="1"/>
          <p:nvPr/>
        </p:nvSpPr>
        <p:spPr>
          <a:xfrm>
            <a:off x="755576" y="694021"/>
            <a:ext cx="4680520" cy="2400657"/>
          </a:xfrm>
          <a:prstGeom prst="rect">
            <a:avLst/>
          </a:prstGeom>
          <a:noFill/>
        </p:spPr>
        <p:txBody>
          <a:bodyPr wrap="square" rtlCol="0">
            <a:spAutoFit/>
          </a:bodyPr>
          <a:lstStyle/>
          <a:p>
            <a:pPr algn="l">
              <a:lnSpc>
                <a:spcPct val="150000"/>
              </a:lnSpc>
            </a:pPr>
            <a:r>
              <a:rPr lang="en-US" altLang="zh-CN" sz="2000" b="1" dirty="0" smtClean="0">
                <a:latin typeface="Times New Roman" panose="02020603050405020304" pitchFamily="18" charset="0"/>
                <a:ea typeface="+mn-ea"/>
                <a:cs typeface="Times New Roman" panose="02020603050405020304" pitchFamily="18" charset="0"/>
              </a:rPr>
              <a:t>4</a:t>
            </a:r>
            <a:r>
              <a:rPr lang="zh-CN" altLang="en-US" sz="2000" b="1" dirty="0" smtClean="0">
                <a:latin typeface="Times New Roman" panose="02020603050405020304" pitchFamily="18" charset="0"/>
                <a:ea typeface="+mn-ea"/>
                <a:cs typeface="Times New Roman" panose="02020603050405020304" pitchFamily="18" charset="0"/>
              </a:rPr>
              <a:t>、算法分析</a:t>
            </a:r>
            <a:endParaRPr lang="en-US" altLang="zh-CN" sz="2000" b="1" dirty="0" smtClean="0">
              <a:latin typeface="Times New Roman" panose="02020603050405020304" pitchFamily="18" charset="0"/>
              <a:ea typeface="+mn-ea"/>
              <a:cs typeface="Times New Roman" panose="02020603050405020304" pitchFamily="18" charset="0"/>
            </a:endParaRPr>
          </a:p>
          <a:p>
            <a:pPr algn="l">
              <a:lnSpc>
                <a:spcPct val="150000"/>
              </a:lnSpc>
            </a:pPr>
            <a:r>
              <a:rPr lang="zh-CN" altLang="en-US" sz="2000" b="1" dirty="0" smtClean="0">
                <a:latin typeface="Times New Roman" panose="02020603050405020304" pitchFamily="18" charset="0"/>
                <a:ea typeface="+mn-ea"/>
                <a:cs typeface="Times New Roman" panose="02020603050405020304" pitchFamily="18" charset="0"/>
              </a:rPr>
              <a:t>      时间</a:t>
            </a:r>
            <a:r>
              <a:rPr lang="zh-CN" altLang="en-US" sz="2000" b="1" dirty="0">
                <a:latin typeface="Times New Roman" panose="02020603050405020304" pitchFamily="18" charset="0"/>
                <a:ea typeface="+mn-ea"/>
                <a:cs typeface="Times New Roman" panose="02020603050405020304" pitchFamily="18" charset="0"/>
              </a:rPr>
              <a:t>复杂</a:t>
            </a:r>
            <a:r>
              <a:rPr lang="zh-CN" altLang="en-US" sz="2000" b="1" dirty="0" smtClean="0">
                <a:latin typeface="Times New Roman" panose="02020603050405020304" pitchFamily="18" charset="0"/>
                <a:ea typeface="+mn-ea"/>
                <a:cs typeface="Times New Roman" panose="02020603050405020304" pitchFamily="18" charset="0"/>
              </a:rPr>
              <a:t>度：</a:t>
            </a:r>
            <a:endParaRPr lang="en-US" altLang="zh-CN" sz="2000" b="1" dirty="0" smtClean="0">
              <a:latin typeface="Times New Roman" panose="02020603050405020304" pitchFamily="18" charset="0"/>
              <a:ea typeface="+mn-ea"/>
              <a:cs typeface="Times New Roman" panose="02020603050405020304" pitchFamily="18" charset="0"/>
            </a:endParaRPr>
          </a:p>
          <a:p>
            <a:pPr algn="l">
              <a:lnSpc>
                <a:spcPct val="150000"/>
              </a:lnSpc>
            </a:pPr>
            <a:r>
              <a:rPr lang="en-US" altLang="zh-CN" sz="2000" dirty="0" smtClean="0">
                <a:latin typeface="Times New Roman" panose="02020603050405020304" pitchFamily="18" charset="0"/>
                <a:ea typeface="+mn-ea"/>
                <a:cs typeface="Times New Roman" panose="02020603050405020304" pitchFamily="18" charset="0"/>
              </a:rPr>
              <a:t>             T(n) = O(n)</a:t>
            </a:r>
          </a:p>
          <a:p>
            <a:pPr algn="l">
              <a:lnSpc>
                <a:spcPct val="150000"/>
              </a:lnSpc>
            </a:pPr>
            <a:r>
              <a:rPr lang="zh-CN" altLang="en-US" sz="2000" b="1" dirty="0" smtClean="0">
                <a:latin typeface="Times New Roman" panose="02020603050405020304" pitchFamily="18" charset="0"/>
                <a:ea typeface="+mn-ea"/>
                <a:cs typeface="Times New Roman" panose="02020603050405020304" pitchFamily="18" charset="0"/>
              </a:rPr>
              <a:t>      空间</a:t>
            </a:r>
            <a:r>
              <a:rPr lang="zh-CN" altLang="en-US" sz="2000" b="1" dirty="0">
                <a:latin typeface="Times New Roman" panose="02020603050405020304" pitchFamily="18" charset="0"/>
                <a:ea typeface="+mn-ea"/>
                <a:cs typeface="Times New Roman" panose="02020603050405020304" pitchFamily="18" charset="0"/>
              </a:rPr>
              <a:t>复杂</a:t>
            </a:r>
            <a:r>
              <a:rPr lang="zh-CN" altLang="en-US" sz="2000" b="1" dirty="0" smtClean="0">
                <a:latin typeface="Times New Roman" panose="02020603050405020304" pitchFamily="18" charset="0"/>
                <a:ea typeface="+mn-ea"/>
                <a:cs typeface="Times New Roman" panose="02020603050405020304" pitchFamily="18" charset="0"/>
              </a:rPr>
              <a:t>度：</a:t>
            </a:r>
            <a:endParaRPr lang="en-US" altLang="zh-CN" sz="2000" b="1" dirty="0" smtClean="0">
              <a:latin typeface="Times New Roman" panose="02020603050405020304" pitchFamily="18" charset="0"/>
              <a:ea typeface="+mn-ea"/>
              <a:cs typeface="Times New Roman" panose="02020603050405020304" pitchFamily="18" charset="0"/>
            </a:endParaRPr>
          </a:p>
          <a:p>
            <a:pPr algn="l">
              <a:lnSpc>
                <a:spcPct val="150000"/>
              </a:lnSpc>
            </a:pPr>
            <a:r>
              <a:rPr lang="en-US" altLang="zh-CN" sz="2000" dirty="0" smtClean="0">
                <a:latin typeface="Times New Roman" panose="02020603050405020304" pitchFamily="18" charset="0"/>
                <a:ea typeface="+mn-ea"/>
                <a:cs typeface="Times New Roman" panose="02020603050405020304" pitchFamily="18" charset="0"/>
              </a:rPr>
              <a:t>             S(n) =  O(log</a:t>
            </a:r>
            <a:r>
              <a:rPr lang="en-US" altLang="zh-CN" sz="2000" baseline="-25000" dirty="0" smtClean="0">
                <a:latin typeface="Times New Roman" panose="02020603050405020304" pitchFamily="18" charset="0"/>
                <a:ea typeface="+mn-ea"/>
                <a:cs typeface="Times New Roman" panose="02020603050405020304" pitchFamily="18" charset="0"/>
              </a:rPr>
              <a:t>2</a:t>
            </a:r>
            <a:r>
              <a:rPr lang="en-US" altLang="zh-CN" sz="2000" dirty="0" smtClean="0">
                <a:latin typeface="Times New Roman" panose="02020603050405020304" pitchFamily="18" charset="0"/>
                <a:ea typeface="+mn-ea"/>
                <a:cs typeface="Times New Roman" panose="02020603050405020304" pitchFamily="18" charset="0"/>
              </a:rPr>
              <a:t>n) – O(n)</a:t>
            </a:r>
            <a:endParaRPr lang="zh-CN" altLang="en-US" sz="2000" dirty="0" smtClean="0">
              <a:latin typeface="Times New Roman" panose="02020603050405020304" pitchFamily="18" charset="0"/>
              <a:ea typeface="+mn-ea"/>
              <a:cs typeface="Times New Roman" panose="02020603050405020304" pitchFamily="18" charset="0"/>
            </a:endParaRPr>
          </a:p>
        </p:txBody>
      </p:sp>
      <p:sp>
        <p:nvSpPr>
          <p:cNvPr id="4" name="文本框 3"/>
          <p:cNvSpPr txBox="1"/>
          <p:nvPr/>
        </p:nvSpPr>
        <p:spPr>
          <a:xfrm>
            <a:off x="5292080" y="5711482"/>
            <a:ext cx="3539752" cy="400110"/>
          </a:xfrm>
          <a:prstGeom prst="rect">
            <a:avLst/>
          </a:prstGeom>
          <a:noFill/>
        </p:spPr>
        <p:txBody>
          <a:bodyPr wrap="none" rtlCol="0">
            <a:spAutoFit/>
          </a:bodyPr>
          <a:lstStyle/>
          <a:p>
            <a:pPr algn="l"/>
            <a:r>
              <a:rPr lang="zh-CN" altLang="en-US" sz="2000" b="1" dirty="0" smtClean="0">
                <a:solidFill>
                  <a:srgbClr val="FF0000"/>
                </a:solidFill>
                <a:latin typeface="+mn-ea"/>
                <a:ea typeface="+mn-ea"/>
              </a:rPr>
              <a:t>二叉树中的最大路长，路径？</a:t>
            </a:r>
          </a:p>
        </p:txBody>
      </p:sp>
    </p:spTree>
    <p:extLst>
      <p:ext uri="{BB962C8B-B14F-4D97-AF65-F5344CB8AC3E}">
        <p14:creationId xmlns:p14="http://schemas.microsoft.com/office/powerpoint/2010/main" val="55199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908720"/>
            <a:ext cx="8064896" cy="707886"/>
          </a:xfrm>
          <a:prstGeom prst="rect">
            <a:avLst/>
          </a:prstGeom>
        </p:spPr>
        <p:txBody>
          <a:bodyPr wrap="square">
            <a:spAutoFit/>
          </a:bodyPr>
          <a:lstStyle/>
          <a:p>
            <a:r>
              <a:rPr lang="en-US" altLang="zh-CN" sz="2000" b="1" dirty="0" smtClean="0">
                <a:solidFill>
                  <a:srgbClr val="FF0000"/>
                </a:solidFill>
                <a:latin typeface="+mn-ea"/>
                <a:ea typeface="+mn-ea"/>
              </a:rPr>
              <a:t>【</a:t>
            </a:r>
            <a:r>
              <a:rPr lang="zh-CN" altLang="en-US" sz="2000" b="1" dirty="0" smtClean="0">
                <a:solidFill>
                  <a:srgbClr val="FF0000"/>
                </a:solidFill>
                <a:latin typeface="+mn-ea"/>
                <a:ea typeface="+mn-ea"/>
              </a:rPr>
              <a:t>例题</a:t>
            </a:r>
            <a:r>
              <a:rPr lang="en-US" altLang="zh-CN" sz="2000" b="1" dirty="0" smtClean="0">
                <a:solidFill>
                  <a:srgbClr val="FF0000"/>
                </a:solidFill>
                <a:latin typeface="+mn-ea"/>
                <a:ea typeface="+mn-ea"/>
              </a:rPr>
              <a:t>3】</a:t>
            </a:r>
            <a:r>
              <a:rPr lang="zh-CN" altLang="en-US" sz="2000" dirty="0">
                <a:latin typeface="+mn-ea"/>
                <a:ea typeface="+mn-ea"/>
              </a:rPr>
              <a:t>采用邻接表存储结构，编写一个判别无向图中任意给定的两个顶点之间是否存在一条长度为</a:t>
            </a:r>
            <a:r>
              <a:rPr lang="en-US" altLang="zh-CN" sz="2000" dirty="0">
                <a:latin typeface="+mn-ea"/>
                <a:ea typeface="+mn-ea"/>
              </a:rPr>
              <a:t>k</a:t>
            </a:r>
            <a:r>
              <a:rPr lang="zh-CN" altLang="en-US" sz="2000" dirty="0">
                <a:latin typeface="+mn-ea"/>
                <a:ea typeface="+mn-ea"/>
              </a:rPr>
              <a:t>的简单路径的算法。</a:t>
            </a:r>
          </a:p>
        </p:txBody>
      </p:sp>
      <p:sp>
        <p:nvSpPr>
          <p:cNvPr id="5" name="文本框 4"/>
          <p:cNvSpPr txBox="1"/>
          <p:nvPr/>
        </p:nvSpPr>
        <p:spPr>
          <a:xfrm>
            <a:off x="614197" y="1877018"/>
            <a:ext cx="3240359" cy="1938992"/>
          </a:xfrm>
          <a:prstGeom prst="rect">
            <a:avLst/>
          </a:prstGeom>
          <a:noFill/>
        </p:spPr>
        <p:txBody>
          <a:bodyPr wrap="square" rtlCol="0">
            <a:spAutoFit/>
          </a:bodyPr>
          <a:lstStyle/>
          <a:p>
            <a:pPr algn="l"/>
            <a:r>
              <a:rPr lang="en-US" altLang="zh-CN" sz="2000" b="1" dirty="0" smtClean="0">
                <a:latin typeface="+mn-ea"/>
                <a:ea typeface="+mn-ea"/>
              </a:rPr>
              <a:t>1</a:t>
            </a:r>
            <a:r>
              <a:rPr lang="zh-CN" altLang="en-US" sz="2000" b="1" dirty="0" smtClean="0">
                <a:latin typeface="+mn-ea"/>
                <a:ea typeface="+mn-ea"/>
              </a:rPr>
              <a:t>、算法思想</a:t>
            </a:r>
            <a:endParaRPr lang="en-US" altLang="zh-CN" sz="2000" b="1" dirty="0" smtClean="0">
              <a:latin typeface="+mn-ea"/>
              <a:ea typeface="+mn-ea"/>
            </a:endParaRPr>
          </a:p>
          <a:p>
            <a:pPr marL="800100" lvl="1" indent="-342900">
              <a:buFont typeface="Wingdings" panose="05000000000000000000" pitchFamily="2" charset="2"/>
              <a:buChar char="Ø"/>
            </a:pPr>
            <a:r>
              <a:rPr lang="zh-CN" altLang="en-US" sz="2000" dirty="0" smtClean="0">
                <a:latin typeface="+mn-ea"/>
                <a:ea typeface="+mn-ea"/>
              </a:rPr>
              <a:t>采用深度优先遍历</a:t>
            </a:r>
            <a:r>
              <a:rPr lang="en-US" altLang="zh-CN" sz="2000" dirty="0" smtClean="0">
                <a:latin typeface="+mn-ea"/>
                <a:ea typeface="+mn-ea"/>
              </a:rPr>
              <a:t>(DFS)</a:t>
            </a:r>
            <a:r>
              <a:rPr lang="zh-CN" altLang="en-US" sz="2000" dirty="0" smtClean="0">
                <a:latin typeface="+mn-ea"/>
                <a:ea typeface="+mn-ea"/>
              </a:rPr>
              <a:t>的递归算法；</a:t>
            </a:r>
            <a:endParaRPr lang="en-US" altLang="zh-CN" sz="2000" dirty="0" smtClean="0">
              <a:latin typeface="+mn-ea"/>
              <a:ea typeface="+mn-ea"/>
            </a:endParaRPr>
          </a:p>
          <a:p>
            <a:pPr marL="800100" lvl="1" indent="-342900">
              <a:buFont typeface="Wingdings" panose="05000000000000000000" pitchFamily="2" charset="2"/>
              <a:buChar char="Ø"/>
            </a:pPr>
            <a:r>
              <a:rPr lang="zh-CN" altLang="en-US" sz="2000" dirty="0" smtClean="0">
                <a:latin typeface="+mn-ea"/>
                <a:ea typeface="+mn-ea"/>
              </a:rPr>
              <a:t>设定路长为</a:t>
            </a:r>
            <a:r>
              <a:rPr lang="en-US" altLang="zh-CN" sz="2000" dirty="0" smtClean="0">
                <a:latin typeface="+mn-ea"/>
                <a:ea typeface="+mn-ea"/>
              </a:rPr>
              <a:t>k,</a:t>
            </a:r>
            <a:r>
              <a:rPr lang="zh-CN" altLang="en-US" sz="2000" dirty="0" smtClean="0">
                <a:latin typeface="+mn-ea"/>
                <a:ea typeface="+mn-ea"/>
              </a:rPr>
              <a:t>每当前进一步，递归调用时路径长度减</a:t>
            </a:r>
            <a:r>
              <a:rPr lang="en-US" altLang="zh-CN" sz="2000" dirty="0" smtClean="0">
                <a:latin typeface="+mn-ea"/>
                <a:ea typeface="+mn-ea"/>
              </a:rPr>
              <a:t>1</a:t>
            </a:r>
            <a:r>
              <a:rPr lang="zh-CN" altLang="en-US" sz="2000" dirty="0" smtClean="0">
                <a:latin typeface="+mn-ea"/>
                <a:ea typeface="+mn-ea"/>
              </a:rPr>
              <a:t>。</a:t>
            </a:r>
          </a:p>
        </p:txBody>
      </p:sp>
      <p:sp>
        <p:nvSpPr>
          <p:cNvPr id="6" name="文本框 5"/>
          <p:cNvSpPr txBox="1"/>
          <p:nvPr/>
        </p:nvSpPr>
        <p:spPr>
          <a:xfrm>
            <a:off x="614197" y="4107618"/>
            <a:ext cx="2933464" cy="1323439"/>
          </a:xfrm>
          <a:prstGeom prst="rect">
            <a:avLst/>
          </a:prstGeom>
          <a:noFill/>
        </p:spPr>
        <p:txBody>
          <a:bodyPr wrap="square" rtlCol="0">
            <a:spAutoFit/>
          </a:bodyPr>
          <a:lstStyle/>
          <a:p>
            <a:pPr algn="l"/>
            <a:r>
              <a:rPr lang="en-US" altLang="zh-CN" sz="2000" b="1" dirty="0" smtClean="0">
                <a:latin typeface="+mn-ea"/>
                <a:ea typeface="+mn-ea"/>
              </a:rPr>
              <a:t>2</a:t>
            </a:r>
            <a:r>
              <a:rPr lang="zh-CN" altLang="en-US" sz="2000" b="1" dirty="0" smtClean="0">
                <a:latin typeface="+mn-ea"/>
                <a:ea typeface="+mn-ea"/>
              </a:rPr>
              <a:t>、数据结构</a:t>
            </a:r>
            <a:endParaRPr lang="en-US" altLang="zh-CN" sz="2000" b="1" dirty="0" smtClean="0">
              <a:latin typeface="+mn-ea"/>
              <a:ea typeface="+mn-ea"/>
            </a:endParaRPr>
          </a:p>
          <a:p>
            <a:pPr algn="l"/>
            <a:r>
              <a:rPr lang="zh-CN" altLang="en-US" sz="2000" dirty="0" smtClean="0">
                <a:latin typeface="+mn-ea"/>
                <a:ea typeface="+mn-ea"/>
              </a:rPr>
              <a:t>定义图的存储结构为邻接表</a:t>
            </a:r>
            <a:r>
              <a:rPr lang="en-US" altLang="zh-CN" sz="2000" dirty="0" err="1" smtClean="0">
                <a:latin typeface="+mn-ea"/>
                <a:ea typeface="+mn-ea"/>
              </a:rPr>
              <a:t>ALGraph</a:t>
            </a:r>
            <a:r>
              <a:rPr lang="zh-CN" altLang="en-US" sz="2000" dirty="0" smtClean="0">
                <a:latin typeface="+mn-ea"/>
                <a:ea typeface="+mn-ea"/>
              </a:rPr>
              <a:t>同教材或课件。</a:t>
            </a:r>
          </a:p>
        </p:txBody>
      </p:sp>
      <p:sp>
        <p:nvSpPr>
          <p:cNvPr id="7" name="Text Box 16"/>
          <p:cNvSpPr txBox="1">
            <a:spLocks noChangeArrowheads="1"/>
          </p:cNvSpPr>
          <p:nvPr/>
        </p:nvSpPr>
        <p:spPr bwMode="auto">
          <a:xfrm>
            <a:off x="4139952" y="2045047"/>
            <a:ext cx="4752528" cy="4095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cs typeface="Times New Roman" panose="02020603050405020304" pitchFamily="18" charset="0"/>
              </a:rPr>
              <a:t>#define   </a:t>
            </a:r>
            <a:r>
              <a:rPr lang="en-US" altLang="zh-CN" sz="2000" b="0" i="1" dirty="0">
                <a:cs typeface="Times New Roman" panose="02020603050405020304" pitchFamily="18" charset="0"/>
              </a:rPr>
              <a:t>MAX_VERTEX_NUM</a:t>
            </a:r>
            <a:r>
              <a:rPr lang="en-US" altLang="zh-CN" sz="2000" b="0" dirty="0">
                <a:cs typeface="Times New Roman" panose="02020603050405020304" pitchFamily="18" charset="0"/>
              </a:rPr>
              <a:t>   20</a:t>
            </a:r>
          </a:p>
          <a:p>
            <a:pPr eaLnBrk="1" hangingPunct="1"/>
            <a:r>
              <a:rPr lang="en-US" altLang="zh-CN" sz="2000" b="0" dirty="0" err="1">
                <a:cs typeface="Times New Roman" panose="02020603050405020304" pitchFamily="18" charset="0"/>
              </a:rPr>
              <a:t>Typedef</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struct</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int</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adjvex</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struct</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nextarc</a:t>
            </a:r>
            <a:r>
              <a:rPr lang="en-US" altLang="zh-CN" sz="2000" b="0" dirty="0">
                <a:cs typeface="Times New Roman" panose="02020603050405020304" pitchFamily="18" charset="0"/>
              </a:rPr>
              <a:t> ;</a:t>
            </a:r>
          </a:p>
          <a:p>
            <a:pPr eaLnBrk="1" hangingPunct="1"/>
            <a:r>
              <a:rPr lang="en-US" altLang="zh-CN" sz="2000" b="0" dirty="0" smtClean="0">
                <a:cs typeface="Times New Roman" panose="02020603050405020304" pitchFamily="18" charset="0"/>
              </a:rPr>
              <a:t>}  </a:t>
            </a:r>
            <a:r>
              <a:rPr lang="en-US" altLang="zh-CN" sz="2000" b="0" dirty="0" err="1">
                <a:solidFill>
                  <a:srgbClr val="0000FF"/>
                </a:solidFill>
                <a:cs typeface="Times New Roman" panose="02020603050405020304" pitchFamily="18" charset="0"/>
              </a:rPr>
              <a:t>ArcNode</a:t>
            </a:r>
            <a:r>
              <a:rPr lang="en-US" altLang="zh-CN" sz="2000" b="0" dirty="0">
                <a:solidFill>
                  <a:srgbClr val="0000FF"/>
                </a:solidFill>
                <a:cs typeface="Times New Roman" panose="02020603050405020304" pitchFamily="18" charset="0"/>
              </a:rPr>
              <a:t> </a:t>
            </a:r>
            <a:r>
              <a:rPr lang="en-US" altLang="zh-CN" sz="2000" b="0" dirty="0">
                <a:cs typeface="Times New Roman" panose="02020603050405020304" pitchFamily="18" charset="0"/>
              </a:rPr>
              <a:t>;</a:t>
            </a:r>
          </a:p>
          <a:p>
            <a:pPr eaLnBrk="1" hangingPunct="1"/>
            <a:r>
              <a:rPr lang="en-US" altLang="zh-CN" sz="2000" b="0" dirty="0" err="1" smtClean="0">
                <a:cs typeface="Times New Roman" panose="02020603050405020304" pitchFamily="18" charset="0"/>
              </a:rPr>
              <a:t>Typedef</a:t>
            </a:r>
            <a:r>
              <a:rPr lang="en-US" altLang="zh-CN" sz="2000" b="0" dirty="0" smtClean="0">
                <a:cs typeface="Times New Roman" panose="02020603050405020304" pitchFamily="18" charset="0"/>
              </a:rPr>
              <a:t>   </a:t>
            </a:r>
            <a:r>
              <a:rPr lang="en-US" altLang="zh-CN" sz="2000" b="0" dirty="0" err="1">
                <a:cs typeface="Times New Roman" panose="02020603050405020304" pitchFamily="18" charset="0"/>
              </a:rPr>
              <a:t>struct</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Vnode</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smtClean="0">
                <a:cs typeface="Times New Roman" panose="02020603050405020304" pitchFamily="18" charset="0"/>
              </a:rPr>
              <a:t>               char       </a:t>
            </a:r>
            <a:r>
              <a:rPr lang="en-US" altLang="zh-CN" sz="2000" b="0" dirty="0">
                <a:cs typeface="Times New Roman" panose="02020603050405020304" pitchFamily="18" charset="0"/>
              </a:rPr>
              <a:t>data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firstarc</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Vnode</a:t>
            </a:r>
            <a:r>
              <a:rPr lang="en-US" altLang="zh-CN" sz="2000" b="0" dirty="0">
                <a:cs typeface="Times New Roman" panose="02020603050405020304" pitchFamily="18" charset="0"/>
              </a:rPr>
              <a:t>, </a:t>
            </a:r>
            <a:r>
              <a:rPr lang="en-US" altLang="zh-CN" sz="2000" b="0" dirty="0" err="1">
                <a:solidFill>
                  <a:srgbClr val="0000FF"/>
                </a:solidFill>
                <a:cs typeface="Times New Roman" panose="02020603050405020304" pitchFamily="18" charset="0"/>
              </a:rPr>
              <a:t>AdjList</a:t>
            </a:r>
            <a:r>
              <a:rPr lang="en-US" altLang="zh-CN" sz="2000" b="0" dirty="0">
                <a:cs typeface="Times New Roman" panose="02020603050405020304" pitchFamily="18" charset="0"/>
              </a:rPr>
              <a:t>[</a:t>
            </a:r>
            <a:r>
              <a:rPr lang="en-US" altLang="zh-CN" sz="2000" b="0" i="1" dirty="0">
                <a:cs typeface="Times New Roman" panose="02020603050405020304" pitchFamily="18" charset="0"/>
              </a:rPr>
              <a:t>MAX_VERTEX_NUM</a:t>
            </a:r>
            <a:r>
              <a:rPr lang="en-US" altLang="zh-CN" sz="2000" b="0" dirty="0">
                <a:cs typeface="Times New Roman" panose="02020603050405020304" pitchFamily="18" charset="0"/>
              </a:rPr>
              <a:t>] ;</a:t>
            </a:r>
          </a:p>
          <a:p>
            <a:pPr eaLnBrk="1" hangingPunct="1"/>
            <a:r>
              <a:rPr lang="en-US" altLang="zh-CN" sz="2000" b="0" dirty="0" err="1" smtClean="0">
                <a:cs typeface="Times New Roman" panose="02020603050405020304" pitchFamily="18" charset="0"/>
              </a:rPr>
              <a:t>Typedef</a:t>
            </a:r>
            <a:r>
              <a:rPr lang="en-US" altLang="zh-CN" sz="2000" b="0" dirty="0" smtClean="0">
                <a:cs typeface="Times New Roman" panose="02020603050405020304" pitchFamily="18" charset="0"/>
              </a:rPr>
              <a:t>   </a:t>
            </a:r>
            <a:r>
              <a:rPr lang="en-US" altLang="zh-CN" sz="2000" b="0" dirty="0" err="1">
                <a:cs typeface="Times New Roman" panose="02020603050405020304" pitchFamily="18" charset="0"/>
              </a:rPr>
              <a:t>struct</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AdjList</a:t>
            </a:r>
            <a:r>
              <a:rPr lang="en-US" altLang="zh-CN" sz="2000" b="0" dirty="0">
                <a:cs typeface="Times New Roman" panose="02020603050405020304" pitchFamily="18" charset="0"/>
              </a:rPr>
              <a:t>     vertices ;</a:t>
            </a:r>
          </a:p>
          <a:p>
            <a:pPr eaLnBrk="1" hangingPunct="1"/>
            <a:r>
              <a:rPr lang="en-US" altLang="zh-CN" sz="2000" b="0" dirty="0">
                <a:cs typeface="Times New Roman" panose="02020603050405020304" pitchFamily="18" charset="0"/>
              </a:rPr>
              <a:t>                </a:t>
            </a:r>
            <a:r>
              <a:rPr lang="en-US" altLang="zh-CN" sz="2000" b="0" dirty="0" err="1" smtClean="0">
                <a:cs typeface="Times New Roman" panose="02020603050405020304" pitchFamily="18" charset="0"/>
              </a:rPr>
              <a:t>int</a:t>
            </a:r>
            <a:r>
              <a:rPr lang="en-US" altLang="zh-CN" sz="2000" b="0" dirty="0" smtClean="0">
                <a:cs typeface="Times New Roman" panose="02020603050405020304" pitchFamily="18" charset="0"/>
              </a:rPr>
              <a:t>             </a:t>
            </a:r>
            <a:r>
              <a:rPr lang="en-US" altLang="zh-CN" sz="2000" b="0" dirty="0" err="1">
                <a:cs typeface="Times New Roman" panose="02020603050405020304" pitchFamily="18" charset="0"/>
              </a:rPr>
              <a:t>vexnum</a:t>
            </a:r>
            <a:r>
              <a:rPr lang="en-US" altLang="zh-CN" sz="2000" b="0" dirty="0">
                <a:cs typeface="Times New Roman" panose="02020603050405020304" pitchFamily="18" charset="0"/>
              </a:rPr>
              <a:t> ;</a:t>
            </a:r>
          </a:p>
          <a:p>
            <a:pPr eaLnBrk="1" hangingPunct="1"/>
            <a:r>
              <a:rPr lang="en-US" altLang="zh-CN" sz="2000" b="0" dirty="0" smtClean="0">
                <a:cs typeface="Times New Roman" panose="02020603050405020304" pitchFamily="18" charset="0"/>
              </a:rPr>
              <a:t>}  </a:t>
            </a:r>
            <a:r>
              <a:rPr lang="en-US" altLang="zh-CN" sz="2000" b="0" dirty="0" err="1">
                <a:solidFill>
                  <a:srgbClr val="0000FF"/>
                </a:solidFill>
                <a:cs typeface="Times New Roman" panose="02020603050405020304" pitchFamily="18" charset="0"/>
              </a:rPr>
              <a:t>ALGraph</a:t>
            </a:r>
            <a:r>
              <a:rPr lang="en-US" altLang="zh-CN" sz="2000" b="0" dirty="0">
                <a:solidFill>
                  <a:srgbClr val="0000FF"/>
                </a:solidFill>
                <a:cs typeface="Times New Roman" panose="02020603050405020304" pitchFamily="18" charset="0"/>
              </a:rPr>
              <a:t> </a:t>
            </a:r>
            <a:r>
              <a:rPr lang="en-US" altLang="zh-CN" sz="2000" b="0" dirty="0" smtClean="0">
                <a:cs typeface="Times New Roman" panose="02020603050405020304" pitchFamily="18" charset="0"/>
              </a:rPr>
              <a:t>;</a:t>
            </a:r>
          </a:p>
        </p:txBody>
      </p:sp>
    </p:spTree>
    <p:extLst>
      <p:ext uri="{BB962C8B-B14F-4D97-AF65-F5344CB8AC3E}">
        <p14:creationId xmlns:p14="http://schemas.microsoft.com/office/powerpoint/2010/main" val="129729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764704"/>
            <a:ext cx="8820472" cy="5632311"/>
          </a:xfrm>
          <a:prstGeom prst="rect">
            <a:avLst/>
          </a:prstGeom>
        </p:spPr>
        <p:txBody>
          <a:bodyPr wrap="square">
            <a:spAutoFit/>
          </a:bodyPr>
          <a:lstStyle/>
          <a:p>
            <a:pPr marL="466725" marR="266700" algn="just">
              <a:spcAft>
                <a:spcPts val="0"/>
              </a:spcAft>
            </a:pPr>
            <a:r>
              <a:rPr lang="en-US" altLang="zh-CN" sz="2000" b="1" kern="100" dirty="0" smtClean="0">
                <a:solidFill>
                  <a:srgbClr val="000000"/>
                </a:solidFill>
                <a:latin typeface="Times New Roman" panose="02020603050405020304" pitchFamily="18" charset="0"/>
                <a:ea typeface="+mn-ea"/>
                <a:cs typeface="Times New Roman" panose="02020603050405020304" pitchFamily="18" charset="0"/>
              </a:rPr>
              <a:t>3</a:t>
            </a:r>
            <a:r>
              <a:rPr lang="zh-CN" altLang="en-US" sz="2000" b="1" kern="100" dirty="0" smtClean="0">
                <a:solidFill>
                  <a:srgbClr val="000000"/>
                </a:solidFill>
                <a:latin typeface="Times New Roman" panose="02020603050405020304" pitchFamily="18" charset="0"/>
                <a:ea typeface="+mn-ea"/>
                <a:cs typeface="Times New Roman" panose="02020603050405020304" pitchFamily="18" charset="0"/>
              </a:rPr>
              <a:t>、算法</a:t>
            </a:r>
            <a:r>
              <a:rPr lang="en-US" altLang="zh-CN" sz="2000" b="1" kern="100" dirty="0" smtClean="0">
                <a:solidFill>
                  <a:srgbClr val="000000"/>
                </a:solidFill>
                <a:latin typeface="Times New Roman" panose="02020603050405020304" pitchFamily="18" charset="0"/>
                <a:ea typeface="+mn-ea"/>
                <a:cs typeface="Times New Roman" panose="02020603050405020304" pitchFamily="18" charset="0"/>
              </a:rPr>
              <a:t>1</a:t>
            </a:r>
          </a:p>
          <a:p>
            <a:pPr marL="466725" marR="266700" algn="just">
              <a:spcAft>
                <a:spcPts val="0"/>
              </a:spcAft>
            </a:pPr>
            <a:r>
              <a:rPr lang="en-US" altLang="zh-CN" sz="2000" kern="100" dirty="0" err="1" smtClean="0">
                <a:solidFill>
                  <a:srgbClr val="000000"/>
                </a:solidFill>
                <a:latin typeface="Times New Roman" panose="02020603050405020304" pitchFamily="18" charset="0"/>
                <a:ea typeface="+mn-ea"/>
                <a:cs typeface="Times New Roman" panose="02020603050405020304" pitchFamily="18" charset="0"/>
              </a:rPr>
              <a:t>int</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visited[MAXSIZE</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a:t>
            </a:r>
            <a:r>
              <a:rPr lang="zh-CN" altLang="en-US" sz="2000" kern="100" dirty="0" smtClean="0">
                <a:solidFill>
                  <a:srgbClr val="000000"/>
                </a:solidFill>
                <a:latin typeface="Times New Roman" panose="02020603050405020304" pitchFamily="18" charset="0"/>
                <a:ea typeface="+mn-ea"/>
                <a:cs typeface="Times New Roman" panose="02020603050405020304" pitchFamily="18" charset="0"/>
              </a:rPr>
              <a:t>初始为</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0</a:t>
            </a:r>
            <a:r>
              <a:rPr lang="zh-CN" altLang="en-US" sz="2000" kern="100" dirty="0" smtClean="0">
                <a:solidFill>
                  <a:srgbClr val="000000"/>
                </a:solidFill>
                <a:latin typeface="Times New Roman" panose="02020603050405020304" pitchFamily="18" charset="0"/>
                <a:ea typeface="+mn-ea"/>
                <a:cs typeface="Times New Roman" panose="02020603050405020304" pitchFamily="18" charset="0"/>
              </a:rPr>
              <a:t>，表示所有顶点都为访问过</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err="1">
                <a:solidFill>
                  <a:srgbClr val="000000"/>
                </a:solidFill>
                <a:latin typeface="Times New Roman" panose="02020603050405020304" pitchFamily="18" charset="0"/>
                <a:ea typeface="+mn-ea"/>
                <a:cs typeface="Times New Roman" panose="02020603050405020304" pitchFamily="18" charset="0"/>
              </a:rPr>
              <a:t>int</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err="1">
                <a:solidFill>
                  <a:srgbClr val="000000"/>
                </a:solidFill>
                <a:latin typeface="Times New Roman" panose="02020603050405020304" pitchFamily="18" charset="0"/>
                <a:ea typeface="+mn-ea"/>
                <a:cs typeface="Times New Roman" panose="02020603050405020304" pitchFamily="18" charset="0"/>
              </a:rPr>
              <a:t>exist_path_len</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a:t>
            </a:r>
            <a:r>
              <a:rPr lang="en-US" altLang="zh-CN" sz="2000" kern="100" dirty="0" err="1">
                <a:solidFill>
                  <a:srgbClr val="000000"/>
                </a:solidFill>
                <a:latin typeface="Times New Roman" panose="02020603050405020304" pitchFamily="18" charset="0"/>
                <a:ea typeface="+mn-ea"/>
                <a:cs typeface="Times New Roman" panose="02020603050405020304" pitchFamily="18" charset="0"/>
              </a:rPr>
              <a:t>ALGraph</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 G, </a:t>
            </a:r>
            <a:r>
              <a:rPr lang="en-US" altLang="zh-CN" sz="2000" kern="100" dirty="0" err="1">
                <a:solidFill>
                  <a:srgbClr val="000000"/>
                </a:solidFill>
                <a:latin typeface="Times New Roman" panose="02020603050405020304" pitchFamily="18" charset="0"/>
                <a:ea typeface="+mn-ea"/>
                <a:cs typeface="Times New Roman" panose="02020603050405020304" pitchFamily="18" charset="0"/>
              </a:rPr>
              <a:t>int</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err="1">
                <a:solidFill>
                  <a:srgbClr val="000000"/>
                </a:solidFill>
                <a:latin typeface="Times New Roman" panose="02020603050405020304" pitchFamily="18" charset="0"/>
                <a:ea typeface="+mn-ea"/>
                <a:cs typeface="Times New Roman" panose="02020603050405020304" pitchFamily="18" charset="0"/>
              </a:rPr>
              <a:t>i</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err="1">
                <a:solidFill>
                  <a:srgbClr val="000000"/>
                </a:solidFill>
                <a:latin typeface="Times New Roman" panose="02020603050405020304" pitchFamily="18" charset="0"/>
                <a:ea typeface="+mn-ea"/>
                <a:cs typeface="Times New Roman" panose="02020603050405020304" pitchFamily="18" charset="0"/>
              </a:rPr>
              <a:t>int</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 j, </a:t>
            </a:r>
            <a:r>
              <a:rPr lang="en-US" altLang="zh-CN" sz="2000" kern="100" dirty="0" err="1">
                <a:solidFill>
                  <a:srgbClr val="000000"/>
                </a:solidFill>
                <a:latin typeface="Times New Roman" panose="02020603050405020304" pitchFamily="18" charset="0"/>
                <a:ea typeface="+mn-ea"/>
                <a:cs typeface="Times New Roman" panose="02020603050405020304" pitchFamily="18" charset="0"/>
              </a:rPr>
              <a:t>int</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 k)</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a:solidFill>
                  <a:srgbClr val="000000"/>
                </a:solidFill>
                <a:latin typeface="Times New Roman" panose="02020603050405020304" pitchFamily="18" charset="0"/>
                <a:ea typeface="+mn-ea"/>
                <a:cs typeface="Times New Roman" panose="02020603050405020304" pitchFamily="18" charset="0"/>
              </a:rPr>
              <a:t>{</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a:solidFill>
                  <a:srgbClr val="000000"/>
                </a:solidFill>
                <a:latin typeface="Times New Roman" panose="02020603050405020304" pitchFamily="18" charset="0"/>
                <a:ea typeface="+mn-ea"/>
                <a:cs typeface="Times New Roman" panose="02020603050405020304" pitchFamily="18" charset="0"/>
              </a:rPr>
              <a:t>	if(</a:t>
            </a:r>
            <a:r>
              <a:rPr lang="en-US" altLang="zh-CN" sz="2000" kern="100" dirty="0" err="1">
                <a:solidFill>
                  <a:srgbClr val="000000"/>
                </a:solidFill>
                <a:latin typeface="Times New Roman" panose="02020603050405020304" pitchFamily="18" charset="0"/>
                <a:ea typeface="+mn-ea"/>
                <a:cs typeface="Times New Roman" panose="02020603050405020304" pitchFamily="18" charset="0"/>
              </a:rPr>
              <a:t>i</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==j&amp;&amp;k==0)</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return </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1; </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a:t>
            </a:r>
            <a:r>
              <a:rPr lang="zh-CN" altLang="zh-CN" sz="2000" kern="100" dirty="0">
                <a:solidFill>
                  <a:srgbClr val="000000"/>
                </a:solidFill>
                <a:latin typeface="Times New Roman" panose="02020603050405020304" pitchFamily="18" charset="0"/>
                <a:ea typeface="+mn-ea"/>
                <a:cs typeface="Times New Roman" panose="02020603050405020304" pitchFamily="18" charset="0"/>
              </a:rPr>
              <a:t>找到了一条</a:t>
            </a:r>
            <a:r>
              <a:rPr lang="zh-CN" altLang="zh-CN" sz="2000" kern="100" dirty="0" smtClean="0">
                <a:solidFill>
                  <a:srgbClr val="000000"/>
                </a:solidFill>
                <a:latin typeface="Times New Roman" panose="02020603050405020304" pitchFamily="18" charset="0"/>
                <a:ea typeface="+mn-ea"/>
                <a:cs typeface="Times New Roman" panose="02020603050405020304" pitchFamily="18" charset="0"/>
              </a:rPr>
              <a:t>路径</a:t>
            </a:r>
            <a:r>
              <a:rPr lang="zh-CN" altLang="zh-CN" sz="2000" kern="100" dirty="0">
                <a:solidFill>
                  <a:srgbClr val="000000"/>
                </a:solidFill>
                <a:latin typeface="Times New Roman" panose="02020603050405020304" pitchFamily="18" charset="0"/>
                <a:ea typeface="+mn-ea"/>
                <a:cs typeface="Times New Roman" panose="02020603050405020304" pitchFamily="18" charset="0"/>
              </a:rPr>
              <a:t>，且长度符合要求</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a:solidFill>
                  <a:srgbClr val="000000"/>
                </a:solidFill>
                <a:latin typeface="Times New Roman" panose="02020603050405020304" pitchFamily="18" charset="0"/>
                <a:ea typeface="+mn-ea"/>
                <a:cs typeface="Times New Roman" panose="02020603050405020304" pitchFamily="18" charset="0"/>
              </a:rPr>
              <a:t>	else if(k&gt;0)</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visited[</a:t>
            </a:r>
            <a:r>
              <a:rPr lang="en-US" altLang="zh-CN" sz="2000" kern="100" dirty="0" err="1" smtClean="0">
                <a:solidFill>
                  <a:srgbClr val="000000"/>
                </a:solidFill>
                <a:latin typeface="Times New Roman" panose="02020603050405020304" pitchFamily="18" charset="0"/>
                <a:ea typeface="+mn-ea"/>
                <a:cs typeface="Times New Roman" panose="02020603050405020304" pitchFamily="18" charset="0"/>
              </a:rPr>
              <a:t>i</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 = 1;</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for(p=</a:t>
            </a:r>
            <a:r>
              <a:rPr lang="en-US" altLang="zh-CN" sz="2000" kern="100" dirty="0" err="1" smtClean="0">
                <a:solidFill>
                  <a:srgbClr val="000000"/>
                </a:solidFill>
                <a:latin typeface="Times New Roman" panose="02020603050405020304" pitchFamily="18" charset="0"/>
                <a:ea typeface="+mn-ea"/>
                <a:cs typeface="Times New Roman" panose="02020603050405020304" pitchFamily="18" charset="0"/>
              </a:rPr>
              <a:t>G.vertices</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a:t>
            </a:r>
            <a:r>
              <a:rPr lang="en-US" altLang="zh-CN" sz="2000" kern="100" dirty="0" err="1" smtClean="0">
                <a:solidFill>
                  <a:srgbClr val="000000"/>
                </a:solidFill>
                <a:latin typeface="Times New Roman" panose="02020603050405020304" pitchFamily="18" charset="0"/>
                <a:ea typeface="+mn-ea"/>
                <a:cs typeface="Times New Roman" panose="02020603050405020304" pitchFamily="18" charset="0"/>
              </a:rPr>
              <a:t>i</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a:t>
            </a:r>
            <a:r>
              <a:rPr lang="en-US" altLang="zh-CN" sz="2000" kern="100" dirty="0" err="1">
                <a:solidFill>
                  <a:srgbClr val="000000"/>
                </a:solidFill>
                <a:latin typeface="Times New Roman" panose="02020603050405020304" pitchFamily="18" charset="0"/>
                <a:ea typeface="+mn-ea"/>
                <a:cs typeface="Times New Roman" panose="02020603050405020304" pitchFamily="18" charset="0"/>
              </a:rPr>
              <a:t>firstarc</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 p; p=p-&gt;</a:t>
            </a:r>
            <a:r>
              <a:rPr lang="en-US" altLang="zh-CN" sz="2000" kern="100" dirty="0" err="1">
                <a:solidFill>
                  <a:srgbClr val="000000"/>
                </a:solidFill>
                <a:latin typeface="Times New Roman" panose="02020603050405020304" pitchFamily="18" charset="0"/>
                <a:ea typeface="+mn-ea"/>
                <a:cs typeface="Times New Roman" panose="02020603050405020304" pitchFamily="18" charset="0"/>
              </a:rPr>
              <a:t>nextarc</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m=p-</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&gt;</a:t>
            </a:r>
            <a:r>
              <a:rPr lang="en-US" altLang="zh-CN" sz="2000" kern="100" dirty="0" err="1">
                <a:solidFill>
                  <a:srgbClr val="000000"/>
                </a:solidFill>
                <a:latin typeface="Times New Roman" panose="02020603050405020304" pitchFamily="18" charset="0"/>
                <a:ea typeface="+mn-ea"/>
                <a:cs typeface="Times New Roman" panose="02020603050405020304" pitchFamily="18" charset="0"/>
              </a:rPr>
              <a:t>adjvex</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if</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(!visited[m</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zh-CN" altLang="zh-CN" sz="2000" kern="100" dirty="0">
                <a:solidFill>
                  <a:srgbClr val="000000"/>
                </a:solidFill>
                <a:latin typeface="Times New Roman" panose="02020603050405020304" pitchFamily="18" charset="0"/>
                <a:ea typeface="+mn-ea"/>
                <a:cs typeface="Times New Roman" panose="02020603050405020304" pitchFamily="18" charset="0"/>
              </a:rPr>
              <a:t>顶点未被访问过</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if(</a:t>
            </a:r>
            <a:r>
              <a:rPr lang="en-US" altLang="zh-CN" sz="2000" kern="100" dirty="0" err="1" smtClean="0">
                <a:solidFill>
                  <a:srgbClr val="000000"/>
                </a:solidFill>
                <a:latin typeface="Times New Roman" panose="02020603050405020304" pitchFamily="18" charset="0"/>
                <a:ea typeface="+mn-ea"/>
                <a:cs typeface="Times New Roman" panose="02020603050405020304" pitchFamily="18" charset="0"/>
              </a:rPr>
              <a:t>exit_path_len</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(G,m,j,k-1</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a:t>
            </a:r>
            <a:r>
              <a:rPr lang="zh-CN" altLang="zh-CN" sz="2000" kern="100" dirty="0">
                <a:solidFill>
                  <a:srgbClr val="000000"/>
                </a:solidFill>
                <a:latin typeface="Times New Roman" panose="02020603050405020304" pitchFamily="18" charset="0"/>
                <a:ea typeface="+mn-ea"/>
                <a:cs typeface="Times New Roman" panose="02020603050405020304" pitchFamily="18" charset="0"/>
              </a:rPr>
              <a:t>剩余路径长度减</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1</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a:solidFill>
                  <a:srgbClr val="000000"/>
                </a:solidFill>
                <a:latin typeface="Times New Roman" panose="02020603050405020304" pitchFamily="18" charset="0"/>
                <a:ea typeface="+mn-ea"/>
                <a:cs typeface="Times New Roman" panose="02020603050405020304" pitchFamily="18" charset="0"/>
              </a:rPr>
              <a:t>			</a:t>
            </a: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return </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1;</a:t>
            </a:r>
            <a:endParaRPr lang="zh-CN" altLang="zh-CN" sz="2000" kern="100" dirty="0">
              <a:latin typeface="Times New Roman" panose="02020603050405020304" pitchFamily="18" charset="0"/>
              <a:ea typeface="+mn-ea"/>
              <a:cs typeface="Times New Roman" panose="02020603050405020304" pitchFamily="18" charset="0"/>
            </a:endParaRPr>
          </a:p>
          <a:p>
            <a:pPr marL="733425" marR="266700" indent="66675" algn="just">
              <a:spcAft>
                <a:spcPts val="0"/>
              </a:spcAft>
            </a:pP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a:t>
            </a:r>
            <a:endParaRPr lang="zh-CN" altLang="zh-CN" sz="2000" kern="100" dirty="0">
              <a:latin typeface="Times New Roman" panose="02020603050405020304" pitchFamily="18" charset="0"/>
              <a:ea typeface="+mn-ea"/>
              <a:cs typeface="Times New Roman" panose="02020603050405020304" pitchFamily="18" charset="0"/>
            </a:endParaRPr>
          </a:p>
          <a:p>
            <a:pPr marL="733425" marR="266700" indent="66675" algn="just">
              <a:spcAft>
                <a:spcPts val="0"/>
              </a:spcAft>
            </a:pPr>
            <a:r>
              <a:rPr lang="en-US" altLang="zh-CN" sz="2000" kern="100" dirty="0" smtClean="0">
                <a:solidFill>
                  <a:srgbClr val="FF0000"/>
                </a:solidFill>
                <a:latin typeface="Times New Roman" panose="02020603050405020304" pitchFamily="18" charset="0"/>
                <a:ea typeface="+mn-ea"/>
                <a:cs typeface="Times New Roman" panose="02020603050405020304" pitchFamily="18" charset="0"/>
              </a:rPr>
              <a:t>          visited[</a:t>
            </a:r>
            <a:r>
              <a:rPr lang="en-US" altLang="zh-CN" sz="2000" kern="100" dirty="0" err="1" smtClean="0">
                <a:solidFill>
                  <a:srgbClr val="FF0000"/>
                </a:solidFill>
                <a:latin typeface="Times New Roman" panose="02020603050405020304" pitchFamily="18" charset="0"/>
                <a:ea typeface="+mn-ea"/>
                <a:cs typeface="Times New Roman" panose="02020603050405020304" pitchFamily="18" charset="0"/>
              </a:rPr>
              <a:t>i</a:t>
            </a:r>
            <a:r>
              <a:rPr lang="en-US" altLang="zh-CN" sz="2000" kern="100" dirty="0">
                <a:solidFill>
                  <a:srgbClr val="FF0000"/>
                </a:solidFill>
                <a:latin typeface="Times New Roman" panose="02020603050405020304" pitchFamily="18" charset="0"/>
                <a:ea typeface="+mn-ea"/>
                <a:cs typeface="Times New Roman" panose="02020603050405020304" pitchFamily="18" charset="0"/>
              </a:rPr>
              <a:t>]=0;</a:t>
            </a:r>
            <a:endParaRPr lang="zh-CN" altLang="zh-CN" sz="2000" kern="100" dirty="0">
              <a:solidFill>
                <a:srgbClr val="FF0000"/>
              </a:solidFill>
              <a:latin typeface="Times New Roman" panose="02020603050405020304" pitchFamily="18" charset="0"/>
              <a:ea typeface="+mn-ea"/>
              <a:cs typeface="Times New Roman" panose="02020603050405020304" pitchFamily="18" charset="0"/>
            </a:endParaRPr>
          </a:p>
          <a:p>
            <a:pPr marL="466725" marR="266700" indent="66675" algn="just">
              <a:spcAft>
                <a:spcPts val="0"/>
              </a:spcAft>
            </a:pP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indent="66675" algn="just">
              <a:spcAft>
                <a:spcPts val="0"/>
              </a:spcAft>
            </a:pPr>
            <a:r>
              <a:rPr lang="en-US" altLang="zh-CN" sz="2000" kern="100" dirty="0" smtClean="0">
                <a:solidFill>
                  <a:srgbClr val="000000"/>
                </a:solidFill>
                <a:latin typeface="Times New Roman" panose="02020603050405020304" pitchFamily="18" charset="0"/>
                <a:ea typeface="+mn-ea"/>
                <a:cs typeface="Times New Roman" panose="02020603050405020304" pitchFamily="18" charset="0"/>
              </a:rPr>
              <a:t>       return </a:t>
            </a:r>
            <a:r>
              <a:rPr lang="en-US" altLang="zh-CN" sz="2000" kern="100" dirty="0">
                <a:solidFill>
                  <a:srgbClr val="000000"/>
                </a:solidFill>
                <a:latin typeface="Times New Roman" panose="02020603050405020304" pitchFamily="18" charset="0"/>
                <a:ea typeface="+mn-ea"/>
                <a:cs typeface="Times New Roman" panose="02020603050405020304" pitchFamily="18" charset="0"/>
              </a:rPr>
              <a:t>0; //</a:t>
            </a:r>
            <a:r>
              <a:rPr lang="zh-CN" altLang="zh-CN" sz="2000" kern="100" dirty="0">
                <a:solidFill>
                  <a:srgbClr val="000000"/>
                </a:solidFill>
                <a:latin typeface="Times New Roman" panose="02020603050405020304" pitchFamily="18" charset="0"/>
                <a:ea typeface="+mn-ea"/>
                <a:cs typeface="Times New Roman" panose="02020603050405020304" pitchFamily="18" charset="0"/>
              </a:rPr>
              <a:t>没找到</a:t>
            </a:r>
            <a:endParaRPr lang="zh-CN" altLang="zh-CN" sz="2000" kern="100" dirty="0">
              <a:latin typeface="Times New Roman" panose="02020603050405020304" pitchFamily="18" charset="0"/>
              <a:ea typeface="+mn-ea"/>
              <a:cs typeface="Times New Roman" panose="02020603050405020304" pitchFamily="18" charset="0"/>
            </a:endParaRPr>
          </a:p>
          <a:p>
            <a:pPr marL="466725" marR="266700" algn="just">
              <a:spcAft>
                <a:spcPts val="0"/>
              </a:spcAft>
            </a:pPr>
            <a:r>
              <a:rPr lang="en-US" altLang="zh-CN" sz="2000" kern="100" dirty="0">
                <a:solidFill>
                  <a:srgbClr val="000000"/>
                </a:solidFill>
                <a:latin typeface="Times New Roman" panose="02020603050405020304" pitchFamily="18" charset="0"/>
                <a:ea typeface="+mn-ea"/>
                <a:cs typeface="Times New Roman" panose="02020603050405020304" pitchFamily="18" charset="0"/>
              </a:rPr>
              <a:t>}</a:t>
            </a:r>
            <a:endParaRPr lang="zh-CN" altLang="zh-CN" sz="2000" kern="100" dirty="0">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503040" y="3284984"/>
            <a:ext cx="8424936" cy="461665"/>
          </a:xfrm>
          <a:prstGeom prst="rect">
            <a:avLst/>
          </a:prstGeom>
          <a:solidFill>
            <a:schemeClr val="bg2">
              <a:lumMod val="20000"/>
              <a:lumOff val="80000"/>
            </a:schemeClr>
          </a:solidFill>
        </p:spPr>
        <p:txBody>
          <a:bodyPr wrap="square">
            <a:spAutoFit/>
          </a:bodyPr>
          <a:lstStyle/>
          <a:p>
            <a:pPr lvl="0" eaLnBrk="1" hangingPunct="1"/>
            <a:r>
              <a:rPr kumimoji="1" lang="en-US" altLang="zh-CN" sz="2400" dirty="0">
                <a:solidFill>
                  <a:srgbClr val="3333CC"/>
                </a:solidFill>
                <a:latin typeface="Times New Roman" panose="02020603050405020304" pitchFamily="18" charset="0"/>
              </a:rPr>
              <a:t>for ( </a:t>
            </a:r>
            <a:r>
              <a:rPr kumimoji="1" lang="en-US" altLang="zh-CN" sz="2400" dirty="0" smtClean="0">
                <a:solidFill>
                  <a:srgbClr val="3333CC"/>
                </a:solidFill>
                <a:latin typeface="Times New Roman" panose="02020603050405020304" pitchFamily="18" charset="0"/>
              </a:rPr>
              <a:t>m </a:t>
            </a:r>
            <a:r>
              <a:rPr kumimoji="1" lang="en-US" altLang="zh-CN" sz="2400" dirty="0">
                <a:solidFill>
                  <a:srgbClr val="3333CC"/>
                </a:solidFill>
                <a:latin typeface="Times New Roman" panose="02020603050405020304" pitchFamily="18" charset="0"/>
              </a:rPr>
              <a:t>= </a:t>
            </a:r>
            <a:r>
              <a:rPr kumimoji="1" lang="en-US" altLang="zh-CN" sz="2400" dirty="0" err="1">
                <a:solidFill>
                  <a:srgbClr val="3333CC"/>
                </a:solidFill>
                <a:latin typeface="Times New Roman" panose="02020603050405020304" pitchFamily="18" charset="0"/>
              </a:rPr>
              <a:t>FirstAdjVex</a:t>
            </a:r>
            <a:r>
              <a:rPr kumimoji="1" lang="en-US" altLang="zh-CN" sz="2400" dirty="0">
                <a:solidFill>
                  <a:srgbClr val="3333CC"/>
                </a:solidFill>
                <a:latin typeface="Times New Roman" panose="02020603050405020304" pitchFamily="18" charset="0"/>
              </a:rPr>
              <a:t> ( G , </a:t>
            </a:r>
            <a:r>
              <a:rPr kumimoji="1" lang="en-US" altLang="zh-CN" sz="2400" dirty="0" err="1" smtClean="0">
                <a:solidFill>
                  <a:srgbClr val="3333CC"/>
                </a:solidFill>
                <a:latin typeface="Times New Roman" panose="02020603050405020304" pitchFamily="18" charset="0"/>
              </a:rPr>
              <a:t>i</a:t>
            </a:r>
            <a:r>
              <a:rPr kumimoji="1" lang="en-US" altLang="zh-CN" sz="2400" dirty="0" smtClean="0">
                <a:solidFill>
                  <a:srgbClr val="3333CC"/>
                </a:solidFill>
                <a:latin typeface="Times New Roman" panose="02020603050405020304" pitchFamily="18" charset="0"/>
              </a:rPr>
              <a:t> </a:t>
            </a:r>
            <a:r>
              <a:rPr kumimoji="1" lang="en-US" altLang="zh-CN" sz="2400" dirty="0">
                <a:solidFill>
                  <a:srgbClr val="3333CC"/>
                </a:solidFill>
                <a:latin typeface="Times New Roman" panose="02020603050405020304" pitchFamily="18" charset="0"/>
              </a:rPr>
              <a:t>); </a:t>
            </a:r>
            <a:r>
              <a:rPr kumimoji="1" lang="en-US" altLang="zh-CN" sz="2400" dirty="0" smtClean="0">
                <a:solidFill>
                  <a:srgbClr val="3333CC"/>
                </a:solidFill>
                <a:latin typeface="Times New Roman" panose="02020603050405020304" pitchFamily="18" charset="0"/>
              </a:rPr>
              <a:t>m&gt;=</a:t>
            </a:r>
            <a:r>
              <a:rPr kumimoji="1" lang="en-US" altLang="zh-CN" sz="2400" dirty="0">
                <a:solidFill>
                  <a:srgbClr val="3333CC"/>
                </a:solidFill>
                <a:latin typeface="Times New Roman" panose="02020603050405020304" pitchFamily="18" charset="0"/>
              </a:rPr>
              <a:t>0; </a:t>
            </a:r>
            <a:r>
              <a:rPr kumimoji="1" lang="en-US" altLang="zh-CN" sz="2400" dirty="0" smtClean="0">
                <a:solidFill>
                  <a:srgbClr val="3333CC"/>
                </a:solidFill>
                <a:latin typeface="Times New Roman" panose="02020603050405020304" pitchFamily="18" charset="0"/>
              </a:rPr>
              <a:t>m = </a:t>
            </a:r>
            <a:r>
              <a:rPr kumimoji="1" lang="en-US" altLang="zh-CN" sz="2400" dirty="0" err="1" smtClean="0">
                <a:solidFill>
                  <a:srgbClr val="3333CC"/>
                </a:solidFill>
                <a:latin typeface="Times New Roman" panose="02020603050405020304" pitchFamily="18" charset="0"/>
              </a:rPr>
              <a:t>NextAdjVex</a:t>
            </a:r>
            <a:r>
              <a:rPr kumimoji="1" lang="en-US" altLang="zh-CN" sz="2400" dirty="0">
                <a:solidFill>
                  <a:srgbClr val="3333CC"/>
                </a:solidFill>
                <a:latin typeface="Times New Roman" panose="02020603050405020304" pitchFamily="18" charset="0"/>
              </a:rPr>
              <a:t>( G , </a:t>
            </a:r>
            <a:r>
              <a:rPr kumimoji="1" lang="en-US" altLang="zh-CN" sz="2400" dirty="0" err="1" smtClean="0">
                <a:solidFill>
                  <a:srgbClr val="3333CC"/>
                </a:solidFill>
                <a:latin typeface="Times New Roman" panose="02020603050405020304" pitchFamily="18" charset="0"/>
              </a:rPr>
              <a:t>i</a:t>
            </a:r>
            <a:r>
              <a:rPr kumimoji="1" lang="en-US" altLang="zh-CN" sz="2400" dirty="0" smtClean="0">
                <a:solidFill>
                  <a:srgbClr val="3333CC"/>
                </a:solidFill>
                <a:latin typeface="Times New Roman" panose="02020603050405020304" pitchFamily="18" charset="0"/>
              </a:rPr>
              <a:t> </a:t>
            </a:r>
            <a:r>
              <a:rPr kumimoji="1" lang="en-US" altLang="zh-CN" sz="2400" dirty="0">
                <a:solidFill>
                  <a:srgbClr val="3333CC"/>
                </a:solidFill>
                <a:latin typeface="Times New Roman" panose="02020603050405020304" pitchFamily="18" charset="0"/>
              </a:rPr>
              <a:t>, </a:t>
            </a:r>
            <a:r>
              <a:rPr kumimoji="1" lang="en-US" altLang="zh-CN" sz="2400" dirty="0" smtClean="0">
                <a:solidFill>
                  <a:srgbClr val="3333CC"/>
                </a:solidFill>
                <a:latin typeface="Times New Roman" panose="02020603050405020304" pitchFamily="18" charset="0"/>
              </a:rPr>
              <a:t>m </a:t>
            </a:r>
            <a:r>
              <a:rPr kumimoji="1" lang="en-US" altLang="zh-CN" sz="2400" dirty="0">
                <a:solidFill>
                  <a:srgbClr val="3333CC"/>
                </a:solidFill>
                <a:latin typeface="Times New Roman" panose="02020603050405020304" pitchFamily="18" charset="0"/>
              </a:rPr>
              <a:t>);</a:t>
            </a:r>
          </a:p>
        </p:txBody>
      </p:sp>
    </p:spTree>
    <p:extLst>
      <p:ext uri="{BB962C8B-B14F-4D97-AF65-F5344CB8AC3E}">
        <p14:creationId xmlns:p14="http://schemas.microsoft.com/office/powerpoint/2010/main" val="31229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980728"/>
            <a:ext cx="2952328" cy="2400657"/>
          </a:xfrm>
          <a:prstGeom prst="rect">
            <a:avLst/>
          </a:prstGeom>
          <a:noFill/>
        </p:spPr>
        <p:txBody>
          <a:bodyPr wrap="square" rtlCol="0">
            <a:spAutoFit/>
          </a:bodyPr>
          <a:lstStyle/>
          <a:p>
            <a:pPr algn="l">
              <a:lnSpc>
                <a:spcPct val="150000"/>
              </a:lnSpc>
            </a:pPr>
            <a:r>
              <a:rPr lang="en-US" altLang="zh-CN" sz="2000" b="1" dirty="0" smtClean="0">
                <a:latin typeface="Times New Roman" panose="02020603050405020304" pitchFamily="18" charset="0"/>
                <a:ea typeface="+mn-ea"/>
                <a:cs typeface="Times New Roman" panose="02020603050405020304" pitchFamily="18" charset="0"/>
              </a:rPr>
              <a:t>4</a:t>
            </a:r>
            <a:r>
              <a:rPr lang="zh-CN" altLang="en-US" sz="2000" b="1" dirty="0" smtClean="0">
                <a:latin typeface="Times New Roman" panose="02020603050405020304" pitchFamily="18" charset="0"/>
                <a:ea typeface="+mn-ea"/>
                <a:cs typeface="Times New Roman" panose="02020603050405020304" pitchFamily="18" charset="0"/>
              </a:rPr>
              <a:t>、算法分析</a:t>
            </a:r>
            <a:endParaRPr lang="en-US" altLang="zh-CN" sz="2000" b="1" dirty="0" smtClean="0">
              <a:latin typeface="Times New Roman" panose="02020603050405020304" pitchFamily="18" charset="0"/>
              <a:ea typeface="+mn-ea"/>
              <a:cs typeface="Times New Roman" panose="02020603050405020304" pitchFamily="18" charset="0"/>
            </a:endParaRPr>
          </a:p>
          <a:p>
            <a:pPr algn="l">
              <a:lnSpc>
                <a:spcPct val="150000"/>
              </a:lnSpc>
            </a:pPr>
            <a:r>
              <a:rPr lang="zh-CN" altLang="en-US" sz="2000" b="1" dirty="0" smtClean="0">
                <a:latin typeface="Times New Roman" panose="02020603050405020304" pitchFamily="18" charset="0"/>
                <a:ea typeface="+mn-ea"/>
                <a:cs typeface="Times New Roman" panose="02020603050405020304" pitchFamily="18" charset="0"/>
              </a:rPr>
              <a:t>      时间</a:t>
            </a:r>
            <a:r>
              <a:rPr lang="zh-CN" altLang="en-US" sz="2000" b="1" dirty="0">
                <a:latin typeface="Times New Roman" panose="02020603050405020304" pitchFamily="18" charset="0"/>
                <a:ea typeface="+mn-ea"/>
                <a:cs typeface="Times New Roman" panose="02020603050405020304" pitchFamily="18" charset="0"/>
              </a:rPr>
              <a:t>复杂</a:t>
            </a:r>
            <a:r>
              <a:rPr lang="zh-CN" altLang="en-US" sz="2000" b="1" dirty="0" smtClean="0">
                <a:latin typeface="Times New Roman" panose="02020603050405020304" pitchFamily="18" charset="0"/>
                <a:ea typeface="+mn-ea"/>
                <a:cs typeface="Times New Roman" panose="02020603050405020304" pitchFamily="18" charset="0"/>
              </a:rPr>
              <a:t>度：</a:t>
            </a:r>
            <a:endParaRPr lang="en-US" altLang="zh-CN" sz="2000" b="1" dirty="0" smtClean="0">
              <a:latin typeface="Times New Roman" panose="02020603050405020304" pitchFamily="18" charset="0"/>
              <a:ea typeface="+mn-ea"/>
              <a:cs typeface="Times New Roman" panose="02020603050405020304" pitchFamily="18" charset="0"/>
            </a:endParaRPr>
          </a:p>
          <a:p>
            <a:pPr algn="l">
              <a:lnSpc>
                <a:spcPct val="150000"/>
              </a:lnSpc>
            </a:pPr>
            <a:r>
              <a:rPr lang="en-US" altLang="zh-CN" sz="2000" dirty="0" smtClean="0">
                <a:latin typeface="Times New Roman" panose="02020603050405020304" pitchFamily="18" charset="0"/>
                <a:ea typeface="+mn-ea"/>
                <a:cs typeface="Times New Roman" panose="02020603050405020304" pitchFamily="18" charset="0"/>
              </a:rPr>
              <a:t>             T(n) = O(n)</a:t>
            </a:r>
          </a:p>
          <a:p>
            <a:pPr algn="l">
              <a:lnSpc>
                <a:spcPct val="150000"/>
              </a:lnSpc>
            </a:pPr>
            <a:r>
              <a:rPr lang="zh-CN" altLang="en-US" sz="2000" b="1" dirty="0" smtClean="0">
                <a:latin typeface="Times New Roman" panose="02020603050405020304" pitchFamily="18" charset="0"/>
                <a:ea typeface="+mn-ea"/>
                <a:cs typeface="Times New Roman" panose="02020603050405020304" pitchFamily="18" charset="0"/>
              </a:rPr>
              <a:t>      空间</a:t>
            </a:r>
            <a:r>
              <a:rPr lang="zh-CN" altLang="en-US" sz="2000" b="1" dirty="0">
                <a:latin typeface="Times New Roman" panose="02020603050405020304" pitchFamily="18" charset="0"/>
                <a:ea typeface="+mn-ea"/>
                <a:cs typeface="Times New Roman" panose="02020603050405020304" pitchFamily="18" charset="0"/>
              </a:rPr>
              <a:t>复杂</a:t>
            </a:r>
            <a:r>
              <a:rPr lang="zh-CN" altLang="en-US" sz="2000" b="1" dirty="0" smtClean="0">
                <a:latin typeface="Times New Roman" panose="02020603050405020304" pitchFamily="18" charset="0"/>
                <a:ea typeface="+mn-ea"/>
                <a:cs typeface="Times New Roman" panose="02020603050405020304" pitchFamily="18" charset="0"/>
              </a:rPr>
              <a:t>度：</a:t>
            </a:r>
            <a:endParaRPr lang="en-US" altLang="zh-CN" sz="2000" b="1" dirty="0" smtClean="0">
              <a:latin typeface="Times New Roman" panose="02020603050405020304" pitchFamily="18" charset="0"/>
              <a:ea typeface="+mn-ea"/>
              <a:cs typeface="Times New Roman" panose="02020603050405020304" pitchFamily="18" charset="0"/>
            </a:endParaRPr>
          </a:p>
          <a:p>
            <a:pPr algn="l">
              <a:lnSpc>
                <a:spcPct val="150000"/>
              </a:lnSpc>
            </a:pPr>
            <a:r>
              <a:rPr lang="en-US" altLang="zh-CN" sz="2000" dirty="0" smtClean="0">
                <a:latin typeface="Times New Roman" panose="02020603050405020304" pitchFamily="18" charset="0"/>
                <a:ea typeface="+mn-ea"/>
                <a:cs typeface="Times New Roman" panose="02020603050405020304" pitchFamily="18" charset="0"/>
              </a:rPr>
              <a:t>             S(n) =  O(</a:t>
            </a:r>
            <a:r>
              <a:rPr lang="en-US" altLang="zh-CN" sz="2000" dirty="0">
                <a:latin typeface="Times New Roman" panose="02020603050405020304" pitchFamily="18" charset="0"/>
                <a:ea typeface="+mn-ea"/>
                <a:cs typeface="Times New Roman" panose="02020603050405020304" pitchFamily="18" charset="0"/>
              </a:rPr>
              <a:t>n</a:t>
            </a:r>
            <a:r>
              <a:rPr lang="en-US" altLang="zh-CN" sz="2000" dirty="0" smtClean="0">
                <a:latin typeface="Times New Roman" panose="02020603050405020304" pitchFamily="18" charset="0"/>
                <a:ea typeface="+mn-ea"/>
                <a:cs typeface="Times New Roman" panose="02020603050405020304" pitchFamily="18" charset="0"/>
              </a:rPr>
              <a:t>)</a:t>
            </a:r>
            <a:endParaRPr lang="zh-CN" altLang="en-US"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973657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
            <a:extLst>
              <a:ext uri="{FF2B5EF4-FFF2-40B4-BE49-F238E27FC236}">
                <a16:creationId xmlns:a16="http://schemas.microsoft.com/office/drawing/2014/main" id="{02A6FEB3-D9C4-4F37-9293-1ABFEE813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153999"/>
            <a:ext cx="7479555" cy="529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39552" y="620688"/>
            <a:ext cx="2078005" cy="400110"/>
          </a:xfrm>
          <a:prstGeom prst="rect">
            <a:avLst/>
          </a:prstGeom>
          <a:noFill/>
        </p:spPr>
        <p:txBody>
          <a:bodyPr wrap="none" rtlCol="0">
            <a:spAutoFit/>
          </a:bodyPr>
          <a:lstStyle/>
          <a:p>
            <a:pPr algn="l"/>
            <a:r>
              <a:rPr lang="zh-CN" altLang="en-US" sz="2000" b="1" dirty="0" smtClean="0">
                <a:solidFill>
                  <a:srgbClr val="FF0000"/>
                </a:solidFill>
                <a:latin typeface="Times New Roman" panose="02020603050405020304" pitchFamily="18" charset="0"/>
                <a:ea typeface="+mn-ea"/>
                <a:cs typeface="Times New Roman" panose="02020603050405020304" pitchFamily="18" charset="0"/>
              </a:rPr>
              <a:t>附录：</a:t>
            </a:r>
            <a:r>
              <a:rPr lang="en-US" altLang="zh-CN" sz="2000" b="1" dirty="0" smtClean="0">
                <a:solidFill>
                  <a:srgbClr val="FF0000"/>
                </a:solidFill>
                <a:latin typeface="Times New Roman" panose="02020603050405020304" pitchFamily="18" charset="0"/>
                <a:ea typeface="+mn-ea"/>
                <a:cs typeface="Times New Roman" panose="02020603050405020304" pitchFamily="18" charset="0"/>
              </a:rPr>
              <a:t>ADT </a:t>
            </a:r>
            <a:r>
              <a:rPr lang="zh-CN" altLang="en-US" sz="2000" b="1" dirty="0" smtClean="0">
                <a:solidFill>
                  <a:srgbClr val="FF0000"/>
                </a:solidFill>
                <a:latin typeface="Times New Roman" panose="02020603050405020304" pitchFamily="18" charset="0"/>
                <a:ea typeface="+mn-ea"/>
                <a:cs typeface="Times New Roman" panose="02020603050405020304" pitchFamily="18" charset="0"/>
              </a:rPr>
              <a:t>描述</a:t>
            </a:r>
          </a:p>
        </p:txBody>
      </p:sp>
    </p:spTree>
    <p:extLst>
      <p:ext uri="{BB962C8B-B14F-4D97-AF65-F5344CB8AC3E}">
        <p14:creationId xmlns:p14="http://schemas.microsoft.com/office/powerpoint/2010/main" val="31936636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a:extLst>
              <a:ext uri="{FF2B5EF4-FFF2-40B4-BE49-F238E27FC236}">
                <a16:creationId xmlns:a16="http://schemas.microsoft.com/office/drawing/2014/main" id="{4C13959E-ADD9-4657-8CDB-502562E43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728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4AFEAD0-EFF3-41B3-8D5D-D7AFFF15E7DB}"/>
              </a:ext>
            </a:extLst>
          </p:cNvPr>
          <p:cNvSpPr>
            <a:spLocks noChangeArrowheads="1"/>
          </p:cNvSpPr>
          <p:nvPr/>
        </p:nvSpPr>
        <p:spPr bwMode="auto">
          <a:xfrm>
            <a:off x="436236" y="957258"/>
            <a:ext cx="576064" cy="157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双向链表</a:t>
            </a:r>
          </a:p>
        </p:txBody>
      </p:sp>
      <p:pic>
        <p:nvPicPr>
          <p:cNvPr id="3" name="图片 2">
            <a:extLst>
              <a:ext uri="{FF2B5EF4-FFF2-40B4-BE49-F238E27FC236}">
                <a16:creationId xmlns:a16="http://schemas.microsoft.com/office/drawing/2014/main" id="{9AEE026C-1ED0-402D-8B24-E052D50F808B}"/>
              </a:ext>
            </a:extLst>
          </p:cNvPr>
          <p:cNvPicPr>
            <a:picLocks noChangeAspect="1"/>
          </p:cNvPicPr>
          <p:nvPr/>
        </p:nvPicPr>
        <p:blipFill>
          <a:blip r:embed="rId2"/>
          <a:stretch>
            <a:fillRect/>
          </a:stretch>
        </p:blipFill>
        <p:spPr>
          <a:xfrm>
            <a:off x="2123728" y="836712"/>
            <a:ext cx="5832649" cy="2076297"/>
          </a:xfrm>
          <a:prstGeom prst="rect">
            <a:avLst/>
          </a:prstGeom>
        </p:spPr>
      </p:pic>
      <p:sp>
        <p:nvSpPr>
          <p:cNvPr id="4" name="Text Box 15">
            <a:extLst>
              <a:ext uri="{FF2B5EF4-FFF2-40B4-BE49-F238E27FC236}">
                <a16:creationId xmlns:a16="http://schemas.microsoft.com/office/drawing/2014/main" id="{53200150-ADE6-49C7-82F7-FB0AC2FC6799}"/>
              </a:ext>
            </a:extLst>
          </p:cNvPr>
          <p:cNvSpPr txBox="1">
            <a:spLocks noChangeArrowheads="1"/>
          </p:cNvSpPr>
          <p:nvPr/>
        </p:nvSpPr>
        <p:spPr bwMode="auto">
          <a:xfrm>
            <a:off x="410934" y="3573016"/>
            <a:ext cx="3666430" cy="2679837"/>
          </a:xfrm>
          <a:prstGeom prst="rect">
            <a:avLst/>
          </a:prstGeom>
          <a:solidFill>
            <a:schemeClr val="accent5"/>
          </a:solidFill>
          <a:ln>
            <a:noFill/>
          </a:ln>
          <a:effectLs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rPr>
              <a:t>结点类型</a:t>
            </a:r>
          </a:p>
          <a:p>
            <a:pPr eaLnBrk="1" hangingPunct="1"/>
            <a:r>
              <a:rPr lang="zh-CN" altLang="en-US" b="0" dirty="0"/>
              <a:t> </a:t>
            </a:r>
            <a:r>
              <a:rPr lang="en-US" altLang="zh-CN" sz="2000" b="0" dirty="0"/>
              <a:t>struct  </a:t>
            </a:r>
            <a:r>
              <a:rPr lang="en-US" altLang="zh-CN" sz="2000" b="0" dirty="0" err="1"/>
              <a:t>DnodeType</a:t>
            </a:r>
            <a:r>
              <a:rPr lang="en-US" altLang="zh-CN" sz="2000" b="0" dirty="0"/>
              <a:t>  {</a:t>
            </a:r>
          </a:p>
          <a:p>
            <a:pPr eaLnBrk="1" hangingPunct="1"/>
            <a:r>
              <a:rPr lang="en-US" altLang="zh-CN" sz="2000" b="0" dirty="0"/>
              <a:t>     </a:t>
            </a:r>
            <a:r>
              <a:rPr lang="en-US" altLang="zh-CN" sz="2000" b="0" dirty="0" err="1"/>
              <a:t>ElementType</a:t>
            </a:r>
            <a:r>
              <a:rPr lang="en-US" altLang="zh-CN" sz="2000" b="0" dirty="0"/>
              <a:t>  data ;</a:t>
            </a:r>
          </a:p>
          <a:p>
            <a:pPr eaLnBrk="1" hangingPunct="1"/>
            <a:r>
              <a:rPr lang="en-US" altLang="zh-CN" sz="2000" b="0" dirty="0"/>
              <a:t>     </a:t>
            </a:r>
            <a:r>
              <a:rPr lang="en-US" altLang="zh-CN" sz="2000" b="0" dirty="0" err="1"/>
              <a:t>DnodeType</a:t>
            </a:r>
            <a:r>
              <a:rPr lang="en-US" altLang="zh-CN" sz="2000" b="0" dirty="0"/>
              <a:t>  *next, *previous ;</a:t>
            </a:r>
          </a:p>
          <a:p>
            <a:pPr eaLnBrk="1" hangingPunct="1"/>
            <a:r>
              <a:rPr lang="en-US" altLang="zh-CN" sz="2000" b="0" dirty="0"/>
              <a:t> } ;</a:t>
            </a:r>
          </a:p>
          <a:p>
            <a:pPr eaLnBrk="1" hangingPunct="1"/>
            <a:endParaRPr lang="en-US" altLang="zh-CN" sz="2000" b="0" dirty="0"/>
          </a:p>
          <a:p>
            <a:pPr eaLnBrk="1" hangingPunct="1"/>
            <a:r>
              <a:rPr lang="en-US" altLang="zh-CN" sz="2000" b="0" dirty="0"/>
              <a:t>typedef   </a:t>
            </a:r>
            <a:r>
              <a:rPr lang="en-US" altLang="zh-CN" sz="2000" b="0" dirty="0" err="1"/>
              <a:t>DnodeType</a:t>
            </a:r>
            <a:r>
              <a:rPr lang="en-US" altLang="zh-CN" sz="2000" b="0" dirty="0"/>
              <a:t>  *DLIST ;</a:t>
            </a:r>
          </a:p>
          <a:p>
            <a:pPr eaLnBrk="1" hangingPunct="1"/>
            <a:r>
              <a:rPr lang="en-US" altLang="zh-CN" sz="2000" b="0" dirty="0"/>
              <a:t>typedef   </a:t>
            </a:r>
            <a:r>
              <a:rPr lang="en-US" altLang="zh-CN" sz="2000" b="0" dirty="0" err="1"/>
              <a:t>DnodeType</a:t>
            </a:r>
            <a:r>
              <a:rPr lang="en-US" altLang="zh-CN" sz="2000" b="0" dirty="0"/>
              <a:t>  *Position ;</a:t>
            </a:r>
          </a:p>
        </p:txBody>
      </p:sp>
      <p:pic>
        <p:nvPicPr>
          <p:cNvPr id="5" name="图片 4">
            <a:extLst>
              <a:ext uri="{FF2B5EF4-FFF2-40B4-BE49-F238E27FC236}">
                <a16:creationId xmlns:a16="http://schemas.microsoft.com/office/drawing/2014/main" id="{52B6D209-A983-4C34-9E3F-ABE6707A6C0A}"/>
              </a:ext>
            </a:extLst>
          </p:cNvPr>
          <p:cNvPicPr>
            <a:picLocks noChangeAspect="1"/>
          </p:cNvPicPr>
          <p:nvPr/>
        </p:nvPicPr>
        <p:blipFill>
          <a:blip r:embed="rId3"/>
          <a:stretch>
            <a:fillRect/>
          </a:stretch>
        </p:blipFill>
        <p:spPr>
          <a:xfrm>
            <a:off x="4601841" y="4509120"/>
            <a:ext cx="4243400" cy="1224136"/>
          </a:xfrm>
          <a:prstGeom prst="rect">
            <a:avLst/>
          </a:prstGeom>
        </p:spPr>
      </p:pic>
    </p:spTree>
    <p:extLst>
      <p:ext uri="{BB962C8B-B14F-4D97-AF65-F5344CB8AC3E}">
        <p14:creationId xmlns:p14="http://schemas.microsoft.com/office/powerpoint/2010/main" val="13401869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a:extLst>
              <a:ext uri="{FF2B5EF4-FFF2-40B4-BE49-F238E27FC236}">
                <a16:creationId xmlns:a16="http://schemas.microsoft.com/office/drawing/2014/main" id="{9302C187-C008-40A9-B369-66DB72FE9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912813"/>
            <a:ext cx="9144001"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图片 2">
            <a:extLst>
              <a:ext uri="{FF2B5EF4-FFF2-40B4-BE49-F238E27FC236}">
                <a16:creationId xmlns:a16="http://schemas.microsoft.com/office/drawing/2014/main" id="{1DD1EEF9-B3B8-4332-88CB-00C2A1C84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91440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3602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a:extLst>
              <a:ext uri="{FF2B5EF4-FFF2-40B4-BE49-F238E27FC236}">
                <a16:creationId xmlns:a16="http://schemas.microsoft.com/office/drawing/2014/main" id="{A971C638-B3DE-49EB-9A85-1830F9912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1196975"/>
            <a:ext cx="8543925"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3">
            <a:extLst>
              <a:ext uri="{FF2B5EF4-FFF2-40B4-BE49-F238E27FC236}">
                <a16:creationId xmlns:a16="http://schemas.microsoft.com/office/drawing/2014/main" id="{2316A11A-9177-4CB6-897D-3700EDDCD63C}"/>
              </a:ext>
            </a:extLst>
          </p:cNvPr>
          <p:cNvSpPr txBox="1">
            <a:spLocks noChangeArrowheads="1"/>
          </p:cNvSpPr>
          <p:nvPr/>
        </p:nvSpPr>
        <p:spPr bwMode="auto">
          <a:xfrm>
            <a:off x="265113" y="692150"/>
            <a:ext cx="2338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抽象数据型：栈</a:t>
            </a:r>
          </a:p>
        </p:txBody>
      </p:sp>
    </p:spTree>
    <p:extLst>
      <p:ext uri="{BB962C8B-B14F-4D97-AF65-F5344CB8AC3E}">
        <p14:creationId xmlns:p14="http://schemas.microsoft.com/office/powerpoint/2010/main" val="139465492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1">
            <a:extLst>
              <a:ext uri="{FF2B5EF4-FFF2-40B4-BE49-F238E27FC236}">
                <a16:creationId xmlns:a16="http://schemas.microsoft.com/office/drawing/2014/main" id="{51440EB1-6BD1-40D6-92B7-4FF8F9861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45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89317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1">
            <a:extLst>
              <a:ext uri="{FF2B5EF4-FFF2-40B4-BE49-F238E27FC236}">
                <a16:creationId xmlns:a16="http://schemas.microsoft.com/office/drawing/2014/main" id="{DE52EF82-F256-4DA6-8F80-AE46A660C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125538"/>
            <a:ext cx="843280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文本框 2">
            <a:extLst>
              <a:ext uri="{FF2B5EF4-FFF2-40B4-BE49-F238E27FC236}">
                <a16:creationId xmlns:a16="http://schemas.microsoft.com/office/drawing/2014/main" id="{C02050AD-14BF-46E6-B1EF-2A3767C30898}"/>
              </a:ext>
            </a:extLst>
          </p:cNvPr>
          <p:cNvSpPr txBox="1">
            <a:spLocks noChangeArrowheads="1"/>
          </p:cNvSpPr>
          <p:nvPr/>
        </p:nvSpPr>
        <p:spPr bwMode="auto">
          <a:xfrm>
            <a:off x="265113" y="620713"/>
            <a:ext cx="2349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抽象数据型：队</a:t>
            </a:r>
          </a:p>
        </p:txBody>
      </p:sp>
    </p:spTree>
    <p:extLst>
      <p:ext uri="{BB962C8B-B14F-4D97-AF65-F5344CB8AC3E}">
        <p14:creationId xmlns:p14="http://schemas.microsoft.com/office/powerpoint/2010/main" val="8691988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
            <a:extLst>
              <a:ext uri="{FF2B5EF4-FFF2-40B4-BE49-F238E27FC236}">
                <a16:creationId xmlns:a16="http://schemas.microsoft.com/office/drawing/2014/main" id="{843A48CE-9B2F-446B-ABDB-65171AC66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649288"/>
            <a:ext cx="83439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图片 2">
            <a:extLst>
              <a:ext uri="{FF2B5EF4-FFF2-40B4-BE49-F238E27FC236}">
                <a16:creationId xmlns:a16="http://schemas.microsoft.com/office/drawing/2014/main" id="{9C86BC20-C728-4006-950E-DABA59865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4221163"/>
            <a:ext cx="9144001"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50444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
            <a:extLst>
              <a:ext uri="{FF2B5EF4-FFF2-40B4-BE49-F238E27FC236}">
                <a16:creationId xmlns:a16="http://schemas.microsoft.com/office/drawing/2014/main" id="{C59378B1-713D-4D8C-8DD5-EBC96545E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9144000"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2">
            <a:extLst>
              <a:ext uri="{FF2B5EF4-FFF2-40B4-BE49-F238E27FC236}">
                <a16:creationId xmlns:a16="http://schemas.microsoft.com/office/drawing/2014/main" id="{7F7367BE-D36E-4D4D-96C4-0E8A22DC9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789363"/>
            <a:ext cx="5508625"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文本框 3">
            <a:extLst>
              <a:ext uri="{FF2B5EF4-FFF2-40B4-BE49-F238E27FC236}">
                <a16:creationId xmlns:a16="http://schemas.microsoft.com/office/drawing/2014/main" id="{8B52F7BD-7B65-4647-B9A3-382F6154D4A0}"/>
              </a:ext>
            </a:extLst>
          </p:cNvPr>
          <p:cNvSpPr txBox="1">
            <a:spLocks noChangeArrowheads="1"/>
          </p:cNvSpPr>
          <p:nvPr/>
        </p:nvSpPr>
        <p:spPr bwMode="auto">
          <a:xfrm>
            <a:off x="6516688" y="549275"/>
            <a:ext cx="2349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抽象数据型：树</a:t>
            </a:r>
          </a:p>
        </p:txBody>
      </p:sp>
    </p:spTree>
    <p:extLst>
      <p:ext uri="{BB962C8B-B14F-4D97-AF65-F5344CB8AC3E}">
        <p14:creationId xmlns:p14="http://schemas.microsoft.com/office/powerpoint/2010/main" val="32572140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
            <a:extLst>
              <a:ext uri="{FF2B5EF4-FFF2-40B4-BE49-F238E27FC236}">
                <a16:creationId xmlns:a16="http://schemas.microsoft.com/office/drawing/2014/main" id="{B920BD79-161C-4DB3-80AF-31D42F2A5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619125"/>
            <a:ext cx="7972425"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00107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
            <a:extLst>
              <a:ext uri="{FF2B5EF4-FFF2-40B4-BE49-F238E27FC236}">
                <a16:creationId xmlns:a16="http://schemas.microsoft.com/office/drawing/2014/main" id="{0DA29D68-335E-4BB6-A5BD-BAEAF592B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4913"/>
            <a:ext cx="91440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23635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a:extLst>
              <a:ext uri="{FF2B5EF4-FFF2-40B4-BE49-F238E27FC236}">
                <a16:creationId xmlns:a16="http://schemas.microsoft.com/office/drawing/2014/main" id="{07055F8F-D8FD-44A7-A698-63EB9FCD03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513"/>
            <a:ext cx="9144000"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图片 2">
            <a:extLst>
              <a:ext uri="{FF2B5EF4-FFF2-40B4-BE49-F238E27FC236}">
                <a16:creationId xmlns:a16="http://schemas.microsoft.com/office/drawing/2014/main" id="{2964DFD3-280C-4C1A-8D1E-31283DCA6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87875"/>
            <a:ext cx="13811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25399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2">
            <a:extLst>
              <a:ext uri="{FF2B5EF4-FFF2-40B4-BE49-F238E27FC236}">
                <a16:creationId xmlns:a16="http://schemas.microsoft.com/office/drawing/2014/main" id="{66315295-BBF7-420C-A8E2-0560A202B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713"/>
            <a:ext cx="9144000" cy="594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文本框 3">
            <a:extLst>
              <a:ext uri="{FF2B5EF4-FFF2-40B4-BE49-F238E27FC236}">
                <a16:creationId xmlns:a16="http://schemas.microsoft.com/office/drawing/2014/main" id="{9B46B8D3-FCC9-4A4B-8B2F-EB732E8AB064}"/>
              </a:ext>
            </a:extLst>
          </p:cNvPr>
          <p:cNvSpPr txBox="1">
            <a:spLocks noChangeArrowheads="1"/>
          </p:cNvSpPr>
          <p:nvPr/>
        </p:nvSpPr>
        <p:spPr bwMode="auto">
          <a:xfrm>
            <a:off x="5651500" y="620713"/>
            <a:ext cx="2970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抽象数据型：二叉树</a:t>
            </a:r>
          </a:p>
        </p:txBody>
      </p:sp>
    </p:spTree>
    <p:extLst>
      <p:ext uri="{BB962C8B-B14F-4D97-AF65-F5344CB8AC3E}">
        <p14:creationId xmlns:p14="http://schemas.microsoft.com/office/powerpoint/2010/main" val="1189470467"/>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latin typeface="+mn-ea"/>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2519</TotalTime>
  <Words>10343</Words>
  <Application>Microsoft Office PowerPoint</Application>
  <PresentationFormat>全屏显示(4:3)</PresentationFormat>
  <Paragraphs>1447</Paragraphs>
  <Slides>107</Slides>
  <Notes>14</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107</vt:i4>
      </vt:variant>
    </vt:vector>
  </HeadingPairs>
  <TitlesOfParts>
    <vt:vector size="124" baseType="lpstr">
      <vt:lpstr>Abadi</vt:lpstr>
      <vt:lpstr>Monotype Sorts</vt:lpstr>
      <vt:lpstr>等线</vt:lpstr>
      <vt:lpstr>方正粗黑宋简体</vt:lpstr>
      <vt:lpstr>仿宋</vt:lpstr>
      <vt:lpstr>黑体</vt:lpstr>
      <vt:lpstr>华文行楷</vt:lpstr>
      <vt:lpstr>华文楷体</vt:lpstr>
      <vt:lpstr>华文新魏</vt:lpstr>
      <vt:lpstr>宋体</vt:lpstr>
      <vt:lpstr>Arial</vt:lpstr>
      <vt:lpstr>Symbol</vt:lpstr>
      <vt:lpstr>Times New Roman</vt:lpstr>
      <vt:lpstr>Wingdings</vt:lpstr>
      <vt:lpstr>默认设计模板</vt:lpstr>
      <vt:lpstr>Microsoft 公式 3.0</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Tiger</dc:creator>
  <cp:lastModifiedBy>黄虎杰</cp:lastModifiedBy>
  <cp:revision>290</cp:revision>
  <cp:lastPrinted>2018-01-07T01:10:57Z</cp:lastPrinted>
  <dcterms:created xsi:type="dcterms:W3CDTF">2004-11-03T13:55:14Z</dcterms:created>
  <dcterms:modified xsi:type="dcterms:W3CDTF">2021-05-18T06:40:10Z</dcterms:modified>
</cp:coreProperties>
</file>